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78" r:id="rId2"/>
    <p:sldId id="279" r:id="rId3"/>
    <p:sldId id="269" r:id="rId4"/>
    <p:sldId id="270" r:id="rId5"/>
    <p:sldId id="271" r:id="rId6"/>
    <p:sldId id="256" r:id="rId7"/>
    <p:sldId id="280" r:id="rId8"/>
    <p:sldId id="268" r:id="rId9"/>
    <p:sldId id="281" r:id="rId10"/>
    <p:sldId id="282" r:id="rId11"/>
    <p:sldId id="262" r:id="rId12"/>
    <p:sldId id="261" r:id="rId13"/>
    <p:sldId id="272" r:id="rId14"/>
    <p:sldId id="273" r:id="rId15"/>
    <p:sldId id="263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DDBCAA-AB51-416A-8FE9-87D46C1247B4}" type="datetimeFigureOut">
              <a:rPr lang="ru-RU" smtClean="0"/>
              <a:t>10.11.2018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77493F-62FB-4EAF-9DC4-8DA4CAD69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260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7493F-62FB-4EAF-9DC4-8DA4CAD6972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60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7493F-62FB-4EAF-9DC4-8DA4CAD6972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375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10.11.2018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10.11.2018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10.11.2018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10.11.2018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10.11.2018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explan.ru/archive/2000/32/s2_4.jp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401818" cy="1345704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/>
              <a:t>     М.Ю. Лермонтов.  </a:t>
            </a:r>
            <a:r>
              <a:rPr lang="ru-RU" sz="2800" b="1" dirty="0"/>
              <a:t>«Мцыри» как романтическая поэма, ее эпиграф и сюжет.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Т. л</a:t>
            </a:r>
            <a:r>
              <a:rPr lang="ru-RU" sz="2800" b="1" dirty="0"/>
              <a:t>. Понятие о романтической поэме</a:t>
            </a:r>
            <a:r>
              <a:rPr lang="ru-RU" sz="2800" dirty="0"/>
              <a:t>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49719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347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80920" cy="5256584"/>
          </a:xfrm>
          <a:prstGeom prst="round2DiagRect">
            <a:avLst>
              <a:gd name="adj1" fmla="val 16667"/>
              <a:gd name="adj2" fmla="val 0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9712" y="5661248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Светицховели</a:t>
            </a:r>
            <a:r>
              <a:rPr lang="ru-RU" dirty="0"/>
              <a:t> </a:t>
            </a:r>
            <a:r>
              <a:rPr lang="ru-RU" dirty="0" smtClean="0"/>
              <a:t>(животворящий столп) </a:t>
            </a:r>
            <a:r>
              <a:rPr lang="en-US" dirty="0" smtClean="0"/>
              <a:t>XI</a:t>
            </a:r>
            <a:r>
              <a:rPr lang="ru-RU" dirty="0" smtClean="0"/>
              <a:t> 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463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8" descr="Картинка 52 из 197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888"/>
            <a:ext cx="5724128" cy="674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Прямоугольник 1"/>
          <p:cNvSpPr>
            <a:spLocks noChangeArrowheads="1"/>
          </p:cNvSpPr>
          <p:nvPr/>
        </p:nvSpPr>
        <p:spPr bwMode="auto">
          <a:xfrm>
            <a:off x="5745394" y="2517448"/>
            <a:ext cx="321909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 dirty="0" smtClean="0">
                <a:solidFill>
                  <a:schemeClr val="bg1"/>
                </a:solidFill>
              </a:rPr>
              <a:t>Джвари  (</a:t>
            </a:r>
            <a:r>
              <a:rPr lang="en-US" altLang="ru-RU" sz="2400" b="1" dirty="0" smtClean="0">
                <a:solidFill>
                  <a:schemeClr val="bg1"/>
                </a:solidFill>
              </a:rPr>
              <a:t>VI -VII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вв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)– </a:t>
            </a:r>
            <a:r>
              <a:rPr lang="ru-RU" altLang="ru-RU" sz="2400" b="1" dirty="0">
                <a:solidFill>
                  <a:schemeClr val="bg1"/>
                </a:solidFill>
              </a:rPr>
              <a:t>здесь у Лермонтова родился замысел поэмы </a:t>
            </a:r>
          </a:p>
        </p:txBody>
      </p:sp>
    </p:spTree>
    <p:extLst>
      <p:ext uri="{BB962C8B-B14F-4D97-AF65-F5344CB8AC3E}">
        <p14:creationId xmlns:p14="http://schemas.microsoft.com/office/powerpoint/2010/main" val="40299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Прямоугольник 1"/>
          <p:cNvSpPr>
            <a:spLocks noChangeArrowheads="1"/>
          </p:cNvSpPr>
          <p:nvPr/>
        </p:nvSpPr>
        <p:spPr bwMode="auto">
          <a:xfrm>
            <a:off x="251520" y="4869159"/>
            <a:ext cx="896448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chemeClr val="bg1"/>
                </a:solidFill>
                <a:latin typeface="Segoe Script" pitchFamily="34" charset="0"/>
              </a:rPr>
              <a:t>Немного лет тому назад,</a:t>
            </a:r>
          </a:p>
          <a:p>
            <a:pPr eaLnBrk="1" hangingPunct="1"/>
            <a:r>
              <a:rPr lang="ru-RU" altLang="ru-RU" sz="2400" b="1" dirty="0">
                <a:solidFill>
                  <a:schemeClr val="bg1"/>
                </a:solidFill>
                <a:latin typeface="Segoe Script" pitchFamily="34" charset="0"/>
              </a:rPr>
              <a:t>Там, где, </a:t>
            </a:r>
            <a:r>
              <a:rPr lang="ru-RU" altLang="ru-RU" sz="2400" b="1" dirty="0" err="1">
                <a:solidFill>
                  <a:schemeClr val="bg1"/>
                </a:solidFill>
                <a:latin typeface="Segoe Script" pitchFamily="34" charset="0"/>
              </a:rPr>
              <a:t>сливаяся</a:t>
            </a:r>
            <a:r>
              <a:rPr lang="ru-RU" altLang="ru-RU" sz="2400" b="1" dirty="0">
                <a:solidFill>
                  <a:schemeClr val="bg1"/>
                </a:solidFill>
                <a:latin typeface="Segoe Script" pitchFamily="34" charset="0"/>
              </a:rPr>
              <a:t>, шумят,</a:t>
            </a:r>
          </a:p>
          <a:p>
            <a:pPr eaLnBrk="1" hangingPunct="1"/>
            <a:r>
              <a:rPr lang="ru-RU" altLang="ru-RU" sz="2400" b="1" dirty="0">
                <a:solidFill>
                  <a:schemeClr val="bg1"/>
                </a:solidFill>
                <a:latin typeface="Segoe Script" pitchFamily="34" charset="0"/>
              </a:rPr>
              <a:t>Обнявшись, будто две сестры,</a:t>
            </a:r>
          </a:p>
          <a:p>
            <a:pPr eaLnBrk="1" hangingPunct="1"/>
            <a:r>
              <a:rPr lang="ru-RU" altLang="ru-RU" sz="2400" b="1" dirty="0">
                <a:solidFill>
                  <a:schemeClr val="bg1"/>
                </a:solidFill>
                <a:latin typeface="Segoe Script" pitchFamily="34" charset="0"/>
              </a:rPr>
              <a:t>Струи </a:t>
            </a:r>
            <a:r>
              <a:rPr lang="ru-RU" altLang="ru-RU" sz="2400" b="1" dirty="0" err="1">
                <a:solidFill>
                  <a:schemeClr val="bg1"/>
                </a:solidFill>
                <a:latin typeface="Segoe Script" pitchFamily="34" charset="0"/>
              </a:rPr>
              <a:t>Арагвы</a:t>
            </a:r>
            <a:r>
              <a:rPr lang="ru-RU" altLang="ru-RU" sz="2400" b="1" dirty="0">
                <a:solidFill>
                  <a:schemeClr val="bg1"/>
                </a:solidFill>
                <a:latin typeface="Segoe Script" pitchFamily="34" charset="0"/>
              </a:rPr>
              <a:t> и Куры,</a:t>
            </a:r>
          </a:p>
          <a:p>
            <a:pPr eaLnBrk="1" hangingPunct="1"/>
            <a:r>
              <a:rPr lang="ru-RU" altLang="ru-RU" sz="2400" b="1" dirty="0">
                <a:solidFill>
                  <a:schemeClr val="bg1"/>
                </a:solidFill>
                <a:latin typeface="Segoe Script" pitchFamily="34" charset="0"/>
              </a:rPr>
              <a:t>Был монастырь…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19"/>
          <a:stretch/>
        </p:blipFill>
        <p:spPr bwMode="auto">
          <a:xfrm>
            <a:off x="-87642" y="23146"/>
            <a:ext cx="9176048" cy="484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134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444680"/>
              </p:ext>
            </p:extLst>
          </p:nvPr>
        </p:nvGraphicFramePr>
        <p:xfrm>
          <a:off x="323528" y="836712"/>
          <a:ext cx="8568952" cy="518769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63767"/>
                <a:gridCol w="610518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FFC000"/>
                          </a:solidFill>
                          <a:effectLst/>
                        </a:rPr>
                        <a:t>Рукопись</a:t>
                      </a:r>
                      <a:endParaRPr lang="ru-RU" sz="2800" b="1" dirty="0">
                        <a:solidFill>
                          <a:srgbClr val="FFC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FFC000"/>
                          </a:solidFill>
                          <a:effectLst/>
                        </a:rPr>
                        <a:t>Поэма</a:t>
                      </a:r>
                      <a:endParaRPr lang="ru-RU" sz="2800" b="1" dirty="0">
                        <a:solidFill>
                          <a:srgbClr val="FFC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«</a:t>
                      </a:r>
                      <a:r>
                        <a:rPr lang="ru-RU" sz="2000" b="1" dirty="0" err="1">
                          <a:effectLst/>
                        </a:rPr>
                        <a:t>Бэри</a:t>
                      </a:r>
                      <a:r>
                        <a:rPr lang="ru-RU" sz="2000" b="1" dirty="0">
                          <a:effectLst/>
                        </a:rPr>
                        <a:t>» - по-грузински «монах»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В 1839 году опубликованную поэму «Мцыри» Лермонтов сопроводил пояснением заглавия: «Мцыри на грузинском языке значит «</a:t>
                      </a:r>
                      <a:r>
                        <a:rPr lang="ru-RU" sz="2000" b="1" dirty="0" err="1">
                          <a:effectLst/>
                        </a:rPr>
                        <a:t>неслужащий</a:t>
                      </a:r>
                      <a:r>
                        <a:rPr lang="ru-RU" sz="2000" b="1" dirty="0">
                          <a:effectLst/>
                        </a:rPr>
                        <a:t> монах», нечто вроде послушника». Это нерусское слово имеет двойной смысл – пришелец, чужеземец и одинокий человек.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Эпиграфом первоначально</a:t>
                      </a:r>
                      <a:r>
                        <a:rPr lang="ru-RU" sz="2000" b="1" baseline="0" dirty="0" smtClean="0">
                          <a:effectLst/>
                        </a:rPr>
                        <a:t> было </a:t>
                      </a:r>
                      <a:r>
                        <a:rPr lang="ru-RU" sz="2000" b="1" dirty="0" smtClean="0">
                          <a:effectLst/>
                        </a:rPr>
                        <a:t>французское </a:t>
                      </a:r>
                      <a:r>
                        <a:rPr lang="ru-RU" sz="2000" b="1" dirty="0">
                          <a:effectLst/>
                        </a:rPr>
                        <a:t>изречение “Родина бывает одна”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“Вкушая, вкусил мало меда, се аз умираю” - взят из библейской легенды об израильском царе Сауле и его сыне </a:t>
                      </a:r>
                      <a:r>
                        <a:rPr lang="ru-RU" sz="2000" b="1" dirty="0" err="1">
                          <a:effectLst/>
                        </a:rPr>
                        <a:t>Ионафане</a:t>
                      </a:r>
                      <a:r>
                        <a:rPr lang="ru-RU" sz="2000" b="1" dirty="0">
                          <a:effectLst/>
                        </a:rPr>
                        <a:t>.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</a:tbl>
          </a:graphicData>
        </a:graphic>
      </p:graphicFrame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64288" y="4293096"/>
            <a:ext cx="2868166" cy="2615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607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8" y="980728"/>
            <a:ext cx="32403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rgbClr val="C00000"/>
                </a:solidFill>
              </a:rPr>
              <a:t>Романтизм </a:t>
            </a:r>
            <a:r>
              <a:rPr lang="ru-RU" sz="2400" b="1" i="1" dirty="0">
                <a:solidFill>
                  <a:schemeClr val="bg1"/>
                </a:solidFill>
              </a:rPr>
              <a:t>– это художественное направление в культуре, характеризующееся изображением сильных страстей, идеального мира и борьбы личности с обществом.</a:t>
            </a:r>
          </a:p>
        </p:txBody>
      </p:sp>
    </p:spTree>
    <p:extLst>
      <p:ext uri="{BB962C8B-B14F-4D97-AF65-F5344CB8AC3E}">
        <p14:creationId xmlns:p14="http://schemas.microsoft.com/office/powerpoint/2010/main" val="50606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148709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FFC000"/>
                </a:solidFill>
                <a:latin typeface="Arial Narrow" panose="020B0606020202030204" pitchFamily="34" charset="0"/>
              </a:rPr>
              <a:t>Черты романтического произведения </a:t>
            </a:r>
            <a:endParaRPr lang="ru-RU" sz="2400" b="1" dirty="0">
              <a:solidFill>
                <a:srgbClr val="FFC000"/>
              </a:solidFill>
              <a:latin typeface="Arial Narrow" panose="020B0606020202030204" pitchFamily="34" charset="0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991" y="610374"/>
            <a:ext cx="871296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i="1" dirty="0">
                <a:latin typeface="Arial Narrow" panose="020B0606020202030204" pitchFamily="34" charset="0"/>
              </a:rPr>
              <a:t>Субъективная позиция автора по отношению к изображаемому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i="1" dirty="0">
                <a:latin typeface="Arial Narrow" panose="020B0606020202030204" pitchFamily="34" charset="0"/>
              </a:rPr>
              <a:t>Стремление автора не к воссозданию, а к пересозданию действительности (элементы </a:t>
            </a:r>
            <a:r>
              <a:rPr lang="ru-RU" sz="2000" i="1" dirty="0" err="1">
                <a:latin typeface="Arial Narrow" panose="020B0606020202030204" pitchFamily="34" charset="0"/>
              </a:rPr>
              <a:t>фантаcтики</a:t>
            </a:r>
            <a:r>
              <a:rPr lang="ru-RU" sz="2000" i="1" dirty="0">
                <a:latin typeface="Arial Narrow" panose="020B0606020202030204" pitchFamily="34" charset="0"/>
              </a:rPr>
              <a:t>, условности, символики, гиперболы и гротеска)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i="1" dirty="0">
                <a:latin typeface="Arial Narrow" panose="020B0606020202030204" pitchFamily="34" charset="0"/>
              </a:rPr>
              <a:t>Идеи свободы человеческой личности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i="1" dirty="0">
                <a:latin typeface="Arial Narrow" panose="020B0606020202030204" pitchFamily="34" charset="0"/>
              </a:rPr>
              <a:t>Интерес к исторической теме и сильным личностям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i="1" dirty="0">
                <a:latin typeface="Arial Narrow" panose="020B0606020202030204" pitchFamily="34" charset="0"/>
              </a:rPr>
              <a:t>Выдвижение в качестве героя исключительной личности (одиночество героя, его неудовлетворённость действительностью, мятежный дух, бунт против миропорядка, стремление к недостижимому идеалу)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i="1" dirty="0">
                <a:latin typeface="Arial Narrow" panose="020B0606020202030204" pitchFamily="34" charset="0"/>
              </a:rPr>
              <a:t>Провозглашение ценности человеческой личности, человеческой индивидуальности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i="1" dirty="0">
                <a:latin typeface="Arial Narrow" panose="020B0606020202030204" pitchFamily="34" charset="0"/>
              </a:rPr>
              <a:t>Напряжённость чувств героев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i="1" dirty="0">
                <a:latin typeface="Arial Narrow" panose="020B0606020202030204" pitchFamily="34" charset="0"/>
              </a:rPr>
              <a:t>Интерес автора к экзотическому, сильному, яркому, возвышенному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i="1" dirty="0">
                <a:latin typeface="Arial Narrow" panose="020B0606020202030204" pitchFamily="34" charset="0"/>
              </a:rPr>
              <a:t>Статичность образов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i="1" dirty="0">
                <a:latin typeface="Arial Narrow" panose="020B0606020202030204" pitchFamily="34" charset="0"/>
              </a:rPr>
              <a:t>Действие разворачивается в полуфантастическом, вымышленном мире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i="1" dirty="0">
                <a:latin typeface="Arial Narrow" panose="020B0606020202030204" pitchFamily="34" charset="0"/>
              </a:rPr>
              <a:t>Трагическое </a:t>
            </a:r>
            <a:r>
              <a:rPr lang="ru-RU" sz="2000" i="1" dirty="0" err="1">
                <a:latin typeface="Arial Narrow" panose="020B0606020202030204" pitchFamily="34" charset="0"/>
              </a:rPr>
              <a:t>двоемирие</a:t>
            </a:r>
            <a:r>
              <a:rPr lang="ru-RU" sz="2000" i="1" dirty="0">
                <a:latin typeface="Arial Narrow" panose="020B0606020202030204" pitchFamily="34" charset="0"/>
              </a:rPr>
              <a:t>: герой осознаёт несовершенство мира и людей, но мечтает быть понятым ими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i="1" dirty="0">
                <a:latin typeface="Arial Narrow" panose="020B0606020202030204" pitchFamily="34" charset="0"/>
              </a:rPr>
              <a:t>Субъективность и эмоциональность авторского языка</a:t>
            </a:r>
          </a:p>
        </p:txBody>
      </p:sp>
    </p:spTree>
    <p:extLst>
      <p:ext uri="{BB962C8B-B14F-4D97-AF65-F5344CB8AC3E}">
        <p14:creationId xmlns:p14="http://schemas.microsoft.com/office/powerpoint/2010/main" val="106823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169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92080" y="1052736"/>
            <a:ext cx="30963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Домашнее задание.  Завершить заполнение таблиц. Письменно ответить на итоговый вопрос урока.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Индивидуальное задание. </a:t>
            </a:r>
            <a:r>
              <a:rPr lang="ru-RU" b="1" dirty="0">
                <a:solidFill>
                  <a:schemeClr val="bg1"/>
                </a:solidFill>
              </a:rPr>
              <a:t>Подобрать иллюстрации разных художников к поэме «Мцыри»</a:t>
            </a:r>
          </a:p>
        </p:txBody>
      </p:sp>
    </p:spTree>
    <p:extLst>
      <p:ext uri="{BB962C8B-B14F-4D97-AF65-F5344CB8AC3E}">
        <p14:creationId xmlns:p14="http://schemas.microsoft.com/office/powerpoint/2010/main" val="81856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3970784" cy="91986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ЦЕЛИ  УРОКА: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3290" y="1844824"/>
            <a:ext cx="849694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/>
              <a:t> </a:t>
            </a:r>
            <a:r>
              <a:rPr lang="ru-RU" sz="2000" b="1" i="1" dirty="0" smtClean="0">
                <a:latin typeface="Arial Narrow" panose="020B0606020202030204" pitchFamily="34" charset="0"/>
              </a:rPr>
              <a:t>познакомиться  с </a:t>
            </a:r>
            <a:r>
              <a:rPr lang="ru-RU" sz="2000" b="1" i="1" dirty="0">
                <a:latin typeface="Arial Narrow" panose="020B0606020202030204" pitchFamily="34" charset="0"/>
              </a:rPr>
              <a:t>историей создания поэмы ”Мцыри”, выявить структурные особенности произведения; провести идейно-тематический анализ лирического произведения; актуализировать знания о романтизме, особенностях романтического характера, выявить способы раскрытия романтического характера в поэме</a:t>
            </a:r>
            <a:r>
              <a:rPr lang="ru-RU" sz="2000" b="1" i="1" dirty="0" smtClean="0">
                <a:latin typeface="Arial Narrow" panose="020B0606020202030204" pitchFamily="34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b="1" i="1" dirty="0" smtClean="0">
                <a:latin typeface="Arial Narrow" panose="020B0606020202030204" pitchFamily="34" charset="0"/>
              </a:rPr>
              <a:t> формировать аналитическое </a:t>
            </a:r>
            <a:r>
              <a:rPr lang="ru-RU" sz="2000" b="1" i="1" dirty="0">
                <a:latin typeface="Arial Narrow" panose="020B0606020202030204" pitchFamily="34" charset="0"/>
              </a:rPr>
              <a:t>мышления и </a:t>
            </a:r>
            <a:r>
              <a:rPr lang="ru-RU" sz="2000" b="1" i="1" dirty="0" smtClean="0">
                <a:latin typeface="Arial Narrow" panose="020B0606020202030204" pitchFamily="34" charset="0"/>
              </a:rPr>
              <a:t>навыки поисковой работы;</a:t>
            </a:r>
            <a:endParaRPr lang="ru-RU" sz="2000" b="1" i="1" dirty="0">
              <a:latin typeface="Arial Narrow" panose="020B0606020202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b="1" i="1" dirty="0">
                <a:latin typeface="Arial Narrow" panose="020B0606020202030204" pitchFamily="34" charset="0"/>
              </a:rPr>
              <a:t> </a:t>
            </a:r>
            <a:r>
              <a:rPr lang="ru-RU" sz="2000" b="1" i="1" dirty="0" smtClean="0">
                <a:latin typeface="Arial Narrow" panose="020B0606020202030204" pitchFamily="34" charset="0"/>
              </a:rPr>
              <a:t>воспитывать </a:t>
            </a:r>
            <a:r>
              <a:rPr lang="ru-RU" sz="2000" b="1" i="1" dirty="0">
                <a:latin typeface="Arial Narrow" panose="020B0606020202030204" pitchFamily="34" charset="0"/>
              </a:rPr>
              <a:t>интерес к творчеству поэта, </a:t>
            </a:r>
            <a:r>
              <a:rPr lang="ru-RU" sz="2000" b="1" i="1" dirty="0" smtClean="0">
                <a:latin typeface="Arial Narrow" panose="020B0606020202030204" pitchFamily="34" charset="0"/>
              </a:rPr>
              <a:t>учиться </a:t>
            </a:r>
            <a:r>
              <a:rPr lang="ru-RU" sz="2000" b="1" i="1" dirty="0">
                <a:latin typeface="Arial Narrow" panose="020B0606020202030204" pitchFamily="34" charset="0"/>
              </a:rPr>
              <a:t>чувствовать эпоху и человека, понимать социальное и художественное значение произведений; прививать любовь к Родине; развивать ценностные представления (свобода – неволя, сила духа).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483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6632"/>
            <a:ext cx="6408712" cy="634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263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7784" y="617808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Перестрелка в горах </a:t>
            </a:r>
            <a:r>
              <a:rPr lang="ru-RU" dirty="0" smtClean="0"/>
              <a:t>Дагестана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8964488" cy="6133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493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9108504" cy="667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982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14" r="48398"/>
          <a:stretch/>
        </p:blipFill>
        <p:spPr bwMode="auto">
          <a:xfrm>
            <a:off x="4355976" y="0"/>
            <a:ext cx="4788024" cy="3236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4"/>
          <a:stretch/>
        </p:blipFill>
        <p:spPr bwMode="auto">
          <a:xfrm>
            <a:off x="0" y="0"/>
            <a:ext cx="435597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018" y="3236853"/>
            <a:ext cx="4766982" cy="361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12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200" b="1" dirty="0" smtClean="0">
                <a:latin typeface="Arial Narrow" panose="020B0606020202030204" pitchFamily="34" charset="0"/>
              </a:rPr>
              <a:t>  Установите </a:t>
            </a:r>
            <a:r>
              <a:rPr lang="ru-RU" sz="3200" b="1" dirty="0">
                <a:latin typeface="Arial Narrow" panose="020B0606020202030204" pitchFamily="34" charset="0"/>
              </a:rPr>
              <a:t>соответствия литературоведческих терминов и их значений.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693405"/>
              </p:ext>
            </p:extLst>
          </p:nvPr>
        </p:nvGraphicFramePr>
        <p:xfrm>
          <a:off x="395536" y="1700808"/>
          <a:ext cx="8064896" cy="3612072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1728192"/>
                <a:gridCol w="6336704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1. Композиция</a:t>
                      </a:r>
                      <a:endParaRPr lang="ru-RU" sz="14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А. Главная, обобщающая мысль в худ. произведении, отражающая отношение автора к действительности и выступающая через всю систему </a:t>
                      </a:r>
                      <a:r>
                        <a:rPr lang="ru-RU" sz="1800" b="1" dirty="0" smtClean="0">
                          <a:effectLst/>
                        </a:rPr>
                        <a:t>образов.</a:t>
                      </a:r>
                      <a:endParaRPr lang="ru-RU" sz="14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2. Тема</a:t>
                      </a:r>
                      <a:endParaRPr lang="ru-RU" sz="14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Б. Построение художественного </a:t>
                      </a:r>
                      <a:r>
                        <a:rPr lang="ru-RU" sz="1800" b="1" dirty="0" smtClean="0">
                          <a:effectLst/>
                        </a:rPr>
                        <a:t>произведения.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3. Идея</a:t>
                      </a:r>
                      <a:endParaRPr lang="ru-RU" sz="14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В. Основные эпизоды событийного ряда литературного произведения и их художественной </a:t>
                      </a:r>
                      <a:r>
                        <a:rPr lang="ru-RU" sz="1800" b="1" dirty="0" smtClean="0">
                          <a:effectLst/>
                        </a:rPr>
                        <a:t>последовательности.</a:t>
                      </a:r>
                      <a:endParaRPr lang="ru-RU" sz="14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4. Сюжет</a:t>
                      </a:r>
                      <a:endParaRPr lang="ru-RU" sz="14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Г. Изображение характеров и ситуаций, взятых автором из реальной действительности и определенным образом преображенных в системе данного художественного мира (то, о чем пишет автор</a:t>
                      </a:r>
                      <a:r>
                        <a:rPr lang="ru-RU" sz="1800" b="1" dirty="0" smtClean="0">
                          <a:effectLst/>
                        </a:rPr>
                        <a:t>).</a:t>
                      </a:r>
                      <a:endParaRPr lang="ru-RU" sz="14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73025" marR="73025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763688" y="5589240"/>
            <a:ext cx="5365571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1-Б    2 –Г    3-А       4- В</a:t>
            </a:r>
          </a:p>
        </p:txBody>
      </p:sp>
    </p:spTree>
    <p:extLst>
      <p:ext uri="{BB962C8B-B14F-4D97-AF65-F5344CB8AC3E}">
        <p14:creationId xmlns:p14="http://schemas.microsoft.com/office/powerpoint/2010/main" val="344258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Прямоугольник 1"/>
          <p:cNvSpPr>
            <a:spLocks noChangeArrowheads="1"/>
          </p:cNvSpPr>
          <p:nvPr/>
        </p:nvSpPr>
        <p:spPr bwMode="auto">
          <a:xfrm>
            <a:off x="5004048" y="2027238"/>
            <a:ext cx="403200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 dirty="0"/>
              <a:t>«МЦЫРИ»: ОБРАЗ РОМАНТИЧЕСКОГО ГЕРОЯ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4200" l="305" r="99085">
                        <a14:foregroundMark x1="59146" y1="20374" x2="49695" y2="24532"/>
                        <a14:foregroundMark x1="22256" y1="69439" x2="19817" y2="77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269"/>
          <a:stretch/>
        </p:blipFill>
        <p:spPr bwMode="auto">
          <a:xfrm>
            <a:off x="35496" y="170917"/>
            <a:ext cx="5400600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741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189640" cy="5459760"/>
          </a:xfrm>
          <a:prstGeom prst="round2DiagRect">
            <a:avLst>
              <a:gd name="adj1" fmla="val 16667"/>
              <a:gd name="adj2" fmla="val 0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99792" y="623731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Слияние </a:t>
            </a:r>
            <a:r>
              <a:rPr lang="ru-RU" dirty="0" err="1" smtClean="0"/>
              <a:t>Арагвы</a:t>
            </a:r>
            <a:r>
              <a:rPr lang="ru-RU" dirty="0" smtClean="0"/>
              <a:t> и Куры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920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580</TotalTime>
  <Words>516</Words>
  <Application>Microsoft Office PowerPoint</Application>
  <PresentationFormat>Экран (4:3)</PresentationFormat>
  <Paragraphs>49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Литейная</vt:lpstr>
      <vt:lpstr>     М.Ю. Лермонтов.  «Мцыри» как романтическая поэма, ее эпиграф и сюжет.  Т. л. Понятие о романтической поэме.</vt:lpstr>
      <vt:lpstr>ЦЕЛИ 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  Установите соответствия литературоведческих терминов и их значений.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Victory_pc</dc:creator>
  <cp:lastModifiedBy>Victory_pc</cp:lastModifiedBy>
  <cp:revision>18</cp:revision>
  <dcterms:created xsi:type="dcterms:W3CDTF">2018-11-04T18:08:33Z</dcterms:created>
  <dcterms:modified xsi:type="dcterms:W3CDTF">2018-11-10T19:00:42Z</dcterms:modified>
</cp:coreProperties>
</file>