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  <p:sldMasterId id="2147483804" r:id="rId2"/>
    <p:sldMasterId id="2147483818" r:id="rId3"/>
    <p:sldMasterId id="2147483840" r:id="rId4"/>
  </p:sldMasterIdLst>
  <p:sldIdLst>
    <p:sldId id="274" r:id="rId5"/>
    <p:sldId id="265" r:id="rId6"/>
    <p:sldId id="264" r:id="rId7"/>
    <p:sldId id="259" r:id="rId8"/>
    <p:sldId id="263" r:id="rId9"/>
    <p:sldId id="268" r:id="rId10"/>
    <p:sldId id="271" r:id="rId11"/>
    <p:sldId id="275" r:id="rId12"/>
    <p:sldId id="270" r:id="rId13"/>
    <p:sldId id="272" r:id="rId14"/>
    <p:sldId id="260" r:id="rId15"/>
    <p:sldId id="267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CC0000"/>
    <a:srgbClr val="0099FF"/>
    <a:srgbClr val="009900"/>
    <a:srgbClr val="CC00FF"/>
    <a:srgbClr val="6600FF"/>
    <a:srgbClr val="000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030" autoAdjust="0"/>
  </p:normalViewPr>
  <p:slideViewPr>
    <p:cSldViewPr>
      <p:cViewPr varScale="1">
        <p:scale>
          <a:sx n="85" d="100"/>
          <a:sy n="85" d="100"/>
        </p:scale>
        <p:origin x="-7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54980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498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549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7E9E6B6-E98D-4F96-8767-72F555885F4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5498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549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549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54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8" grpId="0"/>
      <p:bldP spid="254979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49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549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49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5497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2098A-702F-4C5E-904F-74EE75B692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593A1-E08F-4587-A01F-7BFEB4C0B6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6829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876FC5D-4C01-4A52-B3C4-74786C4024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68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682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682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68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0" grpId="0"/>
      <p:bldP spid="268291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82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6829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829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682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695B8-FF46-4486-9AE9-6986DF4F6E9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8FD29-6DCA-4B0F-A0A5-6430DC9E81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CF874-032D-4A18-8472-5F95D19DA9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3748B-E25A-4B70-9495-DFB0FD6861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28D76-FC35-4913-AF22-18DDF88836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5EA39-1CEB-4C9C-9E40-5C9654A462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1C032-934D-4A42-9B2E-84032ACC24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202B2-74B6-42D3-B680-F127E335E6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BC0DE-8287-4766-A837-397F78CC37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4F899-FB6D-4285-9037-2E517DFD6D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472E6-14BE-4257-A5E2-B33255DC5E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304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4304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4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4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4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4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4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4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5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5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5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5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5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5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5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5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5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5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6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6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6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6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6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6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6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6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6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6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7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7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7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7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7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307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307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307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4307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4307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4308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4308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FC70D5-64A7-4A87-8179-A5A6AB3446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430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430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430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4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4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4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4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79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30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4307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307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4307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43080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1BB10-2F15-4AD5-B14D-CA01B5D991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DF795-EFF7-4F24-9232-C79123FB54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E03D1-E3D9-46E9-B4B0-268051B684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00161-50A7-4A92-BF51-F92165720A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6C5AA-470B-465A-BA05-C562E35989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3328E-208D-4548-B4CA-114BAC8495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48BFD-FD36-409A-A5B6-30424BA82B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AB9FC-EE19-4686-BACA-4AD6AE24A2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D37DC-223A-4FD9-B0B0-E9634A6204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416F7-8E9D-46E7-B969-CA1B76BB39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4E7E5-D89B-4A6A-950E-7EBE106A01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6946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466947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466948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49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50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51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52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53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54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66955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56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57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58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59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60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66961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466962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63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64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6965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466966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67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68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6969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46697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7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7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6973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466974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75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76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6977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466978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79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6980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66981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82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83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84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85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86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6987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66988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66989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66990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1B0C97E-E494-48CE-98FF-8A9150C20D4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6699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6699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51212-1A51-4345-B93F-B7BAAEF9B6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D7A57-FF7D-4574-8A5C-AC4E7C106D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12B2C-04BA-4C7D-95D9-5E7D9AF568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0EA8B-B206-4990-9A14-3498A31040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C7E68-4D3B-4696-9FE6-01A55AA8B5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B8A09-1C21-4FFD-94B8-E3A55358C6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1779B-A71E-4906-A3E6-6A968048DC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36245-4069-44AA-BE0B-DAE2730752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0ECD8-DC7F-48E2-9D8A-355F5D269B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7590D-7CEE-4E09-9507-67FA9542B0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85B7A-D3E6-4528-9B01-647F145346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BA73A-BA80-4577-8991-2CF007A62D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AE5EB-38DF-4847-B152-A8B8855552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9F52F-1B79-43D2-8B61-05F2181434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3A60D-2136-4827-89B7-022FEB052D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D52BD-3A91-41DB-A481-823206AB31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39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539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539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5EB2393D-6A57-44F5-9D89-D2ACEB9758A1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5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539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539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/>
      <p:bldP spid="253955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39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5395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39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5395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39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5395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39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5395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39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5395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539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726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67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67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267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89DE9D34-B105-4B8A-8CEE-1E0E1F691F1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5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672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/>
      <p:bldP spid="267267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7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6726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7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6726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7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6726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7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6726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726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6726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26726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201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34201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2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2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2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2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2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2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2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2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2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2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3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4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4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4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4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4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4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4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4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4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4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5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4205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4205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205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205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205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4205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/>
          </a:p>
        </p:txBody>
      </p:sp>
      <p:sp>
        <p:nvSpPr>
          <p:cNvPr id="34205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08E830B-A5A6-486B-BAEA-C068248A97A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9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420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420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420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4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4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4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4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53" grpId="0"/>
      <p:bldP spid="342054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2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4205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2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4205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2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4205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2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4205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205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4205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4205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5922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6592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65924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6592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2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2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6592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6592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6593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3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3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3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3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6593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6593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593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593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465939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65940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41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4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5943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6594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4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4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5947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6594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4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595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6595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6595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5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5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5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5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5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5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5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6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6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6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6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6596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6596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596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596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6596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6596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3F9672A-8A31-4A44-A9EB-45DDC8160E4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ransition spd="slow">
    <p:circl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93" name="Rectangle 13"/>
          <p:cNvSpPr>
            <a:spLocks noChangeArrowheads="1"/>
          </p:cNvSpPr>
          <p:nvPr/>
        </p:nvSpPr>
        <p:spPr bwMode="auto">
          <a:xfrm>
            <a:off x="468313" y="260350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600" b="1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506894" name="WordArt 14"/>
          <p:cNvSpPr>
            <a:spLocks noChangeArrowheads="1" noChangeShapeType="1" noTextEdit="1"/>
          </p:cNvSpPr>
          <p:nvPr/>
        </p:nvSpPr>
        <p:spPr bwMode="auto">
          <a:xfrm>
            <a:off x="571472" y="1500174"/>
            <a:ext cx="8135937" cy="23558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66"/>
              </a:avLst>
            </a:prstTxWarp>
          </a:bodyPr>
          <a:lstStyle/>
          <a:p>
            <a:pPr algn="ctr"/>
            <a:endParaRPr lang="ru-RU" sz="4400" b="1" i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Mistral"/>
            </a:endParaRPr>
          </a:p>
        </p:txBody>
      </p:sp>
      <p:sp>
        <p:nvSpPr>
          <p:cNvPr id="506895" name="Rectangle 15"/>
          <p:cNvSpPr>
            <a:spLocks noChangeArrowheads="1"/>
          </p:cNvSpPr>
          <p:nvPr/>
        </p:nvSpPr>
        <p:spPr bwMode="auto">
          <a:xfrm>
            <a:off x="5651500" y="3429000"/>
            <a:ext cx="26193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2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06896" name="Rectangle 16"/>
          <p:cNvSpPr>
            <a:spLocks noChangeArrowheads="1"/>
          </p:cNvSpPr>
          <p:nvPr/>
        </p:nvSpPr>
        <p:spPr bwMode="auto">
          <a:xfrm>
            <a:off x="2484438" y="5734050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2000" b="1" i="1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14480" y="1857364"/>
            <a:ext cx="68580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b="1" dirty="0" smtClean="0">
                <a:solidFill>
                  <a:schemeClr val="bg1">
                    <a:lumMod val="60000"/>
                    <a:lumOff val="40000"/>
                  </a:schemeClr>
                </a:solidFill>
                <a:latin typeface="Monotype Corsiva" pitchFamily="66" charset="0"/>
              </a:rPr>
              <a:t>Геометрия дождя и снега</a:t>
            </a:r>
            <a:endParaRPr lang="ru-RU" sz="8000" b="1" dirty="0">
              <a:solidFill>
                <a:schemeClr val="bg1">
                  <a:lumMod val="60000"/>
                  <a:lumOff val="4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7" name="Picture 13" descr="angel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1142984"/>
            <a:ext cx="1871662" cy="12684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06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06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0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9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2636838"/>
            <a:ext cx="8964612" cy="3600450"/>
          </a:xfrm>
        </p:spPr>
        <p:txBody>
          <a:bodyPr/>
          <a:lstStyle/>
          <a:p>
            <a:pPr>
              <a:buFontTx/>
              <a:buNone/>
            </a:pPr>
            <a:r>
              <a:rPr lang="ru-RU" sz="3100" b="1"/>
              <a:t>     </a:t>
            </a:r>
          </a:p>
        </p:txBody>
      </p:sp>
      <p:pic>
        <p:nvPicPr>
          <p:cNvPr id="496643" name="Picture 3" descr="offic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620713"/>
            <a:ext cx="952500" cy="1905000"/>
          </a:xfrm>
          <a:prstGeom prst="rect">
            <a:avLst/>
          </a:prstGeom>
          <a:noFill/>
        </p:spPr>
      </p:pic>
      <p:sp>
        <p:nvSpPr>
          <p:cNvPr id="496644" name="Rectangle 4"/>
          <p:cNvSpPr>
            <a:spLocks noRot="1" noChangeArrowheads="1"/>
          </p:cNvSpPr>
          <p:nvPr/>
        </p:nvSpPr>
        <p:spPr bwMode="auto">
          <a:xfrm>
            <a:off x="1403350" y="404813"/>
            <a:ext cx="5761038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6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 </a:t>
            </a:r>
            <a:r>
              <a:rPr lang="ru-RU" sz="66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Решение:</a:t>
            </a:r>
            <a:r>
              <a:rPr lang="ru-RU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</a:p>
        </p:txBody>
      </p:sp>
      <p:sp>
        <p:nvSpPr>
          <p:cNvPr id="496646" name="Rectangle 6"/>
          <p:cNvSpPr>
            <a:spLocks noChangeArrowheads="1"/>
          </p:cNvSpPr>
          <p:nvPr/>
        </p:nvSpPr>
        <p:spPr bwMode="auto">
          <a:xfrm>
            <a:off x="611188" y="2636838"/>
            <a:ext cx="8066087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6600FF"/>
                </a:solidFill>
                <a:latin typeface="Arial" charset="0"/>
              </a:rPr>
              <a:t>684.500.000кв.м.*6кг = 4.107.000.000кг-</a:t>
            </a:r>
            <a:r>
              <a:rPr lang="ru-RU" sz="2000" b="1">
                <a:latin typeface="Arial" charset="0"/>
              </a:rPr>
              <a:t> </a:t>
            </a:r>
            <a:r>
              <a:rPr lang="ru-RU" sz="2000" b="1">
                <a:solidFill>
                  <a:srgbClr val="0099FF"/>
                </a:solidFill>
                <a:latin typeface="Arial" charset="0"/>
              </a:rPr>
              <a:t>воды вылилось на наш район (в твердом виде)</a:t>
            </a:r>
          </a:p>
          <a:p>
            <a:pPr algn="ctr"/>
            <a:r>
              <a:rPr lang="ru-RU" sz="2000" b="1">
                <a:solidFill>
                  <a:srgbClr val="0099FF"/>
                </a:solidFill>
                <a:latin typeface="Arial" charset="0"/>
              </a:rPr>
              <a:t> </a:t>
            </a:r>
          </a:p>
          <a:p>
            <a:pPr algn="ctr"/>
            <a:r>
              <a:rPr lang="ru-RU" sz="2000" b="1">
                <a:solidFill>
                  <a:srgbClr val="6600FF"/>
                </a:solidFill>
                <a:latin typeface="Arial" charset="0"/>
              </a:rPr>
              <a:t>4.107.000.000:12 = 342.250.000-</a:t>
            </a:r>
            <a:r>
              <a:rPr lang="ru-RU" sz="2000" b="1">
                <a:latin typeface="Arial" charset="0"/>
              </a:rPr>
              <a:t> </a:t>
            </a:r>
            <a:r>
              <a:rPr lang="ru-RU" sz="2000" b="1">
                <a:solidFill>
                  <a:srgbClr val="0099FF"/>
                </a:solidFill>
                <a:latin typeface="Arial" charset="0"/>
              </a:rPr>
              <a:t>ведер</a:t>
            </a:r>
          </a:p>
          <a:p>
            <a:pPr algn="ctr"/>
            <a:endParaRPr lang="ru-RU" sz="2000" b="1">
              <a:solidFill>
                <a:srgbClr val="0099FF"/>
              </a:solidFill>
              <a:latin typeface="Arial" charset="0"/>
            </a:endParaRPr>
          </a:p>
          <a:p>
            <a:pPr algn="ctr"/>
            <a:r>
              <a:rPr lang="ru-RU" sz="2000" b="1">
                <a:solidFill>
                  <a:srgbClr val="0000CC"/>
                </a:solidFill>
                <a:latin typeface="Arial" charset="0"/>
              </a:rPr>
              <a:t>Ответ:</a:t>
            </a:r>
          </a:p>
          <a:p>
            <a:pPr algn="ctr"/>
            <a:r>
              <a:rPr lang="ru-RU" sz="2000" b="1">
                <a:solidFill>
                  <a:srgbClr val="0000CC"/>
                </a:solidFill>
                <a:latin typeface="Arial" charset="0"/>
              </a:rPr>
              <a:t>4.107.000.000кг или 342.250.000 ведер воды принесло снегом на Красночетайский район.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96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CCFF"/>
            </a:gs>
            <a:gs pos="100000">
              <a:srgbClr val="3333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0" y="1196975"/>
            <a:ext cx="9288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Arial" charset="0"/>
              </a:rPr>
              <a:t>Ежегодно в среднем выпадает </a:t>
            </a:r>
            <a:r>
              <a:rPr lang="ru-RU" b="1">
                <a:solidFill>
                  <a:srgbClr val="FF0000"/>
                </a:solidFill>
                <a:latin typeface="Arial" charset="0"/>
              </a:rPr>
              <a:t>осадков</a:t>
            </a:r>
            <a:r>
              <a:rPr lang="ru-RU" sz="2400" b="1">
                <a:solidFill>
                  <a:srgbClr val="FF0000"/>
                </a:solidFill>
                <a:latin typeface="Arial" charset="0"/>
              </a:rPr>
              <a:t> в разных городах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611188" y="2349500"/>
            <a:ext cx="7704137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Санкт-Петербург……</a:t>
            </a:r>
            <a:r>
              <a:rPr lang="ru-RU" dirty="0" smtClean="0"/>
              <a:t>47см</a:t>
            </a:r>
            <a:endParaRPr lang="ru-RU" dirty="0"/>
          </a:p>
          <a:p>
            <a:pPr>
              <a:spcBef>
                <a:spcPct val="50000"/>
              </a:spcBef>
            </a:pPr>
            <a:r>
              <a:rPr lang="ru-RU" dirty="0"/>
              <a:t>Вологда ……...45см     Астрахань……14см</a:t>
            </a:r>
          </a:p>
          <a:p>
            <a:pPr>
              <a:spcBef>
                <a:spcPct val="50000"/>
              </a:spcBef>
            </a:pPr>
            <a:r>
              <a:rPr lang="ru-RU" dirty="0"/>
              <a:t>Архангельск…41см     Кутаиси….....179см</a:t>
            </a:r>
          </a:p>
          <a:p>
            <a:pPr>
              <a:spcBef>
                <a:spcPct val="50000"/>
              </a:spcBef>
            </a:pPr>
            <a:r>
              <a:rPr lang="ru-RU" dirty="0"/>
              <a:t>Москва…………55см     Свердловск….36см</a:t>
            </a:r>
          </a:p>
          <a:p>
            <a:pPr>
              <a:spcBef>
                <a:spcPct val="50000"/>
              </a:spcBef>
            </a:pPr>
            <a:r>
              <a:rPr lang="ru-RU" dirty="0"/>
              <a:t>Кострома……..49см     Тобольск……..43см</a:t>
            </a:r>
          </a:p>
          <a:p>
            <a:pPr>
              <a:spcBef>
                <a:spcPct val="50000"/>
              </a:spcBef>
            </a:pPr>
            <a:r>
              <a:rPr lang="ru-RU" dirty="0"/>
              <a:t>Чкалов…………43см      Иркутск………44см</a:t>
            </a:r>
          </a:p>
        </p:txBody>
      </p:sp>
      <p:pic>
        <p:nvPicPr>
          <p:cNvPr id="37900" name="Picture 12" descr="colec3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4221163"/>
            <a:ext cx="1692275" cy="17287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0298" y="1000108"/>
            <a:ext cx="4643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/>
              <a:t>КОНЕЦ !</a:t>
            </a:r>
            <a:endParaRPr lang="ru-RU" sz="80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4" name="WordArt 6"/>
          <p:cNvSpPr>
            <a:spLocks noChangeArrowheads="1" noChangeShapeType="1" noTextEdit="1"/>
          </p:cNvSpPr>
          <p:nvPr/>
        </p:nvSpPr>
        <p:spPr bwMode="auto">
          <a:xfrm>
            <a:off x="1763713" y="476250"/>
            <a:ext cx="48768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800" b="1" i="1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Script MT Bold"/>
              </a:rPr>
              <a:t>Введение</a:t>
            </a:r>
          </a:p>
        </p:txBody>
      </p:sp>
      <p:sp>
        <p:nvSpPr>
          <p:cNvPr id="283656" name="WordArt 8"/>
          <p:cNvSpPr>
            <a:spLocks noChangeArrowheads="1" noChangeShapeType="1" noTextEdit="1"/>
          </p:cNvSpPr>
          <p:nvPr/>
        </p:nvSpPr>
        <p:spPr bwMode="auto">
          <a:xfrm>
            <a:off x="323850" y="1916113"/>
            <a:ext cx="5327650" cy="7207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4400" b="1" kern="10" spc="-44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Script MT Bold"/>
              </a:rPr>
              <a:t>Геомтрия дождя</a:t>
            </a:r>
          </a:p>
        </p:txBody>
      </p:sp>
      <p:sp>
        <p:nvSpPr>
          <p:cNvPr id="283658" name="WordArt 10"/>
          <p:cNvSpPr>
            <a:spLocks noChangeArrowheads="1" noChangeShapeType="1" noTextEdit="1"/>
          </p:cNvSpPr>
          <p:nvPr/>
        </p:nvSpPr>
        <p:spPr bwMode="auto">
          <a:xfrm>
            <a:off x="468313" y="2708275"/>
            <a:ext cx="3889375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pperplate Gothic Bold"/>
              </a:rPr>
              <a:t>1.1.Дождемер</a:t>
            </a:r>
          </a:p>
          <a:p>
            <a:pPr algn="ctr"/>
            <a:r>
              <a:rPr lang="ru-RU" sz="4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pperplate Gothic Bold"/>
              </a:rPr>
              <a:t>1.2.Сколько дождя?</a:t>
            </a:r>
          </a:p>
        </p:txBody>
      </p:sp>
      <p:sp>
        <p:nvSpPr>
          <p:cNvPr id="283659" name="WordArt 11"/>
          <p:cNvSpPr>
            <a:spLocks noChangeArrowheads="1" noChangeShapeType="1" noTextEdit="1"/>
          </p:cNvSpPr>
          <p:nvPr/>
        </p:nvSpPr>
        <p:spPr bwMode="auto">
          <a:xfrm>
            <a:off x="323850" y="4149725"/>
            <a:ext cx="5616575" cy="71913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4400" b="1" kern="10" spc="-44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Script MT Bold"/>
              </a:rPr>
              <a:t>Геометрия снега</a:t>
            </a:r>
          </a:p>
        </p:txBody>
      </p:sp>
      <p:sp>
        <p:nvSpPr>
          <p:cNvPr id="283660" name="WordArt 12"/>
          <p:cNvSpPr>
            <a:spLocks noChangeArrowheads="1" noChangeShapeType="1" noTextEdit="1"/>
          </p:cNvSpPr>
          <p:nvPr/>
        </p:nvSpPr>
        <p:spPr bwMode="auto">
          <a:xfrm>
            <a:off x="468313" y="4941888"/>
            <a:ext cx="352742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40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Rounded MT Bold"/>
              </a:rPr>
              <a:t>2.1.Сколько снега?</a:t>
            </a:r>
          </a:p>
        </p:txBody>
      </p:sp>
      <p:pic>
        <p:nvPicPr>
          <p:cNvPr id="283661" name="Picture 13" descr="colec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1125538"/>
            <a:ext cx="3614738" cy="3232150"/>
          </a:xfrm>
          <a:prstGeom prst="rect">
            <a:avLst/>
          </a:prstGeom>
          <a:noFill/>
        </p:spPr>
      </p:pic>
      <p:pic>
        <p:nvPicPr>
          <p:cNvPr id="283662" name="Picture 14" descr="colec2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1125538"/>
            <a:ext cx="3614738" cy="3232150"/>
          </a:xfrm>
          <a:prstGeom prst="rect">
            <a:avLst/>
          </a:prstGeom>
          <a:noFill/>
        </p:spPr>
      </p:pic>
      <p:sp>
        <p:nvSpPr>
          <p:cNvPr id="283663" name="WordArt 15"/>
          <p:cNvSpPr>
            <a:spLocks noChangeArrowheads="1" noChangeShapeType="1" noTextEdit="1"/>
          </p:cNvSpPr>
          <p:nvPr/>
        </p:nvSpPr>
        <p:spPr bwMode="auto">
          <a:xfrm>
            <a:off x="0" y="5734050"/>
            <a:ext cx="6659563" cy="93503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ru-RU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Script MT Bold"/>
              </a:rPr>
              <a:t>Осадки в разных местах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404813"/>
            <a:ext cx="7627938" cy="1773237"/>
          </a:xfrm>
        </p:spPr>
        <p:txBody>
          <a:bodyPr/>
          <a:lstStyle/>
          <a:p>
            <a:r>
              <a:rPr lang="ru-RU" b="1"/>
              <a:t>Задача</a:t>
            </a:r>
            <a:r>
              <a:rPr lang="ru-RU" sz="4800"/>
              <a:t/>
            </a:r>
            <a:br>
              <a:rPr lang="ru-RU" sz="4800"/>
            </a:br>
            <a:endParaRPr lang="ru-RU" sz="4800"/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557338"/>
            <a:ext cx="6480175" cy="4679950"/>
          </a:xfrm>
        </p:spPr>
        <p:txBody>
          <a:bodyPr/>
          <a:lstStyle/>
          <a:p>
            <a:r>
              <a:rPr lang="ru-RU" sz="3600"/>
              <a:t>    </a:t>
            </a:r>
            <a:r>
              <a:rPr lang="ru-RU" sz="3600" i="1"/>
              <a:t>Имеется огород 30м длины и 20м ширины. Шёл дождь в течении 15 минут.</a:t>
            </a:r>
          </a:p>
          <a:p>
            <a:r>
              <a:rPr lang="ru-RU" sz="2800"/>
              <a:t> </a:t>
            </a:r>
            <a:r>
              <a:rPr lang="ru-RU" sz="4000" b="1"/>
              <a:t>Сколько вылилось дождя?</a:t>
            </a:r>
          </a:p>
        </p:txBody>
      </p:sp>
      <p:pic>
        <p:nvPicPr>
          <p:cNvPr id="217094" name="Picture 6" descr="a3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2565400"/>
            <a:ext cx="2619375" cy="33829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170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998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7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498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70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/>
      <p:bldP spid="21709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763713" y="1125538"/>
            <a:ext cx="5759450" cy="650875"/>
          </a:xfrm>
          <a:prstGeom prst="rect">
            <a:avLst/>
          </a:prstGeom>
          <a:noFill/>
          <a:ln w="9525">
            <a:solidFill>
              <a:srgbClr val="33CC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3600" b="1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755650" y="4581525"/>
            <a:ext cx="3240088" cy="935038"/>
          </a:xfrm>
          <a:prstGeom prst="ellipse">
            <a:avLst/>
          </a:prstGeom>
          <a:solidFill>
            <a:srgbClr val="6699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Cloud"/>
          <p:cNvSpPr>
            <a:spLocks noChangeAspect="1" noEditPoints="1" noChangeArrowheads="1"/>
          </p:cNvSpPr>
          <p:nvPr/>
        </p:nvSpPr>
        <p:spPr bwMode="auto">
          <a:xfrm>
            <a:off x="1331913" y="2060575"/>
            <a:ext cx="2016125" cy="11112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1692275" y="3213100"/>
            <a:ext cx="0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2051050" y="3357563"/>
            <a:ext cx="0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2700338" y="3284538"/>
            <a:ext cx="0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3059113" y="3068638"/>
            <a:ext cx="0" cy="5048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1835150" y="3789363"/>
            <a:ext cx="0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2411413" y="3789363"/>
            <a:ext cx="0" cy="5762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2916238" y="3860800"/>
            <a:ext cx="0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2124075" y="4292600"/>
            <a:ext cx="0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2268538" y="4437063"/>
            <a:ext cx="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97" name="AutoShape 25"/>
          <p:cNvSpPr>
            <a:spLocks noChangeArrowheads="1"/>
          </p:cNvSpPr>
          <p:nvPr/>
        </p:nvSpPr>
        <p:spPr bwMode="auto">
          <a:xfrm rot="-5147679">
            <a:off x="2105025" y="2582863"/>
            <a:ext cx="288925" cy="539750"/>
          </a:xfrm>
          <a:prstGeom prst="moon">
            <a:avLst>
              <a:gd name="adj" fmla="val 46366"/>
            </a:avLst>
          </a:prstGeom>
          <a:solidFill>
            <a:srgbClr val="F3313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98" name="Oval 26"/>
          <p:cNvSpPr>
            <a:spLocks noChangeArrowheads="1"/>
          </p:cNvSpPr>
          <p:nvPr/>
        </p:nvSpPr>
        <p:spPr bwMode="auto">
          <a:xfrm>
            <a:off x="1979613" y="24209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700" name="Oval 28"/>
          <p:cNvSpPr>
            <a:spLocks noChangeArrowheads="1"/>
          </p:cNvSpPr>
          <p:nvPr/>
        </p:nvSpPr>
        <p:spPr bwMode="auto">
          <a:xfrm>
            <a:off x="2411413" y="24209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701" name="Arc 29"/>
          <p:cNvSpPr>
            <a:spLocks/>
          </p:cNvSpPr>
          <p:nvPr/>
        </p:nvSpPr>
        <p:spPr bwMode="auto">
          <a:xfrm rot="11522129" flipV="1">
            <a:off x="1908175" y="2276475"/>
            <a:ext cx="261938" cy="288925"/>
          </a:xfrm>
          <a:custGeom>
            <a:avLst/>
            <a:gdLst>
              <a:gd name="G0" fmla="+- 16505 0 0"/>
              <a:gd name="G1" fmla="+- 21600 0 0"/>
              <a:gd name="G2" fmla="+- 21600 0 0"/>
              <a:gd name="T0" fmla="*/ 0 w 36229"/>
              <a:gd name="T1" fmla="*/ 7666 h 21600"/>
              <a:gd name="T2" fmla="*/ 36229 w 36229"/>
              <a:gd name="T3" fmla="*/ 12796 h 21600"/>
              <a:gd name="T4" fmla="*/ 16505 w 3622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29" h="21600" fill="none" extrusionOk="0">
                <a:moveTo>
                  <a:pt x="0" y="7666"/>
                </a:moveTo>
                <a:cubicBezTo>
                  <a:pt x="4104" y="2804"/>
                  <a:pt x="10142" y="-1"/>
                  <a:pt x="16505" y="0"/>
                </a:cubicBezTo>
                <a:cubicBezTo>
                  <a:pt x="25028" y="0"/>
                  <a:pt x="32755" y="5012"/>
                  <a:pt x="36229" y="12795"/>
                </a:cubicBezTo>
              </a:path>
              <a:path w="36229" h="21600" stroke="0" extrusionOk="0">
                <a:moveTo>
                  <a:pt x="0" y="7666"/>
                </a:moveTo>
                <a:cubicBezTo>
                  <a:pt x="4104" y="2804"/>
                  <a:pt x="10142" y="-1"/>
                  <a:pt x="16505" y="0"/>
                </a:cubicBezTo>
                <a:cubicBezTo>
                  <a:pt x="25028" y="0"/>
                  <a:pt x="32755" y="5012"/>
                  <a:pt x="36229" y="12795"/>
                </a:cubicBezTo>
                <a:lnTo>
                  <a:pt x="1650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702" name="Arc 30"/>
          <p:cNvSpPr>
            <a:spLocks/>
          </p:cNvSpPr>
          <p:nvPr/>
        </p:nvSpPr>
        <p:spPr bwMode="auto">
          <a:xfrm rot="11522129" flipV="1">
            <a:off x="2339975" y="2276475"/>
            <a:ext cx="261938" cy="288925"/>
          </a:xfrm>
          <a:custGeom>
            <a:avLst/>
            <a:gdLst>
              <a:gd name="G0" fmla="+- 16505 0 0"/>
              <a:gd name="G1" fmla="+- 21600 0 0"/>
              <a:gd name="G2" fmla="+- 21600 0 0"/>
              <a:gd name="T0" fmla="*/ 0 w 36229"/>
              <a:gd name="T1" fmla="*/ 7666 h 21600"/>
              <a:gd name="T2" fmla="*/ 36229 w 36229"/>
              <a:gd name="T3" fmla="*/ 12796 h 21600"/>
              <a:gd name="T4" fmla="*/ 16505 w 3622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29" h="21600" fill="none" extrusionOk="0">
                <a:moveTo>
                  <a:pt x="0" y="7666"/>
                </a:moveTo>
                <a:cubicBezTo>
                  <a:pt x="4104" y="2804"/>
                  <a:pt x="10142" y="-1"/>
                  <a:pt x="16505" y="0"/>
                </a:cubicBezTo>
                <a:cubicBezTo>
                  <a:pt x="25028" y="0"/>
                  <a:pt x="32755" y="5012"/>
                  <a:pt x="36229" y="12795"/>
                </a:cubicBezTo>
              </a:path>
              <a:path w="36229" h="21600" stroke="0" extrusionOk="0">
                <a:moveTo>
                  <a:pt x="0" y="7666"/>
                </a:moveTo>
                <a:cubicBezTo>
                  <a:pt x="4104" y="2804"/>
                  <a:pt x="10142" y="-1"/>
                  <a:pt x="16505" y="0"/>
                </a:cubicBezTo>
                <a:cubicBezTo>
                  <a:pt x="25028" y="0"/>
                  <a:pt x="32755" y="5012"/>
                  <a:pt x="36229" y="12795"/>
                </a:cubicBezTo>
                <a:lnTo>
                  <a:pt x="1650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1331913" y="6308725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>
                <a:solidFill>
                  <a:srgbClr val="080808"/>
                </a:solidFill>
                <a:latin typeface="Arial" charset="0"/>
              </a:rPr>
              <a:t>ведро</a:t>
            </a:r>
          </a:p>
        </p:txBody>
      </p:sp>
      <p:sp>
        <p:nvSpPr>
          <p:cNvPr id="28705" name="Oval 33"/>
          <p:cNvSpPr>
            <a:spLocks noChangeArrowheads="1"/>
          </p:cNvSpPr>
          <p:nvPr/>
        </p:nvSpPr>
        <p:spPr bwMode="auto">
          <a:xfrm>
            <a:off x="1979613" y="2492375"/>
            <a:ext cx="144462" cy="73025"/>
          </a:xfrm>
          <a:prstGeom prst="ellipse">
            <a:avLst/>
          </a:prstGeom>
          <a:solidFill>
            <a:srgbClr val="080808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706" name="Oval 34"/>
          <p:cNvSpPr>
            <a:spLocks noChangeArrowheads="1"/>
          </p:cNvSpPr>
          <p:nvPr/>
        </p:nvSpPr>
        <p:spPr bwMode="auto">
          <a:xfrm>
            <a:off x="2411413" y="2492375"/>
            <a:ext cx="144462" cy="73025"/>
          </a:xfrm>
          <a:prstGeom prst="ellipse">
            <a:avLst/>
          </a:prstGeom>
          <a:solidFill>
            <a:srgbClr val="29292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CC66FF"/>
              </a:solidFill>
            </a:endParaRPr>
          </a:p>
        </p:txBody>
      </p:sp>
      <p:sp>
        <p:nvSpPr>
          <p:cNvPr id="28707" name="AutoShape 35"/>
          <p:cNvSpPr>
            <a:spLocks noChangeArrowheads="1"/>
          </p:cNvSpPr>
          <p:nvPr/>
        </p:nvSpPr>
        <p:spPr bwMode="auto">
          <a:xfrm>
            <a:off x="1979613" y="4581525"/>
            <a:ext cx="576262" cy="576263"/>
          </a:xfrm>
          <a:prstGeom prst="can">
            <a:avLst>
              <a:gd name="adj" fmla="val 25000"/>
            </a:avLst>
          </a:prstGeom>
          <a:solidFill>
            <a:srgbClr val="E5B9E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709" name="AutoShape 37"/>
          <p:cNvSpPr>
            <a:spLocks noChangeArrowheads="1"/>
          </p:cNvSpPr>
          <p:nvPr/>
        </p:nvSpPr>
        <p:spPr bwMode="auto">
          <a:xfrm>
            <a:off x="6732588" y="3716338"/>
            <a:ext cx="1196998" cy="1784364"/>
          </a:xfrm>
          <a:prstGeom prst="can">
            <a:avLst>
              <a:gd name="adj" fmla="val 54409"/>
            </a:avLst>
          </a:prstGeom>
          <a:solidFill>
            <a:srgbClr val="CC66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711" name="Text Box 39"/>
          <p:cNvSpPr txBox="1">
            <a:spLocks noChangeArrowheads="1"/>
          </p:cNvSpPr>
          <p:nvPr/>
        </p:nvSpPr>
        <p:spPr bwMode="auto">
          <a:xfrm>
            <a:off x="6156325" y="3284538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b="1">
                <a:solidFill>
                  <a:srgbClr val="080808"/>
                </a:solidFill>
                <a:latin typeface="Arial" charset="0"/>
              </a:rPr>
              <a:t>сосуд</a:t>
            </a:r>
          </a:p>
        </p:txBody>
      </p:sp>
      <p:sp>
        <p:nvSpPr>
          <p:cNvPr id="28716" name="AutoShape 44"/>
          <p:cNvSpPr>
            <a:spLocks noChangeArrowheads="1"/>
          </p:cNvSpPr>
          <p:nvPr/>
        </p:nvSpPr>
        <p:spPr bwMode="auto">
          <a:xfrm rot="-757159">
            <a:off x="2916238" y="4365625"/>
            <a:ext cx="2952750" cy="73025"/>
          </a:xfrm>
          <a:prstGeom prst="rightArrow">
            <a:avLst>
              <a:gd name="adj1" fmla="val 50000"/>
              <a:gd name="adj2" fmla="val 1010870"/>
            </a:avLst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 flipV="1">
            <a:off x="1835150" y="5229225"/>
            <a:ext cx="288925" cy="936625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720" name="WordArt 48"/>
          <p:cNvSpPr>
            <a:spLocks noChangeArrowheads="1" noChangeShapeType="1" noTextEdit="1"/>
          </p:cNvSpPr>
          <p:nvPr/>
        </p:nvSpPr>
        <p:spPr bwMode="auto">
          <a:xfrm>
            <a:off x="3348038" y="692150"/>
            <a:ext cx="2592387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Дождемер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86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6"/>
                  </p:tgtEl>
                </p:cond>
              </p:nextCondLst>
            </p:seq>
          </p:childTnLst>
        </p:cTn>
      </p:par>
    </p:tnLst>
    <p:bldLst>
      <p:bldP spid="28684" grpId="0" animBg="1"/>
      <p:bldP spid="28685" grpId="0" animBg="1"/>
      <p:bldP spid="28686" grpId="0" animBg="1"/>
      <p:bldP spid="28687" grpId="0" animBg="1"/>
      <p:bldP spid="28688" grpId="0" animBg="1"/>
      <p:bldP spid="28689" grpId="0" animBg="1"/>
      <p:bldP spid="28690" grpId="0" animBg="1"/>
      <p:bldP spid="28694" grpId="0" animBg="1"/>
      <p:bldP spid="28695" grpId="0" animBg="1"/>
      <p:bldP spid="287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56" name="Rectangle 24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2636838"/>
            <a:ext cx="8964612" cy="36004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6600FF"/>
                </a:solidFill>
                <a:latin typeface="Arial" charset="0"/>
              </a:rPr>
              <a:t>100см*100см*0.4см=400куб.см(4 кг)-</a:t>
            </a:r>
            <a:r>
              <a:rPr lang="ru-RU" sz="2400" b="1">
                <a:latin typeface="Arial" charset="0"/>
              </a:rPr>
              <a:t> </a:t>
            </a:r>
            <a:r>
              <a:rPr lang="ru-RU" sz="2400" b="1" i="1">
                <a:solidFill>
                  <a:srgbClr val="0099FF"/>
                </a:solidFill>
                <a:latin typeface="Arial" charset="0"/>
              </a:rPr>
              <a:t>толщина слоя  воды</a:t>
            </a:r>
            <a:r>
              <a:rPr lang="ru-RU" sz="2000" b="1" i="1">
                <a:solidFill>
                  <a:srgbClr val="0099FF"/>
                </a:solidFill>
                <a:latin typeface="Arial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b="1" i="1">
              <a:solidFill>
                <a:srgbClr val="0099FF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6600FF"/>
                </a:solidFill>
                <a:latin typeface="Arial" charset="0"/>
              </a:rPr>
              <a:t>30м*20м=600 кв.м-</a:t>
            </a:r>
            <a:r>
              <a:rPr lang="ru-RU" sz="2400" b="1">
                <a:latin typeface="Arial" charset="0"/>
              </a:rPr>
              <a:t> </a:t>
            </a:r>
            <a:r>
              <a:rPr lang="ru-RU" sz="2400" b="1" i="1">
                <a:solidFill>
                  <a:srgbClr val="3399FF"/>
                </a:solidFill>
                <a:latin typeface="Arial" charset="0"/>
              </a:rPr>
              <a:t>площадь огорода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 i="1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solidFill>
                  <a:srgbClr val="6600FF"/>
                </a:solidFill>
                <a:latin typeface="Arial" charset="0"/>
              </a:rPr>
              <a:t>4кг*600кв.м=2400 кг-</a:t>
            </a:r>
            <a:r>
              <a:rPr lang="ru-RU" sz="2400" b="1">
                <a:latin typeface="Arial" charset="0"/>
              </a:rPr>
              <a:t> </a:t>
            </a:r>
            <a:r>
              <a:rPr lang="ru-RU" sz="2400" b="1" i="1">
                <a:solidFill>
                  <a:srgbClr val="3399FF"/>
                </a:solidFill>
                <a:latin typeface="Arial" charset="0"/>
              </a:rPr>
              <a:t>масса воды,</a:t>
            </a:r>
            <a:r>
              <a:rPr lang="ru-RU" sz="2400" b="1">
                <a:solidFill>
                  <a:srgbClr val="3399FF"/>
                </a:solidFill>
                <a:latin typeface="Arial" charset="0"/>
              </a:rPr>
              <a:t> </a:t>
            </a:r>
            <a:r>
              <a:rPr lang="ru-RU" sz="2400" b="1" i="1">
                <a:solidFill>
                  <a:srgbClr val="3399FF"/>
                </a:solidFill>
                <a:latin typeface="Arial" charset="0"/>
              </a:rPr>
              <a:t>вылитой на огород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b="1" i="1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>
                <a:latin typeface="Arial" charset="0"/>
              </a:rPr>
              <a:t>             </a:t>
            </a:r>
            <a:r>
              <a:rPr lang="ru-RU" sz="2400" b="1">
                <a:solidFill>
                  <a:srgbClr val="6600FF"/>
                </a:solidFill>
                <a:latin typeface="Arial" charset="0"/>
              </a:rPr>
              <a:t> 2400:12=200-</a:t>
            </a:r>
            <a:r>
              <a:rPr lang="ru-RU" sz="2400" b="1">
                <a:latin typeface="Arial" charset="0"/>
              </a:rPr>
              <a:t> </a:t>
            </a:r>
            <a:r>
              <a:rPr lang="ru-RU" sz="2400" b="1" i="1">
                <a:solidFill>
                  <a:srgbClr val="3399FF"/>
                </a:solidFill>
                <a:latin typeface="Arial" charset="0"/>
              </a:rPr>
              <a:t>вёдер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/>
              <a:t>     </a:t>
            </a:r>
          </a:p>
        </p:txBody>
      </p:sp>
      <p:pic>
        <p:nvPicPr>
          <p:cNvPr id="44064" name="Picture 32" descr="office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3" y="620713"/>
            <a:ext cx="952500" cy="1905000"/>
          </a:xfrm>
          <a:prstGeom prst="rect">
            <a:avLst/>
          </a:prstGeom>
          <a:noFill/>
        </p:spPr>
      </p:pic>
      <p:sp>
        <p:nvSpPr>
          <p:cNvPr id="44071" name="Rectangle 39"/>
          <p:cNvSpPr>
            <a:spLocks noRot="1" noChangeArrowheads="1"/>
          </p:cNvSpPr>
          <p:nvPr/>
        </p:nvSpPr>
        <p:spPr bwMode="auto">
          <a:xfrm>
            <a:off x="1403350" y="404813"/>
            <a:ext cx="5761038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6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  </a:t>
            </a:r>
            <a:r>
              <a:rPr lang="ru-RU" sz="66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Решение</a:t>
            </a:r>
            <a:r>
              <a:rPr lang="ru-RU" sz="6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796" decel="100000" fill="hold"/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796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44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4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694" decel="100000" fill="hold"/>
                                        <p:tgtEl>
                                          <p:spTgt spid="44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" accel="100000" fill="hold">
                                          <p:stCondLst>
                                            <p:cond delay="2694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44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44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694" decel="100000" fill="hold"/>
                                        <p:tgtEl>
                                          <p:spTgt spid="44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" accel="100000" fill="hold">
                                          <p:stCondLst>
                                            <p:cond delay="2694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44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4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694" decel="100000" fill="hold"/>
                                        <p:tgtEl>
                                          <p:spTgt spid="44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" accel="100000" fill="hold">
                                          <p:stCondLst>
                                            <p:cond delay="2694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4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98" decel="100000" fill="hold"/>
                                        <p:tgtEl>
                                          <p:spTgt spid="44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1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8" name="Text Box 4"/>
          <p:cNvSpPr txBox="1">
            <a:spLocks noChangeArrowheads="1"/>
          </p:cNvSpPr>
          <p:nvPr/>
        </p:nvSpPr>
        <p:spPr bwMode="auto">
          <a:xfrm>
            <a:off x="1187450" y="1052513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400389" name="Text Box 5"/>
          <p:cNvSpPr txBox="1">
            <a:spLocks noChangeArrowheads="1"/>
          </p:cNvSpPr>
          <p:nvPr/>
        </p:nvSpPr>
        <p:spPr bwMode="auto">
          <a:xfrm>
            <a:off x="1331913" y="765175"/>
            <a:ext cx="6480175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Ответ: </a:t>
            </a:r>
          </a:p>
          <a:p>
            <a:pPr>
              <a:spcBef>
                <a:spcPct val="50000"/>
              </a:spcBef>
            </a:pPr>
            <a:r>
              <a:rPr lang="ru-RU" sz="3200" i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На огород 30м длины и 20м ширины в течении 15 минут вылилось 200 ведер воды.</a:t>
            </a:r>
          </a:p>
          <a:p>
            <a:pPr>
              <a:spcBef>
                <a:spcPct val="50000"/>
              </a:spcBef>
            </a:pPr>
            <a:endParaRPr lang="ru-RU" sz="3200" i="1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  Как здорово!</a:t>
            </a:r>
          </a:p>
        </p:txBody>
      </p:sp>
      <p:pic>
        <p:nvPicPr>
          <p:cNvPr id="400390" name="Picture 6" descr="C02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4365625"/>
            <a:ext cx="1573212" cy="182721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26" name="Rectangle 10"/>
          <p:cNvSpPr>
            <a:spLocks noChangeArrowheads="1"/>
          </p:cNvSpPr>
          <p:nvPr/>
        </p:nvSpPr>
        <p:spPr bwMode="auto">
          <a:xfrm>
            <a:off x="539750" y="1035050"/>
            <a:ext cx="74168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 dirty="0" smtClean="0">
                <a:solidFill>
                  <a:srgbClr val="CC0000"/>
                </a:solidFill>
              </a:rPr>
              <a:t>Наш </a:t>
            </a:r>
            <a:r>
              <a:rPr lang="ru-RU" b="1" i="1" dirty="0" err="1" smtClean="0">
                <a:solidFill>
                  <a:srgbClr val="CC0000"/>
                </a:solidFill>
              </a:rPr>
              <a:t>Красночетайский</a:t>
            </a:r>
            <a:r>
              <a:rPr lang="ru-RU" b="1" i="1" dirty="0" smtClean="0">
                <a:solidFill>
                  <a:srgbClr val="CC0000"/>
                </a:solidFill>
              </a:rPr>
              <a:t> </a:t>
            </a:r>
            <a:r>
              <a:rPr lang="ru-RU" b="1" i="1" dirty="0">
                <a:solidFill>
                  <a:srgbClr val="CC0000"/>
                </a:solidFill>
              </a:rPr>
              <a:t>район занимает площадь 68450га.</a:t>
            </a:r>
          </a:p>
          <a:p>
            <a:endParaRPr lang="ru-RU" b="1" i="1" dirty="0">
              <a:solidFill>
                <a:srgbClr val="CC0000"/>
              </a:solidFill>
            </a:endParaRPr>
          </a:p>
          <a:p>
            <a:r>
              <a:rPr lang="ru-RU" b="1" i="1" dirty="0">
                <a:solidFill>
                  <a:srgbClr val="CC0000"/>
                </a:solidFill>
              </a:rPr>
              <a:t>68450*10000*4:12= 221,5млн ведер</a:t>
            </a:r>
          </a:p>
          <a:p>
            <a:endParaRPr lang="ru-RU" b="1" i="1" dirty="0">
              <a:solidFill>
                <a:srgbClr val="CC0000"/>
              </a:solidFill>
            </a:endParaRPr>
          </a:p>
          <a:p>
            <a:r>
              <a:rPr lang="ru-RU" b="1" i="1" dirty="0">
                <a:solidFill>
                  <a:srgbClr val="CC0000"/>
                </a:solidFill>
              </a:rPr>
              <a:t>Если бы дождь шел равномерно по всему району, то за эти 15 минут вылилось бы примерно 221,5млн ведер воды.</a:t>
            </a:r>
          </a:p>
        </p:txBody>
      </p:sp>
      <p:pic>
        <p:nvPicPr>
          <p:cNvPr id="495629" name="Picture 13" descr="colec2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67300"/>
            <a:ext cx="6553200" cy="17907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1228398"/>
            <a:ext cx="750099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charset="0"/>
              </a:rPr>
              <a:t>Наш </a:t>
            </a:r>
            <a:r>
              <a:rPr lang="ru-RU" b="1" dirty="0" err="1" smtClean="0">
                <a:latin typeface="Arial" charset="0"/>
              </a:rPr>
              <a:t>Красночетайский</a:t>
            </a:r>
            <a:r>
              <a:rPr lang="ru-RU" b="1" dirty="0" smtClean="0">
                <a:latin typeface="Arial" charset="0"/>
              </a:rPr>
              <a:t> район занимает площадь 68450га.</a:t>
            </a:r>
          </a:p>
          <a:p>
            <a:endParaRPr lang="ru-RU" b="1" dirty="0" smtClean="0">
              <a:latin typeface="Arial" charset="0"/>
            </a:endParaRPr>
          </a:p>
          <a:p>
            <a:r>
              <a:rPr lang="ru-RU" b="1" dirty="0" smtClean="0">
                <a:latin typeface="Arial" charset="0"/>
              </a:rPr>
              <a:t>Если бы дождь шел равномерно по всему району, то за эти 15 минут вылилось бы примерно </a:t>
            </a:r>
            <a:r>
              <a:rPr lang="ru-RU" b="1" dirty="0" smtClean="0"/>
              <a:t>342.250.</a:t>
            </a:r>
            <a:r>
              <a:rPr lang="ru-RU" b="1" dirty="0" smtClean="0">
                <a:latin typeface="Arial" charset="0"/>
              </a:rPr>
              <a:t>млн ведер воды.</a:t>
            </a:r>
            <a:endParaRPr lang="ru-RU" b="1" dirty="0">
              <a:latin typeface="Arial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1042988" y="908050"/>
            <a:ext cx="75612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Сколько воды принесет снег? </a:t>
            </a:r>
          </a:p>
        </p:txBody>
      </p:sp>
      <p:sp>
        <p:nvSpPr>
          <p:cNvPr id="402441" name="Oval 9"/>
          <p:cNvSpPr>
            <a:spLocks noChangeArrowheads="1"/>
          </p:cNvSpPr>
          <p:nvPr/>
        </p:nvSpPr>
        <p:spPr bwMode="auto">
          <a:xfrm>
            <a:off x="0" y="3284538"/>
            <a:ext cx="5508625" cy="2376487"/>
          </a:xfrm>
          <a:prstGeom prst="ellipse">
            <a:avLst/>
          </a:prstGeom>
          <a:solidFill>
            <a:schemeClr val="tx1"/>
          </a:solidFill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2442" name="AutoShape 10"/>
          <p:cNvSpPr>
            <a:spLocks noChangeArrowheads="1"/>
          </p:cNvSpPr>
          <p:nvPr/>
        </p:nvSpPr>
        <p:spPr bwMode="auto">
          <a:xfrm>
            <a:off x="539750" y="4437063"/>
            <a:ext cx="1439863" cy="215900"/>
          </a:xfrm>
          <a:prstGeom prst="parallelogram">
            <a:avLst>
              <a:gd name="adj" fmla="val 166728"/>
            </a:avLst>
          </a:prstGeom>
          <a:solidFill>
            <a:srgbClr val="969696"/>
          </a:solidFill>
          <a:ln w="9525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2443" name="Line 11"/>
          <p:cNvSpPr>
            <a:spLocks noChangeShapeType="1"/>
          </p:cNvSpPr>
          <p:nvPr/>
        </p:nvSpPr>
        <p:spPr bwMode="auto">
          <a:xfrm>
            <a:off x="539750" y="46529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2446" name="Line 14"/>
          <p:cNvSpPr>
            <a:spLocks noChangeShapeType="1"/>
          </p:cNvSpPr>
          <p:nvPr/>
        </p:nvSpPr>
        <p:spPr bwMode="auto">
          <a:xfrm flipV="1">
            <a:off x="2268538" y="4149725"/>
            <a:ext cx="3455987" cy="358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2448" name="AutoShape 16"/>
          <p:cNvSpPr>
            <a:spLocks noChangeArrowheads="1"/>
          </p:cNvSpPr>
          <p:nvPr/>
        </p:nvSpPr>
        <p:spPr bwMode="auto">
          <a:xfrm>
            <a:off x="6732588" y="3644900"/>
            <a:ext cx="360362" cy="720725"/>
          </a:xfrm>
          <a:prstGeom prst="ca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2449" name="Text Box 17"/>
          <p:cNvSpPr txBox="1">
            <a:spLocks noChangeArrowheads="1"/>
          </p:cNvSpPr>
          <p:nvPr/>
        </p:nvSpPr>
        <p:spPr bwMode="auto">
          <a:xfrm>
            <a:off x="4140200" y="1484313"/>
            <a:ext cx="421163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С 1 кв. метра участка земли </a:t>
            </a:r>
            <a:r>
              <a:rPr lang="ru-RU" dirty="0" smtClean="0"/>
              <a:t>- </a:t>
            </a:r>
            <a:r>
              <a:rPr lang="ru-RU" dirty="0"/>
              <a:t>6 кг талой воды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024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2446" grpId="0" animBg="1"/>
    </p:bld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блака">
  <a:themeElements>
    <a:clrScheme name="Облака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Обла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блака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блака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блака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Шары">
  <a:themeElements>
    <a:clrScheme name="Шары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913</TotalTime>
  <Words>246</Words>
  <Application>Microsoft Office PowerPoint</Application>
  <PresentationFormat>Экран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Океан</vt:lpstr>
      <vt:lpstr>Облака</vt:lpstr>
      <vt:lpstr>Равновесие</vt:lpstr>
      <vt:lpstr>Шары</vt:lpstr>
      <vt:lpstr>Слайд 1</vt:lpstr>
      <vt:lpstr>Слайд 2</vt:lpstr>
      <vt:lpstr>Задача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CROC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Guest</dc:creator>
  <cp:lastModifiedBy>User</cp:lastModifiedBy>
  <cp:revision>55</cp:revision>
  <dcterms:created xsi:type="dcterms:W3CDTF">2006-02-13T09:04:20Z</dcterms:created>
  <dcterms:modified xsi:type="dcterms:W3CDTF">2019-01-08T09:38:29Z</dcterms:modified>
</cp:coreProperties>
</file>