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4"/>
  </p:notesMasterIdLst>
  <p:sldIdLst>
    <p:sldId id="290" r:id="rId2"/>
    <p:sldId id="284" r:id="rId3"/>
    <p:sldId id="285" r:id="rId4"/>
    <p:sldId id="286" r:id="rId5"/>
    <p:sldId id="287" r:id="rId6"/>
    <p:sldId id="288" r:id="rId7"/>
    <p:sldId id="298" r:id="rId8"/>
    <p:sldId id="269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574" autoAdjust="0"/>
  </p:normalViewPr>
  <p:slideViewPr>
    <p:cSldViewPr>
      <p:cViewPr>
        <p:scale>
          <a:sx n="57" d="100"/>
          <a:sy n="57" d="100"/>
        </p:scale>
        <p:origin x="-1061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93FDA-16D3-4603-9926-C2532D5EC19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174FC-2618-413D-9141-C2B35D2F4529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Кодирование в образы</a:t>
          </a:r>
          <a:endParaRPr lang="ru-RU" sz="2000" dirty="0">
            <a:solidFill>
              <a:schemeClr val="bg1"/>
            </a:solidFill>
          </a:endParaRPr>
        </a:p>
      </dgm:t>
    </dgm:pt>
    <dgm:pt modelId="{4E628275-F86D-474F-B827-31D39A8B3FDB}" type="parTrans" cxnId="{469027BD-D02A-4EF2-8326-217DE8D5D1E5}">
      <dgm:prSet/>
      <dgm:spPr/>
      <dgm:t>
        <a:bodyPr/>
        <a:lstStyle/>
        <a:p>
          <a:endParaRPr lang="ru-RU"/>
        </a:p>
      </dgm:t>
    </dgm:pt>
    <dgm:pt modelId="{0D79B110-5F94-4AFB-8ADA-F8742D413781}" type="sibTrans" cxnId="{469027BD-D02A-4EF2-8326-217DE8D5D1E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9A747CC-B2A2-4A09-BB62-4D8485755568}">
      <dgm:prSet phldrT="[Текст]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Закрепление в памяти</a:t>
          </a:r>
          <a:endParaRPr lang="ru-RU" dirty="0">
            <a:solidFill>
              <a:schemeClr val="bg1"/>
            </a:solidFill>
          </a:endParaRPr>
        </a:p>
      </dgm:t>
    </dgm:pt>
    <dgm:pt modelId="{99784DA9-29FA-4223-B39C-11036DD3E0FB}" type="parTrans" cxnId="{97A7B1E9-F18B-4228-8E1B-FA4C45645E54}">
      <dgm:prSet/>
      <dgm:spPr/>
      <dgm:t>
        <a:bodyPr/>
        <a:lstStyle/>
        <a:p>
          <a:endParaRPr lang="ru-RU"/>
        </a:p>
      </dgm:t>
    </dgm:pt>
    <dgm:pt modelId="{4951C360-480C-4BDF-A131-073B6083FCEB}" type="sibTrans" cxnId="{97A7B1E9-F18B-4228-8E1B-FA4C45645E54}">
      <dgm:prSet/>
      <dgm:spPr/>
      <dgm:t>
        <a:bodyPr/>
        <a:lstStyle/>
        <a:p>
          <a:endParaRPr lang="ru-RU"/>
        </a:p>
      </dgm:t>
    </dgm:pt>
    <dgm:pt modelId="{0F751AA8-60EC-4952-A184-D50BA2269B58}">
      <dgm:prSet phldrT="[Текст]" custT="1"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Соединение образов</a:t>
          </a:r>
          <a:endParaRPr lang="ru-RU" sz="2000" dirty="0">
            <a:solidFill>
              <a:schemeClr val="bg1"/>
            </a:solidFill>
          </a:endParaRPr>
        </a:p>
      </dgm:t>
    </dgm:pt>
    <dgm:pt modelId="{FBA9A94D-CB01-4E07-BE5D-B4A97D893AC3}" type="parTrans" cxnId="{5E8742E3-8C66-4799-846D-9C4EEBD898C4}">
      <dgm:prSet/>
      <dgm:spPr/>
      <dgm:t>
        <a:bodyPr/>
        <a:lstStyle/>
        <a:p>
          <a:endParaRPr lang="ru-RU"/>
        </a:p>
      </dgm:t>
    </dgm:pt>
    <dgm:pt modelId="{2022B327-F38E-4C2D-8393-88542E5A1CAB}" type="sibTrans" cxnId="{5E8742E3-8C66-4799-846D-9C4EEBD898C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D6FFF4C-F7E1-47E7-8C95-7C9ED348C4A6}">
      <dgm:prSet phldrT="[Текст]" custT="1"/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Запоминание последовательности</a:t>
          </a:r>
          <a:endParaRPr lang="ru-RU" sz="2000" dirty="0">
            <a:solidFill>
              <a:schemeClr val="bg1"/>
            </a:solidFill>
          </a:endParaRPr>
        </a:p>
      </dgm:t>
    </dgm:pt>
    <dgm:pt modelId="{E30E0721-FC8B-429A-803C-8454FAA78112}" type="parTrans" cxnId="{E6763AC7-CAC4-4AD7-8CB4-E4401B7DD176}">
      <dgm:prSet/>
      <dgm:spPr/>
      <dgm:t>
        <a:bodyPr/>
        <a:lstStyle/>
        <a:p>
          <a:endParaRPr lang="ru-RU"/>
        </a:p>
      </dgm:t>
    </dgm:pt>
    <dgm:pt modelId="{7185F6EE-03F2-4E0B-824D-4A222930D5FD}" type="sibTrans" cxnId="{E6763AC7-CAC4-4AD7-8CB4-E4401B7DD1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55635A2-BCB9-4C3F-A8E6-8132B77D49DB}" type="pres">
      <dgm:prSet presAssocID="{83193FDA-16D3-4603-9926-C2532D5EC1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C1F31-CE27-4DEA-A7E4-BCC968A3E65A}" type="pres">
      <dgm:prSet presAssocID="{83193FDA-16D3-4603-9926-C2532D5EC199}" presName="dummyMaxCanvas" presStyleCnt="0">
        <dgm:presLayoutVars/>
      </dgm:prSet>
      <dgm:spPr/>
    </dgm:pt>
    <dgm:pt modelId="{CC6F37DE-0236-4885-BF95-E4FF57A2CF94}" type="pres">
      <dgm:prSet presAssocID="{83193FDA-16D3-4603-9926-C2532D5EC199}" presName="FourNodes_1" presStyleLbl="node1" presStyleIdx="0" presStyleCnt="4" custLinFactNeighborX="-54315" custLinFactNeighborY="-28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29C30-259D-4027-8793-0FBD24D5C572}" type="pres">
      <dgm:prSet presAssocID="{83193FDA-16D3-4603-9926-C2532D5EC19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A0688-AAD7-4525-A172-8947B70D9898}" type="pres">
      <dgm:prSet presAssocID="{83193FDA-16D3-4603-9926-C2532D5EC199}" presName="FourNodes_3" presStyleLbl="node1" presStyleIdx="2" presStyleCnt="4" custScaleY="86648" custLinFactNeighborX="2411" custLinFactNeighborY="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430CB-30E7-4E00-9CEA-BEB92F98C911}" type="pres">
      <dgm:prSet presAssocID="{83193FDA-16D3-4603-9926-C2532D5EC19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F3A4C-CCFF-4F28-AE0F-70990C01782F}" type="pres">
      <dgm:prSet presAssocID="{83193FDA-16D3-4603-9926-C2532D5EC19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4163-014F-4E46-866F-8BCF503E6716}" type="pres">
      <dgm:prSet presAssocID="{83193FDA-16D3-4603-9926-C2532D5EC19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DCA59-BBFC-4AFE-B2DE-80C110D8B593}" type="pres">
      <dgm:prSet presAssocID="{83193FDA-16D3-4603-9926-C2532D5EC19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FA2E9-AF76-49E1-9221-D0BC22E395F0}" type="pres">
      <dgm:prSet presAssocID="{83193FDA-16D3-4603-9926-C2532D5EC19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8D60E-5DFA-4F50-AB17-7E392857789E}" type="pres">
      <dgm:prSet presAssocID="{83193FDA-16D3-4603-9926-C2532D5EC19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4803B-E17B-4CAE-A6A7-EDD824F08EDE}" type="pres">
      <dgm:prSet presAssocID="{83193FDA-16D3-4603-9926-C2532D5EC19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C9D85-50EF-4303-9E74-035C3C47747F}" type="pres">
      <dgm:prSet presAssocID="{83193FDA-16D3-4603-9926-C2532D5EC19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743F2-F1F6-4B8E-ACBE-A17D1FEC9AE4}" type="presOf" srcId="{2022B327-F38E-4C2D-8393-88542E5A1CAB}" destId="{CFA84163-014F-4E46-866F-8BCF503E6716}" srcOrd="0" destOrd="0" presId="urn:microsoft.com/office/officeart/2005/8/layout/vProcess5"/>
    <dgm:cxn modelId="{97A7B1E9-F18B-4228-8E1B-FA4C45645E54}" srcId="{83193FDA-16D3-4603-9926-C2532D5EC199}" destId="{D9A747CC-B2A2-4A09-BB62-4D8485755568}" srcOrd="3" destOrd="0" parTransId="{99784DA9-29FA-4223-B39C-11036DD3E0FB}" sibTransId="{4951C360-480C-4BDF-A131-073B6083FCEB}"/>
    <dgm:cxn modelId="{C6CABBBA-9D85-4037-9A9C-815E2AC2D9F3}" type="presOf" srcId="{0D79B110-5F94-4AFB-8ADA-F8742D413781}" destId="{5F1F3A4C-CCFF-4F28-AE0F-70990C01782F}" srcOrd="0" destOrd="0" presId="urn:microsoft.com/office/officeart/2005/8/layout/vProcess5"/>
    <dgm:cxn modelId="{2970CA96-0930-4975-A539-A79880234E00}" type="presOf" srcId="{0F751AA8-60EC-4952-A184-D50BA2269B58}" destId="{ED229C30-259D-4027-8793-0FBD24D5C572}" srcOrd="0" destOrd="0" presId="urn:microsoft.com/office/officeart/2005/8/layout/vProcess5"/>
    <dgm:cxn modelId="{F4E17117-D5E0-4471-BF3B-2206DF947625}" type="presOf" srcId="{D9A747CC-B2A2-4A09-BB62-4D8485755568}" destId="{CA8C9D85-50EF-4303-9E74-035C3C47747F}" srcOrd="1" destOrd="0" presId="urn:microsoft.com/office/officeart/2005/8/layout/vProcess5"/>
    <dgm:cxn modelId="{F2173F86-2FA5-4471-8650-DDD30A7F6EE7}" type="presOf" srcId="{D9A747CC-B2A2-4A09-BB62-4D8485755568}" destId="{52F430CB-30E7-4E00-9CEA-BEB92F98C911}" srcOrd="0" destOrd="0" presId="urn:microsoft.com/office/officeart/2005/8/layout/vProcess5"/>
    <dgm:cxn modelId="{810FC62D-9FF8-409C-9732-BAF6764F6A1B}" type="presOf" srcId="{83193FDA-16D3-4603-9926-C2532D5EC199}" destId="{E55635A2-BCB9-4C3F-A8E6-8132B77D49DB}" srcOrd="0" destOrd="0" presId="urn:microsoft.com/office/officeart/2005/8/layout/vProcess5"/>
    <dgm:cxn modelId="{831F1947-6944-4FB9-BEC1-405CAECB906C}" type="presOf" srcId="{7185F6EE-03F2-4E0B-824D-4A222930D5FD}" destId="{BFEDCA59-BBFC-4AFE-B2DE-80C110D8B593}" srcOrd="0" destOrd="0" presId="urn:microsoft.com/office/officeart/2005/8/layout/vProcess5"/>
    <dgm:cxn modelId="{E6763AC7-CAC4-4AD7-8CB4-E4401B7DD176}" srcId="{83193FDA-16D3-4603-9926-C2532D5EC199}" destId="{1D6FFF4C-F7E1-47E7-8C95-7C9ED348C4A6}" srcOrd="2" destOrd="0" parTransId="{E30E0721-FC8B-429A-803C-8454FAA78112}" sibTransId="{7185F6EE-03F2-4E0B-824D-4A222930D5FD}"/>
    <dgm:cxn modelId="{5E8742E3-8C66-4799-846D-9C4EEBD898C4}" srcId="{83193FDA-16D3-4603-9926-C2532D5EC199}" destId="{0F751AA8-60EC-4952-A184-D50BA2269B58}" srcOrd="1" destOrd="0" parTransId="{FBA9A94D-CB01-4E07-BE5D-B4A97D893AC3}" sibTransId="{2022B327-F38E-4C2D-8393-88542E5A1CAB}"/>
    <dgm:cxn modelId="{1871EC2D-0A27-4864-ACC0-86BF0D2E47A9}" type="presOf" srcId="{E72174FC-2618-413D-9141-C2B35D2F4529}" destId="{4CDFA2E9-AF76-49E1-9221-D0BC22E395F0}" srcOrd="1" destOrd="0" presId="urn:microsoft.com/office/officeart/2005/8/layout/vProcess5"/>
    <dgm:cxn modelId="{469027BD-D02A-4EF2-8326-217DE8D5D1E5}" srcId="{83193FDA-16D3-4603-9926-C2532D5EC199}" destId="{E72174FC-2618-413D-9141-C2B35D2F4529}" srcOrd="0" destOrd="0" parTransId="{4E628275-F86D-474F-B827-31D39A8B3FDB}" sibTransId="{0D79B110-5F94-4AFB-8ADA-F8742D413781}"/>
    <dgm:cxn modelId="{E2157DC3-8BB3-4B45-83E2-3B71D447D441}" type="presOf" srcId="{E72174FC-2618-413D-9141-C2B35D2F4529}" destId="{CC6F37DE-0236-4885-BF95-E4FF57A2CF94}" srcOrd="0" destOrd="0" presId="urn:microsoft.com/office/officeart/2005/8/layout/vProcess5"/>
    <dgm:cxn modelId="{E67A9CB8-E07D-4CF1-86DF-7AFE77A7E374}" type="presOf" srcId="{1D6FFF4C-F7E1-47E7-8C95-7C9ED348C4A6}" destId="{E14A0688-AAD7-4525-A172-8947B70D9898}" srcOrd="0" destOrd="0" presId="urn:microsoft.com/office/officeart/2005/8/layout/vProcess5"/>
    <dgm:cxn modelId="{05CA3A03-8F0E-4123-8B0A-FBDC4E536CE5}" type="presOf" srcId="{1D6FFF4C-F7E1-47E7-8C95-7C9ED348C4A6}" destId="{8C34803B-E17B-4CAE-A6A7-EDD824F08EDE}" srcOrd="1" destOrd="0" presId="urn:microsoft.com/office/officeart/2005/8/layout/vProcess5"/>
    <dgm:cxn modelId="{EFAC67F7-34F6-4EF6-9983-76710A1AF5F7}" type="presOf" srcId="{0F751AA8-60EC-4952-A184-D50BA2269B58}" destId="{2B68D60E-5DFA-4F50-AB17-7E392857789E}" srcOrd="1" destOrd="0" presId="urn:microsoft.com/office/officeart/2005/8/layout/vProcess5"/>
    <dgm:cxn modelId="{D7F626BC-DED4-4A56-A39B-19C8F84542E7}" type="presParOf" srcId="{E55635A2-BCB9-4C3F-A8E6-8132B77D49DB}" destId="{932C1F31-CE27-4DEA-A7E4-BCC968A3E65A}" srcOrd="0" destOrd="0" presId="urn:microsoft.com/office/officeart/2005/8/layout/vProcess5"/>
    <dgm:cxn modelId="{46BAE40B-B447-4022-8197-C204742787A6}" type="presParOf" srcId="{E55635A2-BCB9-4C3F-A8E6-8132B77D49DB}" destId="{CC6F37DE-0236-4885-BF95-E4FF57A2CF94}" srcOrd="1" destOrd="0" presId="urn:microsoft.com/office/officeart/2005/8/layout/vProcess5"/>
    <dgm:cxn modelId="{711CC538-7A64-4F53-A48E-130DC4E9CF3D}" type="presParOf" srcId="{E55635A2-BCB9-4C3F-A8E6-8132B77D49DB}" destId="{ED229C30-259D-4027-8793-0FBD24D5C572}" srcOrd="2" destOrd="0" presId="urn:microsoft.com/office/officeart/2005/8/layout/vProcess5"/>
    <dgm:cxn modelId="{CFD9E8B6-98CF-4315-A1D1-6D904EDE350A}" type="presParOf" srcId="{E55635A2-BCB9-4C3F-A8E6-8132B77D49DB}" destId="{E14A0688-AAD7-4525-A172-8947B70D9898}" srcOrd="3" destOrd="0" presId="urn:microsoft.com/office/officeart/2005/8/layout/vProcess5"/>
    <dgm:cxn modelId="{FADD4899-1431-4857-AA90-7899E2321ECA}" type="presParOf" srcId="{E55635A2-BCB9-4C3F-A8E6-8132B77D49DB}" destId="{52F430CB-30E7-4E00-9CEA-BEB92F98C911}" srcOrd="4" destOrd="0" presId="urn:microsoft.com/office/officeart/2005/8/layout/vProcess5"/>
    <dgm:cxn modelId="{8CBBA8F4-380D-480C-A345-9BDDD6368F66}" type="presParOf" srcId="{E55635A2-BCB9-4C3F-A8E6-8132B77D49DB}" destId="{5F1F3A4C-CCFF-4F28-AE0F-70990C01782F}" srcOrd="5" destOrd="0" presId="urn:microsoft.com/office/officeart/2005/8/layout/vProcess5"/>
    <dgm:cxn modelId="{0022F740-B76B-41A1-8861-6C51F1A60BAB}" type="presParOf" srcId="{E55635A2-BCB9-4C3F-A8E6-8132B77D49DB}" destId="{CFA84163-014F-4E46-866F-8BCF503E6716}" srcOrd="6" destOrd="0" presId="urn:microsoft.com/office/officeart/2005/8/layout/vProcess5"/>
    <dgm:cxn modelId="{599507D6-327A-4AD2-952F-67E79CFE6C36}" type="presParOf" srcId="{E55635A2-BCB9-4C3F-A8E6-8132B77D49DB}" destId="{BFEDCA59-BBFC-4AFE-B2DE-80C110D8B593}" srcOrd="7" destOrd="0" presId="urn:microsoft.com/office/officeart/2005/8/layout/vProcess5"/>
    <dgm:cxn modelId="{0BC8B17C-2864-4FF5-81D5-0DD510961267}" type="presParOf" srcId="{E55635A2-BCB9-4C3F-A8E6-8132B77D49DB}" destId="{4CDFA2E9-AF76-49E1-9221-D0BC22E395F0}" srcOrd="8" destOrd="0" presId="urn:microsoft.com/office/officeart/2005/8/layout/vProcess5"/>
    <dgm:cxn modelId="{1E79D73C-6322-4D16-A5EE-6D8CF6F60CE9}" type="presParOf" srcId="{E55635A2-BCB9-4C3F-A8E6-8132B77D49DB}" destId="{2B68D60E-5DFA-4F50-AB17-7E392857789E}" srcOrd="9" destOrd="0" presId="urn:microsoft.com/office/officeart/2005/8/layout/vProcess5"/>
    <dgm:cxn modelId="{3DD49B1E-0B2E-4834-B2CE-ECF5CE09B4F7}" type="presParOf" srcId="{E55635A2-BCB9-4C3F-A8E6-8132B77D49DB}" destId="{8C34803B-E17B-4CAE-A6A7-EDD824F08EDE}" srcOrd="10" destOrd="0" presId="urn:microsoft.com/office/officeart/2005/8/layout/vProcess5"/>
    <dgm:cxn modelId="{80749679-CE05-4837-B389-906CF9A205DF}" type="presParOf" srcId="{E55635A2-BCB9-4C3F-A8E6-8132B77D49DB}" destId="{CA8C9D85-50EF-4303-9E74-035C3C47747F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F420-7C65-4BF8-9AB0-C003B3C70624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9509-CD11-4E3E-AE12-0CC93C53F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9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28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142984"/>
            <a:ext cx="236220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 Black" panose="020B0A04020102020204" pitchFamily="34" charset="0"/>
              </a:rPr>
              <a:t>МНЕМОТЕХНИКА    </a:t>
            </a:r>
          </a:p>
          <a:p>
            <a:pPr algn="ctr">
              <a:buNone/>
            </a:pPr>
            <a:r>
              <a:rPr lang="ru-RU" sz="2800" b="1" dirty="0" smtClean="0">
                <a:latin typeface="Arial Black" panose="020B0A04020102020204" pitchFamily="34" charset="0"/>
              </a:rPr>
              <a:t>как средство мотивации речевой активности дошкольников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457200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Юрицына</a:t>
            </a:r>
            <a:r>
              <a:rPr lang="ru-RU" dirty="0" smtClean="0">
                <a:latin typeface="Arial Black" panose="020B0A04020102020204" pitchFamily="34" charset="0"/>
              </a:rPr>
              <a:t> М.В.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Воспитатель, МАДОУ д.с.№9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14400"/>
            <a:ext cx="2857520" cy="137159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Последовательность усвоения </a:t>
            </a:r>
            <a:r>
              <a:rPr lang="ru-RU" sz="1800" dirty="0" err="1" smtClean="0">
                <a:solidFill>
                  <a:schemeClr val="tx1"/>
                </a:solidFill>
              </a:rPr>
              <a:t>мнемотических</a:t>
            </a:r>
            <a:r>
              <a:rPr lang="ru-RU" sz="1800" dirty="0" smtClean="0">
                <a:solidFill>
                  <a:schemeClr val="tx1"/>
                </a:solidFill>
              </a:rPr>
              <a:t> приемов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000372"/>
            <a:ext cx="2362200" cy="17684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714356"/>
            <a:ext cx="328614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Мнемоквадраты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1714488"/>
            <a:ext cx="321471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Мнемодорожки</a:t>
            </a: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28926" y="3143248"/>
            <a:ext cx="335758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Мнемотаблицы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857752" y="1142984"/>
            <a:ext cx="428628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86116" y="2143116"/>
            <a:ext cx="500066" cy="107157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14554"/>
            <a:ext cx="4286280" cy="7143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143248"/>
            <a:ext cx="2212959" cy="1482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Стрелка вниз 13"/>
          <p:cNvSpPr/>
          <p:nvPr/>
        </p:nvSpPr>
        <p:spPr>
          <a:xfrm>
            <a:off x="4000496" y="3714752"/>
            <a:ext cx="500066" cy="8572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28926" y="4572008"/>
            <a:ext cx="335758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Коллаж</a:t>
            </a:r>
            <a:endParaRPr lang="ru-RU" sz="2000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86322"/>
            <a:ext cx="2212959" cy="15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71480"/>
            <a:ext cx="11792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3116"/>
            <a:ext cx="2643206" cy="15716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«Побочные» результаты применения мнемотехники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714884"/>
            <a:ext cx="2433638" cy="715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Развитие различных видов памяти</a:t>
            </a:r>
          </a:p>
          <a:p>
            <a:r>
              <a:rPr lang="ru-RU" sz="2400" dirty="0" smtClean="0"/>
              <a:t>Умение осуществлять аналитико-синтетическую деятельность (выделять части, объединять, </a:t>
            </a:r>
          </a:p>
          <a:p>
            <a:pPr>
              <a:buNone/>
            </a:pPr>
            <a:r>
              <a:rPr lang="ru-RU" sz="2400" dirty="0" smtClean="0"/>
              <a:t>    систематизировать)</a:t>
            </a:r>
          </a:p>
          <a:p>
            <a:r>
              <a:rPr lang="ru-RU" sz="2400" dirty="0" smtClean="0"/>
              <a:t>Развитие логики</a:t>
            </a:r>
          </a:p>
          <a:p>
            <a:r>
              <a:rPr lang="ru-RU" sz="2400" dirty="0" smtClean="0"/>
              <a:t>Развитие образного мышления</a:t>
            </a:r>
          </a:p>
          <a:p>
            <a:r>
              <a:rPr lang="ru-RU" sz="2400" dirty="0" smtClean="0"/>
              <a:t>Умение размышлять, рассуждать</a:t>
            </a:r>
          </a:p>
          <a:p>
            <a:r>
              <a:rPr lang="ru-RU" sz="2400" dirty="0" smtClean="0"/>
              <a:t>Развитие смекалки</a:t>
            </a:r>
          </a:p>
          <a:p>
            <a:r>
              <a:rPr lang="ru-RU" sz="2400" dirty="0" smtClean="0"/>
              <a:t>Умение воспроизводить информацию графически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57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357298"/>
            <a:ext cx="2362200" cy="47688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Мнемотехника</a:t>
            </a:r>
          </a:p>
          <a:p>
            <a:pPr algn="ctr">
              <a:buNone/>
            </a:pPr>
            <a:r>
              <a:rPr lang="ru-RU" sz="2800" i="1" dirty="0" smtClean="0"/>
              <a:t>Просто, быстро, эффективно!</a:t>
            </a:r>
            <a:endParaRPr lang="ru-RU" sz="2800" i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26915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2790182" cy="12784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Историческая справка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28600" y="1760261"/>
            <a:ext cx="2628888" cy="459769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Мнемотехника – технология запоминания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Появилась около 2500 лет назад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Считается, что понятие «мнемоника» ввел Пифагор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Самссонский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6 веке до н.э.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сохранившиеся работы по мнемотехнике принадлежат перу Цицерона 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Квинтиллиана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(86-82 г. До н.э.)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00364" y="480166"/>
            <a:ext cx="5915036" cy="5806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Понятие мнемотехника происходит от греческого «</a:t>
            </a:r>
            <a:r>
              <a:rPr lang="en-US" sz="1800" dirty="0" err="1" smtClean="0"/>
              <a:t>mnemonikon</a:t>
            </a:r>
            <a:r>
              <a:rPr lang="ru-RU" sz="1800" dirty="0" smtClean="0"/>
              <a:t>» – искусство запоминания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Мнемозина –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древнегреческая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богиня памяти,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мать девяти муз</a:t>
            </a:r>
          </a:p>
          <a:p>
            <a:pPr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5122" name="Picture 2" descr="Картинки по запросу пифагор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142984"/>
            <a:ext cx="1344591" cy="1791667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1436504" cy="17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1273193" cy="15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071810"/>
            <a:ext cx="2357454" cy="32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850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2643206" cy="128588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Мнемотехника на современном этапе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1800" b="1" dirty="0" smtClean="0"/>
              <a:t>Мнемотехника </a:t>
            </a:r>
            <a:r>
              <a:rPr lang="ru-RU" sz="1800" dirty="0" smtClean="0"/>
              <a:t>– 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можно запомнить используя мнемотехнику?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Последовательность из 200 цифр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Список из 100 телефонных номеров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от 50-100 иностранных слов за час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Последовательность расположения карт в нескольких колодах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Сборник анекдотов и т.д.</a:t>
            </a:r>
          </a:p>
          <a:p>
            <a:pPr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2131438" cy="17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Схема 7"/>
          <p:cNvGraphicFramePr/>
          <p:nvPr/>
        </p:nvGraphicFramePr>
        <p:xfrm>
          <a:off x="4071934" y="3786190"/>
          <a:ext cx="4691074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8" y="271462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Этапы мнемонического запоминания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2714644" cy="100013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Суперпамять</a:t>
            </a:r>
            <a:r>
              <a:rPr lang="ru-RU" sz="2000" dirty="0" smtClean="0">
                <a:solidFill>
                  <a:schemeClr val="tx1"/>
                </a:solidFill>
              </a:rPr>
              <a:t> или мнемотехника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Методы мнемотехники: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ассоциаций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err="1" smtClean="0"/>
              <a:t>Рифмование</a:t>
            </a: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Цицерона (</a:t>
            </a:r>
            <a:r>
              <a:rPr lang="ru-RU" sz="2000" dirty="0" err="1" smtClean="0"/>
              <a:t>запоминанеи</a:t>
            </a:r>
            <a:r>
              <a:rPr lang="ru-RU" sz="2000" dirty="0" smtClean="0"/>
              <a:t> больших текстов)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«вешалки»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Созвучие (фонетическая ассоциация)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Буквенный код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римской комнаты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Система </a:t>
            </a:r>
            <a:r>
              <a:rPr lang="ru-RU" sz="2000" dirty="0" err="1" smtClean="0"/>
              <a:t>Шед</a:t>
            </a: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взаимодействия всех ощущений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ключевых слов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Метод пространственного маркирования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2643206" cy="4786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Персидский царь Кир знал по имени каждого солдата своей огромной армии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Римский философ Сенека мог безошибочно повторить до 2000не связанных между собой слов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Выдающиеся шахматные гроссмейстеры, как правило, помнят все сыгранные ими - турниры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Математик Леонард Эйлер знал на память 6 степеней всех чисел от 1 до 100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Китайская телефонистка из Харбина помнила15000 телефонных номеров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/>
                </a:solidFill>
              </a:rPr>
              <a:t>- Двадцатитрехлетний индиец </a:t>
            </a:r>
            <a:r>
              <a:rPr lang="ru-RU" sz="1500" dirty="0" err="1" smtClean="0">
                <a:solidFill>
                  <a:schemeClr val="tx1"/>
                </a:solidFill>
              </a:rPr>
              <a:t>С.Махедеван</a:t>
            </a:r>
            <a:r>
              <a:rPr lang="ru-RU" sz="1500" dirty="0" smtClean="0">
                <a:solidFill>
                  <a:schemeClr val="tx1"/>
                </a:solidFill>
              </a:rPr>
              <a:t>, студен психолог, за 3 часа и 39 минут запомнил и повторил наизусть 31811 цифр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2362200" cy="990600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tx1"/>
                </a:solidFill>
              </a:rPr>
              <a:t>Мнемотехника и клиповое мышление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2643206" cy="43577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Clip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анг</a:t>
            </a:r>
            <a:r>
              <a:rPr lang="ru-RU" sz="1400" dirty="0" smtClean="0">
                <a:solidFill>
                  <a:schemeClr val="tx1"/>
                </a:solidFill>
              </a:rPr>
              <a:t>.) – вырезка, отрывок, нарезка.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Что породило феномен клипового мышления?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 ускорение темпов жизни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 - возрастание объема информационного потока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 - увеличение разнообразия поступающей информации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 - необходимость быстро перерабатывать большое количество  информаци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Клиповое мышление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71802" y="1142984"/>
          <a:ext cx="5738810" cy="514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405"/>
                <a:gridCol w="2869405"/>
              </a:tblGrid>
              <a:tr h="467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10598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Клиповое мышление может использоваться как защитная реакция организма на информационную</a:t>
                      </a:r>
                      <a:r>
                        <a:rPr lang="ru-RU" sz="1400" baseline="0" dirty="0" smtClean="0"/>
                        <a:t> перегрузку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Окружающий мир превращается в мозаику разрозненных</a:t>
                      </a:r>
                      <a:r>
                        <a:rPr lang="ru-RU" sz="1400" baseline="0" dirty="0" smtClean="0"/>
                        <a:t> фактов, частей, осколков информации</a:t>
                      </a:r>
                      <a:endParaRPr lang="ru-RU" sz="1400" dirty="0"/>
                    </a:p>
                  </a:txBody>
                  <a:tcPr/>
                </a:tc>
              </a:tr>
              <a:tr h="10598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Новая ступень развития</a:t>
                      </a:r>
                      <a:r>
                        <a:rPr lang="ru-RU" sz="1400" baseline="0" dirty="0" smtClean="0"/>
                        <a:t> отношений человека с информацией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Доступность информации вселяет в нас уверенность</a:t>
                      </a:r>
                      <a:r>
                        <a:rPr lang="ru-RU" sz="1400" baseline="0" dirty="0" smtClean="0"/>
                        <a:t> в быстром простом решении сложной задачи</a:t>
                      </a:r>
                      <a:endParaRPr lang="ru-RU" sz="1400" dirty="0"/>
                    </a:p>
                  </a:txBody>
                  <a:tcPr/>
                </a:tc>
              </a:tr>
              <a:tr h="10598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Придает динамизм познавательной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Предполагает упрощение, т.е.</a:t>
                      </a:r>
                      <a:r>
                        <a:rPr lang="ru-RU" sz="1400" baseline="0" dirty="0" smtClean="0"/>
                        <a:t> «забирает глубину»</a:t>
                      </a:r>
                      <a:endParaRPr lang="ru-RU" sz="1400" dirty="0"/>
                    </a:p>
                  </a:txBody>
                  <a:tcPr/>
                </a:tc>
              </a:tr>
              <a:tr h="1496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«Короткие</a:t>
                      </a:r>
                      <a:r>
                        <a:rPr lang="ru-RU" sz="1400" baseline="0" dirty="0" smtClean="0"/>
                        <a:t> мысли тем хороши, что они заставляют серьезного читателя самого думать»</a:t>
                      </a:r>
                    </a:p>
                    <a:p>
                      <a:r>
                        <a:rPr lang="ru-RU" sz="1400" baseline="0" dirty="0" smtClean="0"/>
                        <a:t>Л.Н.Толстой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Теряется способность к анализу и выстраиванию длинных логических цепочек, потребление информации приравнивается к поглощению </a:t>
                      </a:r>
                      <a:r>
                        <a:rPr lang="ru-RU" sz="1400" dirty="0" err="1" smtClean="0"/>
                        <a:t>фаст-фуда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85" y="4286255"/>
            <a:ext cx="2586703" cy="21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Информация в современном мире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81200"/>
            <a:ext cx="2528918" cy="4144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Удобно, мобильно, доступно для носителя любого языка.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928802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150019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243921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357694"/>
            <a:ext cx="272622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786322"/>
            <a:ext cx="2000264" cy="127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857496"/>
            <a:ext cx="2573347" cy="143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Для чего нужна мнемотехника дошкольникам?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Актуальность мнемотехники для дошкольников обусловлена тем, что как раз в этом возрасте у детей преобладает зрительно – образная память. Чаще всего запоминание происходит непроизвольно, просто потому, что какой- 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 не стоит. Мнемотехника  для дошкольника как раз помогает упростить процесс запоминания, развить ассоциативное мышление и воображение, повысить внимательность.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6495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57200"/>
            <a:ext cx="739140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b="1" i="1" u="sng" dirty="0">
              <a:solidFill>
                <a:srgbClr val="6600FF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33400" y="228600"/>
            <a:ext cx="8229600" cy="806152"/>
          </a:xfrm>
          <a:prstGeom prst="ribbon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Arial Black" pitchFamily="34" charset="0"/>
              </a:rPr>
              <a:t>Где  можно  использовать  мнемотехнику?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14282" y="857232"/>
            <a:ext cx="5400000" cy="866764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Обогащение словарного запаса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928662" y="1571612"/>
            <a:ext cx="5400000" cy="928694"/>
          </a:xfrm>
          <a:prstGeom prst="leftArrow">
            <a:avLst>
              <a:gd name="adj1" fmla="val 50000"/>
              <a:gd name="adj2" fmla="val 5325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Обучение пересказу, составление рассказов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714876" y="5143512"/>
            <a:ext cx="4429124" cy="107157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Формирование элементарных математических представлений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357422" y="2857496"/>
            <a:ext cx="5400000" cy="107157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Разучивание стихотворений,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 скороговорок,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чистоговорок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1714480" y="2285992"/>
            <a:ext cx="5400000" cy="857256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Отгадывание загадок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857620" y="4429132"/>
            <a:ext cx="4929222" cy="92869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Обучение грамоте  (запоминание букв, правил</a:t>
            </a:r>
            <a:r>
              <a:rPr lang="ru-RU" sz="2000" dirty="0" smtClean="0">
                <a:latin typeface="Arial Black" pitchFamily="34" charset="0"/>
              </a:rPr>
              <a:t>)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143240" y="3714752"/>
            <a:ext cx="5357850" cy="857256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Arial Black" pitchFamily="34" charset="0"/>
              </a:rPr>
              <a:t>Запоминание материала по лексическим темам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871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786058"/>
            <a:ext cx="2362200" cy="33401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/>
              <a:t>Основные правила педагогической мнемотехники</a:t>
            </a:r>
          </a:p>
          <a:p>
            <a:pPr>
              <a:buNone/>
            </a:pPr>
            <a:r>
              <a:rPr lang="ru-RU" sz="2000" dirty="0" smtClean="0"/>
              <a:t>Можно начинать заниматься с раннего возраста</a:t>
            </a:r>
          </a:p>
          <a:p>
            <a:pPr>
              <a:buNone/>
            </a:pPr>
            <a:r>
              <a:rPr lang="ru-RU" sz="2000" dirty="0" smtClean="0"/>
              <a:t>Для детей младшего и среднего дошкольного возраста нужно давать цветные </a:t>
            </a:r>
            <a:r>
              <a:rPr lang="ru-RU" sz="2000" dirty="0" err="1" smtClean="0"/>
              <a:t>мнемокарточки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мнемодорожки</a:t>
            </a:r>
            <a:r>
              <a:rPr lang="ru-RU" sz="2000" dirty="0" smtClean="0"/>
              <a:t> и мнемосхемы</a:t>
            </a:r>
          </a:p>
          <a:p>
            <a:pPr>
              <a:buNone/>
            </a:pPr>
            <a:r>
              <a:rPr lang="ru-RU" sz="2000" dirty="0" smtClean="0"/>
              <a:t>Для детей старшего и подготовительного  к школе возраста используют черно-белые схематичные изображения</a:t>
            </a:r>
          </a:p>
          <a:p>
            <a:pPr>
              <a:buNone/>
            </a:pPr>
            <a:r>
              <a:rPr lang="ru-RU" sz="2000" dirty="0" smtClean="0"/>
              <a:t>Чем старше ребенок, тем схематичнее должно быть изображение и один символ должен обозначать все больший смысловой отрезок (для подготовительного возраста – символ может обозначать часть текса, несколько строк стихотворения.)</a:t>
            </a:r>
            <a:endParaRPr lang="ru-RU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713025" cy="20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22578">
            <a:off x="41224" y="4212377"/>
            <a:ext cx="3284529" cy="9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1035</TotalTime>
  <Words>691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Историческая справка</vt:lpstr>
      <vt:lpstr>Мнемотехника на современном этапе</vt:lpstr>
      <vt:lpstr>Суперпамять или мнемотехника</vt:lpstr>
      <vt:lpstr>Мнемотехника и клиповое мышление</vt:lpstr>
      <vt:lpstr>Информация в современном мире</vt:lpstr>
      <vt:lpstr>Для чего нужна мнемотехника дошкольникам?</vt:lpstr>
      <vt:lpstr>Слайд 8</vt:lpstr>
      <vt:lpstr>Слайд 9</vt:lpstr>
      <vt:lpstr>Последовательность усвоения мнемотических приемов</vt:lpstr>
      <vt:lpstr>«Побочные» результаты применения мнемотехники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135</cp:revision>
  <dcterms:modified xsi:type="dcterms:W3CDTF">2018-03-13T17:49:03Z</dcterms:modified>
</cp:coreProperties>
</file>