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6" r:id="rId10"/>
    <p:sldId id="267" r:id="rId11"/>
    <p:sldId id="268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CCFF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71" autoAdjust="0"/>
    <p:restoredTop sz="94660"/>
  </p:normalViewPr>
  <p:slideViewPr>
    <p:cSldViewPr>
      <p:cViewPr varScale="1">
        <p:scale>
          <a:sx n="69" d="100"/>
          <a:sy n="69" d="100"/>
        </p:scale>
        <p:origin x="-14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8AFE1A-9CBD-4161-950A-F6872345E73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86A67B-DCCA-4117-8628-D3DDE5C3900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31BB41-3325-44F4-8DCE-8B26BB26558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18DFBA-276C-41F0-A270-E46EECEC70D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11C7F9-3883-4D15-BC2B-DCA61AAFECB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651BD0-F4E7-4631-9F7F-03DE3B0C180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74C33F-54AF-4215-8C1B-0D7AE189B5D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510216-DEAA-41F6-BC5D-B034BCD8666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D07220-5B27-4117-85F8-8A369D8F92A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1C02AE-F3C1-469E-8B1A-50879FFE63D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22B4C6-D4CE-4056-8920-8294AD35645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B59E606-444D-4C46-9021-2BA24645EB54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zoom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1814934" y="278245"/>
            <a:ext cx="48244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smtClean="0">
                <a:solidFill>
                  <a:srgbClr val="FF9933"/>
                </a:solidFill>
                <a:latin typeface="Times New Roman" pitchFamily="18" charset="0"/>
              </a:rPr>
              <a:t> </a:t>
            </a:r>
            <a:endParaRPr lang="ru-RU" sz="2400" b="1" dirty="0">
              <a:solidFill>
                <a:srgbClr val="FF9933"/>
              </a:solidFill>
              <a:latin typeface="Times New Roman" pitchFamily="18" charset="0"/>
            </a:endParaRP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2124075" y="908050"/>
            <a:ext cx="5111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err="1">
                <a:solidFill>
                  <a:srgbClr val="FF9933"/>
                </a:solidFill>
              </a:rPr>
              <a:t>Pr</a:t>
            </a:r>
            <a:r>
              <a:rPr lang="de-DE" sz="2400" b="1" dirty="0" err="1">
                <a:solidFill>
                  <a:srgbClr val="FF9933"/>
                </a:solidFill>
              </a:rPr>
              <a:t>äsentation</a:t>
            </a:r>
            <a:r>
              <a:rPr lang="de-DE" sz="2400" b="1" dirty="0">
                <a:solidFill>
                  <a:srgbClr val="FF9933"/>
                </a:solidFill>
              </a:rPr>
              <a:t> </a:t>
            </a:r>
            <a:endParaRPr lang="ru-RU" sz="2400" b="1" dirty="0">
              <a:solidFill>
                <a:srgbClr val="FF9933"/>
              </a:solidFill>
            </a:endParaRP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1835150" y="1700213"/>
            <a:ext cx="56896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dirty="0" err="1">
                <a:solidFill>
                  <a:srgbClr val="FF9933"/>
                </a:solidFill>
              </a:rPr>
              <a:t>Moskau</a:t>
            </a:r>
            <a:r>
              <a:rPr lang="ru-RU" sz="3200" b="1" dirty="0">
                <a:solidFill>
                  <a:srgbClr val="FF9933"/>
                </a:solidFill>
              </a:rPr>
              <a:t> </a:t>
            </a:r>
            <a:r>
              <a:rPr lang="ru-RU" sz="3200" b="1" dirty="0" smtClean="0">
                <a:solidFill>
                  <a:srgbClr val="FF9933"/>
                </a:solidFill>
              </a:rPr>
              <a:t> -</a:t>
            </a:r>
            <a:r>
              <a:rPr lang="en-US" sz="3200" b="1" dirty="0" smtClean="0">
                <a:solidFill>
                  <a:srgbClr val="FF9933"/>
                </a:solidFill>
              </a:rPr>
              <a:t> </a:t>
            </a:r>
            <a:r>
              <a:rPr lang="en-US" sz="3200" b="1" dirty="0" err="1" smtClean="0">
                <a:solidFill>
                  <a:srgbClr val="FF9933"/>
                </a:solidFill>
              </a:rPr>
              <a:t>unsere</a:t>
            </a:r>
            <a:r>
              <a:rPr lang="en-US" sz="3200" b="1" dirty="0" smtClean="0">
                <a:solidFill>
                  <a:srgbClr val="FF9933"/>
                </a:solidFill>
              </a:rPr>
              <a:t> </a:t>
            </a:r>
            <a:r>
              <a:rPr lang="en-US" sz="3200" b="1" dirty="0" err="1" smtClean="0">
                <a:solidFill>
                  <a:srgbClr val="FF9933"/>
                </a:solidFill>
              </a:rPr>
              <a:t>Hauptstadt</a:t>
            </a:r>
            <a:endParaRPr lang="ru-RU" sz="3200" b="1" dirty="0">
              <a:solidFill>
                <a:srgbClr val="FF9933"/>
              </a:solidFill>
            </a:endParaRPr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5867400" y="3141663"/>
            <a:ext cx="3276600" cy="328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2400" b="1" dirty="0" err="1" smtClean="0">
                <a:solidFill>
                  <a:srgbClr val="FF9933"/>
                </a:solidFill>
              </a:rPr>
              <a:t>Stupina</a:t>
            </a:r>
            <a:r>
              <a:rPr lang="en-US" sz="2400" b="1" dirty="0" smtClean="0">
                <a:solidFill>
                  <a:srgbClr val="FF9933"/>
                </a:solidFill>
              </a:rPr>
              <a:t> </a:t>
            </a:r>
            <a:r>
              <a:rPr lang="en-US" sz="2400" b="1" dirty="0" err="1" smtClean="0">
                <a:solidFill>
                  <a:srgbClr val="FF9933"/>
                </a:solidFill>
              </a:rPr>
              <a:t>Tatjana</a:t>
            </a:r>
            <a:endParaRPr lang="ru-RU" sz="2400" b="1" dirty="0">
              <a:solidFill>
                <a:srgbClr val="FF9933"/>
              </a:solidFill>
            </a:endParaRPr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2843213" y="6400800"/>
            <a:ext cx="3529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2400" b="1">
                <a:solidFill>
                  <a:srgbClr val="66CCFF"/>
                </a:solidFill>
              </a:rPr>
              <a:t>Pensa</a:t>
            </a:r>
            <a:endParaRPr lang="ru-RU" sz="2400" b="1">
              <a:solidFill>
                <a:srgbClr val="66CCFF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4716463" y="1557338"/>
            <a:ext cx="403225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400" b="1" dirty="0"/>
              <a:t>Der </a:t>
            </a:r>
            <a:r>
              <a:rPr lang="de-DE" sz="2400" b="1" dirty="0" err="1"/>
              <a:t>Spasski</a:t>
            </a:r>
            <a:r>
              <a:rPr lang="de-DE" sz="2400" b="1" dirty="0"/>
              <a:t> Turm des Kremls ist das Symbol Russlands und Moskaus. Sie hat die </a:t>
            </a:r>
            <a:r>
              <a:rPr lang="de-DE" sz="2400" b="1" dirty="0" smtClean="0"/>
              <a:t>berühmte Uhr </a:t>
            </a:r>
            <a:r>
              <a:rPr lang="de-DE" sz="2400" b="1" dirty="0"/>
              <a:t>- die </a:t>
            </a:r>
            <a:r>
              <a:rPr lang="de-DE" sz="2400" b="1" dirty="0" smtClean="0"/>
              <a:t>Turmuhr </a:t>
            </a:r>
            <a:r>
              <a:rPr lang="de-DE" sz="2400" b="1" dirty="0"/>
              <a:t>mit der Glockenspiel.</a:t>
            </a:r>
            <a:endParaRPr lang="ru-RU" sz="2400" b="1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0" y="333375"/>
            <a:ext cx="3563938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800" b="1" dirty="0"/>
              <a:t>Hinter der Kremlwand </a:t>
            </a:r>
            <a:r>
              <a:rPr lang="de-DE" sz="2800" b="1" dirty="0" smtClean="0"/>
              <a:t>befinden </a:t>
            </a:r>
            <a:r>
              <a:rPr lang="de-DE" sz="2800" b="1" dirty="0"/>
              <a:t>sich der Rote </a:t>
            </a:r>
            <a:r>
              <a:rPr lang="de-DE" sz="2800" b="1" dirty="0" smtClean="0"/>
              <a:t>Platz, die </a:t>
            </a:r>
            <a:r>
              <a:rPr lang="de-DE" sz="2800" b="1" dirty="0"/>
              <a:t>Kathedrale Wassilijs </a:t>
            </a:r>
            <a:r>
              <a:rPr lang="de-DE" sz="2800" b="1" dirty="0" smtClean="0"/>
              <a:t>Glückselig</a:t>
            </a:r>
            <a:r>
              <a:rPr lang="de-DE" sz="2800" b="1" dirty="0"/>
              <a:t>, das Mausoleum Lenins und das Denkmal </a:t>
            </a:r>
            <a:r>
              <a:rPr lang="de-DE" sz="2800" b="1" dirty="0" err="1" smtClean="0"/>
              <a:t>Minin</a:t>
            </a:r>
            <a:r>
              <a:rPr lang="de-DE" sz="2800" b="1" dirty="0" smtClean="0"/>
              <a:t> </a:t>
            </a:r>
            <a:r>
              <a:rPr lang="de-DE" sz="2800" b="1" dirty="0"/>
              <a:t>und </a:t>
            </a:r>
            <a:r>
              <a:rPr lang="de-DE" sz="2800" b="1" dirty="0" err="1" smtClean="0"/>
              <a:t>Posharski</a:t>
            </a:r>
            <a:r>
              <a:rPr lang="de-DE" sz="2800" b="1" dirty="0" smtClean="0"/>
              <a:t>.</a:t>
            </a:r>
            <a:endParaRPr lang="ru-RU" sz="2800" b="1" dirty="0"/>
          </a:p>
        </p:txBody>
      </p:sp>
      <p:pic>
        <p:nvPicPr>
          <p:cNvPr id="14341" name="Picture 5" descr="pimg_35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1275" y="0"/>
            <a:ext cx="3200400" cy="4800600"/>
          </a:xfrm>
          <a:prstGeom prst="rect">
            <a:avLst/>
          </a:prstGeom>
          <a:noFill/>
        </p:spPr>
      </p:pic>
      <p:pic>
        <p:nvPicPr>
          <p:cNvPr id="14342" name="Picture 6" descr="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6038" y="1628775"/>
            <a:ext cx="5287962" cy="3965575"/>
          </a:xfrm>
          <a:prstGeom prst="rect">
            <a:avLst/>
          </a:prstGeom>
          <a:noFill/>
        </p:spPr>
      </p:pic>
      <p:pic>
        <p:nvPicPr>
          <p:cNvPr id="14343" name="Picture 7" descr="den_edinstva_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97300" y="0"/>
            <a:ext cx="53467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9" dur="2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395288" y="260350"/>
            <a:ext cx="856932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 dirty="0"/>
              <a:t>          Moskau ist die Hauptstadt Russlands</a:t>
            </a:r>
            <a:r>
              <a:rPr lang="de-DE" b="1" dirty="0" smtClean="0"/>
              <a:t>, administratives </a:t>
            </a:r>
            <a:r>
              <a:rPr lang="de-DE" b="1" dirty="0"/>
              <a:t>und politisches </a:t>
            </a:r>
            <a:r>
              <a:rPr lang="de-DE" b="1" dirty="0" smtClean="0"/>
              <a:t>Zentrum</a:t>
            </a:r>
            <a:r>
              <a:rPr lang="de-DE" b="1" dirty="0"/>
              <a:t>. Es ist die größte Stadt in Russland, seine Fläche bildet neben 900 Tausenden Quadratkilometer.</a:t>
            </a:r>
            <a:endParaRPr lang="ru-RU" b="1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323850" y="1844675"/>
            <a:ext cx="3455988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b="1" dirty="0"/>
              <a:t>Die Stadt war von Fürsten Jurij </a:t>
            </a:r>
            <a:r>
              <a:rPr lang="de-DE" b="1" dirty="0" err="1" smtClean="0"/>
              <a:t>Dolgorukij</a:t>
            </a:r>
            <a:r>
              <a:rPr lang="de-DE" b="1" dirty="0" smtClean="0"/>
              <a:t> </a:t>
            </a:r>
            <a:r>
              <a:rPr lang="de-DE" b="1" dirty="0"/>
              <a:t>gegründet und war in den Chroniken in 1147 zum ersten Mal erwähnt. </a:t>
            </a:r>
          </a:p>
          <a:p>
            <a:endParaRPr lang="de-DE" b="1" dirty="0"/>
          </a:p>
          <a:p>
            <a:endParaRPr lang="de-DE" b="1" dirty="0"/>
          </a:p>
          <a:p>
            <a:endParaRPr lang="de-DE" b="1" dirty="0"/>
          </a:p>
        </p:txBody>
      </p:sp>
      <p:pic>
        <p:nvPicPr>
          <p:cNvPr id="4107" name="Picture 11" descr="poknjazp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95738" y="476250"/>
            <a:ext cx="3662362" cy="5976938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2627313" y="333375"/>
            <a:ext cx="3887787" cy="1615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b="1" dirty="0"/>
              <a:t>In </a:t>
            </a:r>
            <a:r>
              <a:rPr lang="de-DE" b="1" dirty="0" smtClean="0"/>
              <a:t>16. </a:t>
            </a:r>
            <a:r>
              <a:rPr lang="de-DE" b="1" dirty="0"/>
              <a:t>Jahrhundert wurde während der Regierung Iwans </a:t>
            </a:r>
            <a:r>
              <a:rPr lang="de-DE" b="1" dirty="0" err="1" smtClean="0"/>
              <a:t>Grosnij</a:t>
            </a:r>
            <a:r>
              <a:rPr lang="de-DE" b="1" dirty="0" smtClean="0"/>
              <a:t> </a:t>
            </a:r>
            <a:r>
              <a:rPr lang="de-DE" b="1" dirty="0"/>
              <a:t>Moskau eine Hauptstadt des Moskauer Fürstentums.</a:t>
            </a:r>
          </a:p>
          <a:p>
            <a:pPr>
              <a:spcBef>
                <a:spcPct val="50000"/>
              </a:spcBef>
            </a:pPr>
            <a:endParaRPr lang="ru-RU" dirty="0"/>
          </a:p>
        </p:txBody>
      </p:sp>
      <p:pic>
        <p:nvPicPr>
          <p:cNvPr id="5125" name="Picture 5" descr="3Vasnetsov_Ioann_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773238"/>
            <a:ext cx="8569325" cy="4865687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611188" y="2205038"/>
            <a:ext cx="3095625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b="1" dirty="0" smtClean="0"/>
              <a:t>Im 18. </a:t>
            </a:r>
            <a:r>
              <a:rPr lang="de-DE" b="1" dirty="0"/>
              <a:t>Jahrhundert hat Pjotr </a:t>
            </a:r>
            <a:r>
              <a:rPr lang="de-DE" b="1" dirty="0" err="1" smtClean="0"/>
              <a:t>Welikij</a:t>
            </a:r>
            <a:r>
              <a:rPr lang="de-DE" b="1" dirty="0" smtClean="0"/>
              <a:t> </a:t>
            </a:r>
            <a:r>
              <a:rPr lang="de-DE" b="1" dirty="0"/>
              <a:t>die Hauptstadt zu Sankt Petersburg verlegt, aber Moskau blieb ein Herz Russlands.</a:t>
            </a:r>
            <a:endParaRPr lang="ru-RU" b="1" dirty="0"/>
          </a:p>
        </p:txBody>
      </p:sp>
      <p:pic>
        <p:nvPicPr>
          <p:cNvPr id="6149" name="Picture 5" descr="99719681b392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1275" y="260350"/>
            <a:ext cx="4972050" cy="643890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6048375" y="1484313"/>
            <a:ext cx="3095625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sz="2400" b="1" dirty="0"/>
              <a:t>Während des </a:t>
            </a:r>
            <a:r>
              <a:rPr lang="de-DE" sz="2400" b="1" dirty="0" smtClean="0"/>
              <a:t>Krieges 1812 </a:t>
            </a:r>
            <a:r>
              <a:rPr lang="de-DE" sz="2400" b="1" dirty="0"/>
              <a:t>war die </a:t>
            </a:r>
            <a:r>
              <a:rPr lang="de-DE" sz="2400" b="1" dirty="0" smtClean="0"/>
              <a:t>Stadt </a:t>
            </a:r>
            <a:r>
              <a:rPr lang="de-DE" sz="2400" b="1" dirty="0"/>
              <a:t>verbrannt, aber zu Ende </a:t>
            </a:r>
            <a:r>
              <a:rPr lang="de-DE" sz="2400" b="1" dirty="0" smtClean="0"/>
              <a:t>19. Jahrhunderts </a:t>
            </a:r>
            <a:r>
              <a:rPr lang="de-DE" sz="2400" b="1" dirty="0"/>
              <a:t>war Moskau wieder hergestellt.</a:t>
            </a:r>
            <a:endParaRPr lang="ru-RU" sz="2400" b="1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395288" y="549275"/>
            <a:ext cx="4465637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400" b="1" dirty="0">
                <a:solidFill>
                  <a:schemeClr val="bg1"/>
                </a:solidFill>
              </a:rPr>
              <a:t>Moskau ist die Stadt der Wissenschaft und der Bildung. Hier befindet sich mehr 80 Institute und </a:t>
            </a:r>
            <a:r>
              <a:rPr lang="de-DE" sz="2400" b="1" dirty="0" smtClean="0">
                <a:solidFill>
                  <a:schemeClr val="bg1"/>
                </a:solidFill>
              </a:rPr>
              <a:t>Universitäten</a:t>
            </a:r>
            <a:r>
              <a:rPr lang="de-DE" sz="2400" b="1" dirty="0">
                <a:solidFill>
                  <a:schemeClr val="bg1"/>
                </a:solidFill>
              </a:rPr>
              <a:t>.</a:t>
            </a:r>
          </a:p>
          <a:p>
            <a:pPr>
              <a:spcBef>
                <a:spcPct val="50000"/>
              </a:spcBef>
            </a:pPr>
            <a:endParaRPr lang="ru-RU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3887788" y="476250"/>
            <a:ext cx="5256212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de-DE" sz="2800" b="1">
                <a:solidFill>
                  <a:schemeClr val="bg1"/>
                </a:solidFill>
              </a:rPr>
              <a:t>              Moskau ist durch die    schönen alten Kathedralen, den Kirchen und den Klöstern berühmt.</a:t>
            </a:r>
            <a:endParaRPr lang="ru-RU" sz="28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9daccad7ed0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0"/>
            <a:ext cx="5867400" cy="6872288"/>
          </a:xfrm>
          <a:prstGeom prst="rect">
            <a:avLst/>
          </a:prstGeom>
          <a:noFill/>
        </p:spPr>
      </p:pic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323850" y="981075"/>
            <a:ext cx="2519363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400" b="1"/>
              <a:t>Moskau ist durch die Museen auch berühmt. Populärste von ihnen sind die Tretjakowski Gemäldegalerie und das Puschkin-Museum der darstellenden Künste.</a:t>
            </a:r>
            <a:endParaRPr lang="ru-RU" sz="2400" b="1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221</Words>
  <Application>Microsoft Office PowerPoint</Application>
  <PresentationFormat>Экран (4:3)</PresentationFormat>
  <Paragraphs>16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семья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Мария и Алексей</dc:creator>
  <cp:lastModifiedBy>User</cp:lastModifiedBy>
  <cp:revision>8</cp:revision>
  <dcterms:created xsi:type="dcterms:W3CDTF">2011-05-14T11:37:23Z</dcterms:created>
  <dcterms:modified xsi:type="dcterms:W3CDTF">2019-01-11T08:01:26Z</dcterms:modified>
</cp:coreProperties>
</file>