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82" r:id="rId4"/>
    <p:sldId id="258" r:id="rId5"/>
    <p:sldId id="259" r:id="rId6"/>
    <p:sldId id="280" r:id="rId7"/>
    <p:sldId id="281" r:id="rId8"/>
    <p:sldId id="260" r:id="rId9"/>
    <p:sldId id="261" r:id="rId10"/>
    <p:sldId id="272" r:id="rId11"/>
    <p:sldId id="273" r:id="rId12"/>
    <p:sldId id="274" r:id="rId13"/>
    <p:sldId id="275" r:id="rId14"/>
    <p:sldId id="276" r:id="rId15"/>
    <p:sldId id="277" r:id="rId16"/>
    <p:sldId id="262" r:id="rId17"/>
    <p:sldId id="264" r:id="rId18"/>
    <p:sldId id="265" r:id="rId19"/>
    <p:sldId id="263" r:id="rId20"/>
    <p:sldId id="278" r:id="rId21"/>
    <p:sldId id="279" r:id="rId22"/>
    <p:sldId id="266" r:id="rId23"/>
    <p:sldId id="269" r:id="rId24"/>
    <p:sldId id="267" r:id="rId25"/>
    <p:sldId id="268" r:id="rId26"/>
    <p:sldId id="270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2"/>
    <a:srgbClr val="420042"/>
    <a:srgbClr val="E20000"/>
    <a:srgbClr val="6C006C"/>
    <a:srgbClr val="00CC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9FFEF-B210-4134-B7B0-0F8ABBF58ED7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3F19-373F-4937-A801-F5647D2F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3F19-373F-4937-A801-F5647D2F80D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A1B3-6756-407F-AA47-E28DB72C03D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C934-B473-4A74-88E7-C37886872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I%20can%20run%20-%20Nursery%20Rhymes%20&amp;%20Kids%20Songs%20-%20LearnEnglish%20Kids%20British%20Council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7.gif"/><Relationship Id="rId5" Type="http://schemas.openxmlformats.org/officeDocument/2006/relationships/slide" Target="slide5.xm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ost.kards.qip.ru/images/wallpaper/431/43050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80512" cy="6885384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0"/>
            <a:ext cx="141413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1339144">
            <a:off x="82758" y="2475079"/>
            <a:ext cx="9074335" cy="1200329"/>
          </a:xfrm>
          <a:prstGeom prst="rect">
            <a:avLst/>
          </a:prstGeom>
          <a:noFill/>
          <a:scene3d>
            <a:camera prst="orthographicFront">
              <a:rot lat="19199996" lon="3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Good morning!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rokazan.ru/sites/default/files/ber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6095037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Berlin [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bɜ:’lin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-fotki.yandex.ru/get/6201/98608907.0/0_6d9ee_d553b8e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28384" cy="602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6023029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London [‘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lʌndǝn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023029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Omsk [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omsk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770" name="Picture 2" descr="http://img0.liveinternet.ru/images/attach/c/2/73/732/73732654_uspenskiy_om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4" y="0"/>
            <a:ext cx="8028384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949280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Krasnodar [,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kra:snǝ’da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746" name="Picture 2" descr="http://img-fotki.yandex.ru/get/5808/29473120.8/0_63370_c6ca987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0"/>
            <a:ext cx="8820472" cy="58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023029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Paris [‘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pæris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2" name="Picture 2" descr="http://travel-portal.com.ua/uploads/fck/p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92" y="-939098"/>
            <a:ext cx="9184504" cy="688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16" y="6023029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Moscow [‘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moskǝu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698" name="Picture 2" descr="http://www.stihi.ru/pics/2012/04/03/11725.jpg"/>
          <p:cNvPicPr>
            <a:picLocks noChangeAspect="1" noChangeArrowheads="1"/>
          </p:cNvPicPr>
          <p:nvPr/>
        </p:nvPicPr>
        <p:blipFill>
          <a:blip r:embed="rId3" cstate="print"/>
          <a:srcRect t="3142"/>
          <a:stretch>
            <a:fillRect/>
          </a:stretch>
        </p:blipFill>
        <p:spPr bwMode="auto">
          <a:xfrm>
            <a:off x="467544" y="4078"/>
            <a:ext cx="8208912" cy="599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56" y="44624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 Petersburg [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sǝnt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‘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pi:tǝz,bɜ:g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56" y="692696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Rome [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rǝum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56" y="1340768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Berlin [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bɜ:’lin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56" y="1916832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London [‘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lʌndǝn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56" y="2492896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Omsk [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omsk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56" y="3068960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Krasnodar [,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kra:snǝ’da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056" y="3645024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Paris [‘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pæris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56" y="4221088"/>
            <a:ext cx="810039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Moscow [‘</a:t>
            </a:r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moskǝu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13176"/>
            <a:ext cx="8784976" cy="1200329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What is the weather like in …?</a:t>
            </a:r>
          </a:p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It’s …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521245980fcf8191c0082378ba0383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492896"/>
            <a:ext cx="2376264" cy="2376264"/>
          </a:xfrm>
          <a:prstGeom prst="rect">
            <a:avLst/>
          </a:prstGeom>
        </p:spPr>
      </p:pic>
      <p:pic>
        <p:nvPicPr>
          <p:cNvPr id="13" name="Picture 2" descr="http://img-fotki.yandex.ru/get/5/vibpxhgglzd.ace/0_27cbb_a17b43ac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1894" t="56341" r="10857" b="5860"/>
          <a:stretch>
            <a:fillRect/>
          </a:stretch>
        </p:blipFill>
        <p:spPr bwMode="auto">
          <a:xfrm>
            <a:off x="7380312" y="5827171"/>
            <a:ext cx="1763688" cy="105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5.nnm.ru/d/4/7/7/a/346dcfac08f577e43fe527bb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294088">
            <a:off x="728692" y="1068053"/>
            <a:ext cx="6269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Adjectives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rot="570326">
            <a:off x="2418558" y="450102"/>
            <a:ext cx="1512168" cy="1080120"/>
          </a:xfrm>
          <a:prstGeom prst="wedgeEllipseCallout">
            <a:avLst>
              <a:gd name="adj1" fmla="val -57455"/>
              <a:gd name="adj2" fmla="val 84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http://img-fotki.yandex.ru/get/5502/elena-komarov.1eb/0_58c05_87b287aa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91880" y="2050876"/>
            <a:ext cx="3409950" cy="47625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21154237">
            <a:off x="3112797" y="2226450"/>
            <a:ext cx="1800200" cy="936104"/>
          </a:xfrm>
          <a:prstGeom prst="wedgeEllipseCallout">
            <a:avLst>
              <a:gd name="adj1" fmla="val 43135"/>
              <a:gd name="adj2" fmla="val 9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2" name="Picture 4" descr="http://img-fotki.yandex.ru/get/5014/113882196.d7/0_63d5a_b9c1b06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60648"/>
            <a:ext cx="4001345" cy="4365104"/>
          </a:xfrm>
          <a:prstGeom prst="rect">
            <a:avLst/>
          </a:prstGeom>
          <a:noFill/>
        </p:spPr>
      </p:pic>
      <p:pic>
        <p:nvPicPr>
          <p:cNvPr id="7174" name="Picture 6" descr="http://www.dreams4kids.ru/wp-content/uploads/2012/03/gnomik-271x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411">
            <a:off x="6107418" y="2002431"/>
            <a:ext cx="3512550" cy="3888432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 rot="21154237">
            <a:off x="5489061" y="877161"/>
            <a:ext cx="1800200" cy="936104"/>
          </a:xfrm>
          <a:prstGeom prst="wedgeEllipseCallout">
            <a:avLst>
              <a:gd name="adj1" fmla="val 43135"/>
              <a:gd name="adj2" fmla="val 9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0.liveinternet.ru/images/foto/b/2/apps/1/442/1442370_e91d2f0137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7190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5220072" y="1628800"/>
            <a:ext cx="1008112" cy="1080120"/>
          </a:xfrm>
          <a:prstGeom prst="downArrow">
            <a:avLst>
              <a:gd name="adj1" fmla="val 50000"/>
              <a:gd name="adj2" fmla="val 43612"/>
            </a:avLst>
          </a:prstGeom>
          <a:solidFill>
            <a:srgbClr val="FFFF00"/>
          </a:solidFill>
          <a:ln w="73025" cmpd="thickThin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96752"/>
            <a:ext cx="2699792" cy="792088"/>
          </a:xfrm>
          <a:prstGeom prst="rect">
            <a:avLst/>
          </a:prstGeom>
          <a:solidFill>
            <a:srgbClr val="FFFF00"/>
          </a:solidFill>
          <a:ln w="73025" cmpd="thickThin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Superlative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92088" y="2924944"/>
            <a:ext cx="1008112" cy="1080120"/>
          </a:xfrm>
          <a:prstGeom prst="downArrow">
            <a:avLst>
              <a:gd name="adj1" fmla="val 50000"/>
              <a:gd name="adj2" fmla="val 43612"/>
            </a:avLst>
          </a:prstGeom>
          <a:solidFill>
            <a:srgbClr val="FFFF00"/>
          </a:solidFill>
          <a:ln w="73025" cmpd="thickThin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2492896"/>
            <a:ext cx="2699792" cy="792088"/>
          </a:xfrm>
          <a:prstGeom prst="rect">
            <a:avLst/>
          </a:prstGeom>
          <a:solidFill>
            <a:srgbClr val="FFFF00"/>
          </a:solidFill>
          <a:ln w="73025" cmpd="thickThin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omparative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degree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1475656" y="4293096"/>
            <a:ext cx="648072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771800" y="2492896"/>
            <a:ext cx="648072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572000" y="4077072"/>
            <a:ext cx="648072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trana.ru/media/images/uploaded/gallery_promo67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564904"/>
            <a:ext cx="5993904" cy="332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476672"/>
          <a:ext cx="8784975" cy="266429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338512"/>
                <a:gridCol w="2148821"/>
                <a:gridCol w="2148821"/>
                <a:gridCol w="2148821"/>
              </a:tblGrid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SEPTEMBER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JUNE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JANUARY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APRIL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AND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THE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ARE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RENT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JULY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FEBRUARY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MAY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NOVEMBER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COUN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THEY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: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CITY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MARCH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DECEMBER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OCTOBER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AUGUST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006C"/>
                    </a:solidFill>
                  </a:tcPr>
                </a:tc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DIFFE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?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/>
                        <a:t>THE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/>
                        <a:t>TRY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3739098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ARE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73909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THEY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373909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DIFFE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373909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RENT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3739098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: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509120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THE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4509120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COUN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509120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TRY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509120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AND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4509120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THE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4509120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CITY 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4509120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mic Sans MS" pitchFamily="66" charset="0"/>
              </a:rPr>
              <a:t>?</a:t>
            </a:r>
            <a:r>
              <a:rPr lang="en-US" sz="3000" b="1" dirty="0" smtClean="0">
                <a:latin typeface="Comic Sans MS" pitchFamily="66" charset="0"/>
              </a:rPr>
              <a:t> </a:t>
            </a:r>
            <a:endParaRPr lang="ru-RU" sz="3000" b="1" dirty="0">
              <a:latin typeface="Comic Sans MS" pitchFamily="66" charset="0"/>
            </a:endParaRPr>
          </a:p>
        </p:txBody>
      </p:sp>
      <p:pic>
        <p:nvPicPr>
          <p:cNvPr id="26626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4644008" y="476672"/>
            <a:ext cx="2160240" cy="936104"/>
          </a:xfrm>
          <a:prstGeom prst="rect">
            <a:avLst/>
          </a:prstGeom>
          <a:noFill/>
        </p:spPr>
      </p:pic>
      <p:pic>
        <p:nvPicPr>
          <p:cNvPr id="19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2483768" y="1340768"/>
            <a:ext cx="2160240" cy="936104"/>
          </a:xfrm>
          <a:prstGeom prst="rect">
            <a:avLst/>
          </a:prstGeom>
          <a:noFill/>
        </p:spPr>
      </p:pic>
      <p:pic>
        <p:nvPicPr>
          <p:cNvPr id="20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179512" y="2204864"/>
            <a:ext cx="2304256" cy="936104"/>
          </a:xfrm>
          <a:prstGeom prst="rect">
            <a:avLst/>
          </a:prstGeom>
          <a:noFill/>
        </p:spPr>
      </p:pic>
      <p:pic>
        <p:nvPicPr>
          <p:cNvPr id="21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6804248" y="476672"/>
            <a:ext cx="2160240" cy="936104"/>
          </a:xfrm>
          <a:prstGeom prst="rect">
            <a:avLst/>
          </a:prstGeom>
          <a:noFill/>
        </p:spPr>
      </p:pic>
      <p:pic>
        <p:nvPicPr>
          <p:cNvPr id="22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4644008" y="1340768"/>
            <a:ext cx="2160240" cy="936104"/>
          </a:xfrm>
          <a:prstGeom prst="rect">
            <a:avLst/>
          </a:prstGeom>
          <a:noFill/>
        </p:spPr>
      </p:pic>
      <p:pic>
        <p:nvPicPr>
          <p:cNvPr id="23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2483768" y="476672"/>
            <a:ext cx="2160240" cy="936104"/>
          </a:xfrm>
          <a:prstGeom prst="rect">
            <a:avLst/>
          </a:prstGeom>
          <a:noFill/>
        </p:spPr>
      </p:pic>
      <p:pic>
        <p:nvPicPr>
          <p:cNvPr id="24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179512" y="1340768"/>
            <a:ext cx="2304256" cy="936104"/>
          </a:xfrm>
          <a:prstGeom prst="rect">
            <a:avLst/>
          </a:prstGeom>
          <a:noFill/>
        </p:spPr>
      </p:pic>
      <p:pic>
        <p:nvPicPr>
          <p:cNvPr id="25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6804248" y="2204864"/>
            <a:ext cx="2160240" cy="936104"/>
          </a:xfrm>
          <a:prstGeom prst="rect">
            <a:avLst/>
          </a:prstGeom>
          <a:noFill/>
        </p:spPr>
      </p:pic>
      <p:pic>
        <p:nvPicPr>
          <p:cNvPr id="26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179512" y="476672"/>
            <a:ext cx="2304256" cy="936104"/>
          </a:xfrm>
          <a:prstGeom prst="rect">
            <a:avLst/>
          </a:prstGeom>
          <a:noFill/>
        </p:spPr>
      </p:pic>
      <p:pic>
        <p:nvPicPr>
          <p:cNvPr id="27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4644008" y="2204864"/>
            <a:ext cx="2160240" cy="936104"/>
          </a:xfrm>
          <a:prstGeom prst="rect">
            <a:avLst/>
          </a:prstGeom>
          <a:noFill/>
        </p:spPr>
      </p:pic>
      <p:pic>
        <p:nvPicPr>
          <p:cNvPr id="28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6804248" y="1340768"/>
            <a:ext cx="2160240" cy="936104"/>
          </a:xfrm>
          <a:prstGeom prst="rect">
            <a:avLst/>
          </a:prstGeom>
          <a:noFill/>
        </p:spPr>
      </p:pic>
      <p:pic>
        <p:nvPicPr>
          <p:cNvPr id="29" name="Picture 2" descr="http://mega-builder.ru/uploads/posts/1277446292_stena1.jpg"/>
          <p:cNvPicPr>
            <a:picLocks noChangeAspect="1" noChangeArrowheads="1"/>
          </p:cNvPicPr>
          <p:nvPr/>
        </p:nvPicPr>
        <p:blipFill>
          <a:blip r:embed="rId4" cstate="print"/>
          <a:srcRect l="4124" t="44038" r="36772" b="32108"/>
          <a:stretch>
            <a:fillRect/>
          </a:stretch>
        </p:blipFill>
        <p:spPr bwMode="auto">
          <a:xfrm>
            <a:off x="2483768" y="2204864"/>
            <a:ext cx="2160240" cy="936104"/>
          </a:xfrm>
          <a:prstGeom prst="rect">
            <a:avLst/>
          </a:prstGeom>
          <a:noFill/>
        </p:spPr>
      </p:pic>
      <p:pic>
        <p:nvPicPr>
          <p:cNvPr id="30" name="Рисунок 29" descr="указатель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5392855"/>
            <a:ext cx="1204714" cy="1314233"/>
          </a:xfrm>
          <a:prstGeom prst="rect">
            <a:avLst/>
          </a:prstGeom>
        </p:spPr>
      </p:pic>
      <p:pic>
        <p:nvPicPr>
          <p:cNvPr id="2" name="Picture 2" descr="http://www.tema.ru/jj/photo/moscow/DB0290.jpg"/>
          <p:cNvPicPr>
            <a:picLocks noChangeAspect="1" noChangeArrowheads="1"/>
          </p:cNvPicPr>
          <p:nvPr/>
        </p:nvPicPr>
        <p:blipFill>
          <a:blip r:embed="rId7" cstate="print"/>
          <a:srcRect t="17820"/>
          <a:stretch>
            <a:fillRect/>
          </a:stretch>
        </p:blipFill>
        <p:spPr bwMode="auto">
          <a:xfrm>
            <a:off x="0" y="88105"/>
            <a:ext cx="5508104" cy="339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0" y="3284984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A2"/>
                </a:solidFill>
                <a:latin typeface="Bookman Old Style" pitchFamily="18" charset="0"/>
              </a:rPr>
              <a:t>a            city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376" y="5734997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A2"/>
                </a:solidFill>
                <a:latin typeface="Bookman Old Style" pitchFamily="18" charset="0"/>
              </a:rPr>
              <a:t>a           country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88032" y="3284984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A2"/>
                </a:solidFill>
                <a:latin typeface="Bookman Old Style" pitchFamily="18" charset="0"/>
              </a:rPr>
              <a:t>large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5936" y="5733256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A2"/>
                </a:solidFill>
                <a:latin typeface="Bookman Old Style" pitchFamily="18" charset="0"/>
              </a:rPr>
              <a:t>small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32" grpId="0"/>
      <p:bldP spid="33" grpId="0"/>
      <p:bldP spid="34" grpId="0"/>
      <p:bldP spid="34" grpId="1"/>
      <p:bldP spid="35" grpId="0"/>
      <p:bldP spid="3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rot="185309">
            <a:off x="1903384" y="91050"/>
            <a:ext cx="1752030" cy="1063544"/>
          </a:xfrm>
          <a:prstGeom prst="wedgeEllipseCallout">
            <a:avLst>
              <a:gd name="adj1" fmla="val -41026"/>
              <a:gd name="adj2" fmla="val 6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http://img-fotki.yandex.ru/get/5502/elena-komarov.1eb/0_58c05_87b287a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25566" y="1114773"/>
            <a:ext cx="1502314" cy="2098204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593158" flipH="1">
            <a:off x="7025286" y="689126"/>
            <a:ext cx="1800200" cy="936104"/>
          </a:xfrm>
          <a:prstGeom prst="wedgeEllipseCallout">
            <a:avLst>
              <a:gd name="adj1" fmla="val 49905"/>
              <a:gd name="adj2" fmla="val 85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2" name="Picture 4" descr="http://img-fotki.yandex.ru/get/5014/113882196.d7/0_63d5a_b9c1b06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892"/>
            <a:ext cx="3300366" cy="3600400"/>
          </a:xfrm>
          <a:prstGeom prst="rect">
            <a:avLst/>
          </a:prstGeom>
          <a:noFill/>
        </p:spPr>
      </p:pic>
      <p:pic>
        <p:nvPicPr>
          <p:cNvPr id="7174" name="Picture 6" descr="http://www.dreams4kids.ru/wp-content/uploads/2012/03/gnomik-271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564904"/>
            <a:ext cx="3168352" cy="3507402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 rot="21154237">
            <a:off x="4490977" y="445114"/>
            <a:ext cx="1800200" cy="936104"/>
          </a:xfrm>
          <a:prstGeom prst="wedgeEllipseCallout">
            <a:avLst>
              <a:gd name="adj1" fmla="val 41037"/>
              <a:gd name="adj2" fmla="val 87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6095037"/>
            <a:ext cx="280831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356992"/>
            <a:ext cx="2736304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3356992"/>
            <a:ext cx="280831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3358733"/>
            <a:ext cx="792088" cy="646331"/>
          </a:xfrm>
          <a:prstGeom prst="rect">
            <a:avLst/>
          </a:prstGeom>
          <a:solidFill>
            <a:srgbClr val="FFFF00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339752" y="3214717"/>
            <a:ext cx="504056" cy="288032"/>
            <a:chOff x="1475656" y="4797152"/>
            <a:chExt cx="432048" cy="36004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475656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1691680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68344" y="3356992"/>
            <a:ext cx="1080120" cy="646331"/>
          </a:xfrm>
          <a:prstGeom prst="rect">
            <a:avLst/>
          </a:prstGeom>
          <a:solidFill>
            <a:srgbClr val="FFFF00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812360" y="3068960"/>
            <a:ext cx="720080" cy="432048"/>
            <a:chOff x="1475656" y="4797152"/>
            <a:chExt cx="432048" cy="36004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475656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1691680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292080" y="3356992"/>
            <a:ext cx="1008112" cy="646331"/>
          </a:xfrm>
          <a:prstGeom prst="rect">
            <a:avLst/>
          </a:prstGeom>
          <a:solidFill>
            <a:srgbClr val="FFFF00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1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rot="1289324" flipH="1">
            <a:off x="7519313" y="552251"/>
            <a:ext cx="1800200" cy="936104"/>
          </a:xfrm>
          <a:prstGeom prst="wedgeEllipseCallout">
            <a:avLst>
              <a:gd name="adj1" fmla="val 18020"/>
              <a:gd name="adj2" fmla="val 72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rot="185309">
            <a:off x="1902923" y="88117"/>
            <a:ext cx="1643723" cy="1083554"/>
          </a:xfrm>
          <a:prstGeom prst="wedgeEllipseCallout">
            <a:avLst>
              <a:gd name="adj1" fmla="val -41026"/>
              <a:gd name="adj2" fmla="val 6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http://img-fotki.yandex.ru/get/5502/elena-komarov.1eb/0_58c05_87b287a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20072" y="112609"/>
            <a:ext cx="3168352" cy="4425073"/>
          </a:xfrm>
          <a:prstGeom prst="rect">
            <a:avLst/>
          </a:prstGeom>
          <a:noFill/>
        </p:spPr>
      </p:pic>
      <p:pic>
        <p:nvPicPr>
          <p:cNvPr id="7172" name="Picture 4" descr="http://img-fotki.yandex.ru/get/5014/113882196.d7/0_63d5a_b9c1b06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92908"/>
            <a:ext cx="3362461" cy="3668140"/>
          </a:xfrm>
          <a:prstGeom prst="rect">
            <a:avLst/>
          </a:prstGeom>
          <a:noFill/>
        </p:spPr>
      </p:pic>
      <p:pic>
        <p:nvPicPr>
          <p:cNvPr id="7174" name="Picture 6" descr="http://www.dreams4kids.ru/wp-content/uploads/2012/03/gnomik-271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51909"/>
            <a:ext cx="1728192" cy="1913129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 rot="21154237">
            <a:off x="4807067" y="148190"/>
            <a:ext cx="1800200" cy="936104"/>
          </a:xfrm>
          <a:prstGeom prst="wedgeEllipseCallout">
            <a:avLst>
              <a:gd name="adj1" fmla="val 44183"/>
              <a:gd name="adj2" fmla="val 72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095037"/>
            <a:ext cx="280831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big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717032"/>
            <a:ext cx="2736304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bigg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4582869"/>
            <a:ext cx="2808312" cy="646331"/>
          </a:xfrm>
          <a:prstGeom prst="rect">
            <a:avLst/>
          </a:prstGeom>
          <a:solidFill>
            <a:srgbClr val="0000A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bigg</a:t>
            </a:r>
            <a:endParaRPr 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752" y="3718773"/>
            <a:ext cx="792088" cy="646331"/>
          </a:xfrm>
          <a:prstGeom prst="rect">
            <a:avLst/>
          </a:prstGeom>
          <a:solidFill>
            <a:srgbClr val="FFFF00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2483768" y="3574757"/>
            <a:ext cx="504056" cy="288032"/>
            <a:chOff x="1475656" y="4797152"/>
            <a:chExt cx="432048" cy="36004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475656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1691680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812360" y="4582869"/>
            <a:ext cx="1080120" cy="646331"/>
          </a:xfrm>
          <a:prstGeom prst="rect">
            <a:avLst/>
          </a:prstGeom>
          <a:solidFill>
            <a:srgbClr val="FFFF00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7956376" y="4294837"/>
            <a:ext cx="720080" cy="432048"/>
            <a:chOff x="1475656" y="4797152"/>
            <a:chExt cx="432048" cy="36004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475656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1691680" y="4797152"/>
              <a:ext cx="216024" cy="360040"/>
            </a:xfrm>
            <a:prstGeom prst="line">
              <a:avLst/>
            </a:prstGeom>
            <a:ln w="603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436096" y="4582869"/>
            <a:ext cx="1008112" cy="646331"/>
          </a:xfrm>
          <a:prstGeom prst="rect">
            <a:avLst/>
          </a:prstGeom>
          <a:solidFill>
            <a:srgbClr val="FFFF00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332656"/>
          <a:ext cx="8964488" cy="4916934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8964488"/>
              </a:tblGrid>
              <a:tr h="1125250">
                <a:tc>
                  <a:txBody>
                    <a:bodyPr/>
                    <a:lstStyle/>
                    <a:p>
                      <a:pPr lvl="0"/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_________+ 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= _____________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ru-RU" sz="2800" b="1" kern="1200" dirty="0" smtClean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long- longer – (the) longest</a:t>
                      </a:r>
                      <a:endParaRPr lang="ru-RU" sz="2800" b="1" i="1" u="dotDotDash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125249">
                <a:tc>
                  <a:txBody>
                    <a:bodyPr/>
                    <a:lstStyle/>
                    <a:p>
                      <a:pPr lvl="0"/>
                      <a:r>
                        <a:rPr lang="de-DE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_________e + er/</a:t>
                      </a:r>
                      <a:r>
                        <a:rPr lang="de-DE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de-DE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= __________</a:t>
                      </a:r>
                      <a:r>
                        <a:rPr lang="de-DE" sz="2800" b="1" strike="sngStrike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_e </a:t>
                      </a:r>
                      <a:r>
                        <a:rPr lang="de-DE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er/</a:t>
                      </a:r>
                      <a:r>
                        <a:rPr lang="de-DE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ru-RU" sz="2800" b="1" kern="1200" dirty="0" smtClean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800" b="1" i="1" u="dotDotDash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r>
                        <a:rPr lang="de-DE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2800" b="1" i="1" u="dotDotDash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nicer</a:t>
                      </a:r>
                      <a:r>
                        <a:rPr lang="de-DE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(</a:t>
                      </a:r>
                      <a:r>
                        <a:rPr lang="de-DE" sz="2800" b="1" i="1" u="dotDotDash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de-DE" sz="2800" b="1" i="1" u="dotDotDash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nicest</a:t>
                      </a:r>
                      <a:endParaRPr lang="ru-RU" sz="2800" b="1" i="1" u="dotDotDash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493918">
                <a:tc>
                  <a:txBody>
                    <a:bodyPr/>
                    <a:lstStyle/>
                    <a:p>
                      <a:pPr lvl="0"/>
                      <a:r>
                        <a:rPr lang="ru-RU" sz="2800" b="1" u="sng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согл</a:t>
                      </a:r>
                      <a:r>
                        <a:rPr lang="ru-RU" sz="2800" b="1" u="sng" kern="1200" baseline="-250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1" u="sng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2800" b="1" u="sng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гласн</a:t>
                      </a:r>
                      <a:r>
                        <a:rPr lang="ru-RU" sz="2800" b="1" u="sng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+ согл</a:t>
                      </a:r>
                      <a:r>
                        <a:rPr lang="ru-RU" sz="2800" b="1" u="sng" kern="1200" baseline="-250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2800" b="1" kern="1200" baseline="-250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ru-RU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ru-RU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=</a:t>
                      </a:r>
                      <a:endParaRPr lang="en-US" sz="2800" b="1" kern="1200" dirty="0" smtClean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800" b="1" kern="1200" baseline="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</a:t>
                      </a:r>
                      <a:r>
                        <a:rPr lang="ru-RU" sz="2800" b="1" u="sng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согл</a:t>
                      </a:r>
                      <a:r>
                        <a:rPr lang="ru-RU" sz="2800" b="1" u="sng" kern="1200" baseline="-250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1" u="sng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2800" b="1" u="sng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гласн</a:t>
                      </a:r>
                      <a:r>
                        <a:rPr lang="ru-RU" sz="2800" b="1" u="sng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+ согл</a:t>
                      </a:r>
                      <a:r>
                        <a:rPr lang="ru-RU" sz="2800" b="1" u="sng" kern="1200" baseline="-250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2  + </a:t>
                      </a:r>
                      <a:r>
                        <a:rPr lang="ru-RU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согл</a:t>
                      </a:r>
                      <a:r>
                        <a:rPr lang="ru-RU" sz="2800" b="1" kern="1200" baseline="-250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kern="1200" baseline="-250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ru-RU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ru-RU" sz="2800" b="1" kern="1200" dirty="0" smtClean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ru-RU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bigger</a:t>
                      </a:r>
                      <a:r>
                        <a:rPr lang="ru-RU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(</a:t>
                      </a:r>
                      <a:r>
                        <a:rPr lang="en-US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biggest</a:t>
                      </a:r>
                      <a:endParaRPr lang="ru-RU" sz="2800" b="1" i="1" u="dotDotDash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172517">
                <a:tc>
                  <a:txBody>
                    <a:bodyPr/>
                    <a:lstStyle/>
                    <a:p>
                      <a:pPr lvl="0"/>
                      <a:r>
                        <a:rPr lang="ru-RU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________согл</a:t>
                      </a:r>
                      <a:r>
                        <a:rPr lang="ru-RU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+у + 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=</a:t>
                      </a:r>
                      <a:r>
                        <a:rPr lang="en-US" sz="2800" b="1" kern="1200" baseline="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___________</a:t>
                      </a:r>
                      <a:r>
                        <a:rPr lang="ru-RU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согл</a:t>
                      </a:r>
                      <a:r>
                        <a:rPr lang="ru-RU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2800" b="1" strike="sngStrike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2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ru-RU" sz="2800" b="1" kern="1200" dirty="0" smtClean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i="1" u="dotDot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happy – happier – (the) happiest</a:t>
                      </a:r>
                      <a:endParaRPr lang="ru-RU" sz="2800" b="1" i="1" u="dotDotDash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азатель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392855"/>
            <a:ext cx="1204714" cy="1314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924944"/>
          <a:ext cx="8784975" cy="31453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92288"/>
                <a:gridCol w="3096344"/>
                <a:gridCol w="3096343"/>
              </a:tblGrid>
              <a:tr h="5242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mic Sans MS" pitchFamily="66" charset="0"/>
                        </a:rPr>
                        <a:t>Positive degree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mic Sans MS" pitchFamily="66" charset="0"/>
                        </a:rPr>
                        <a:t>Comparative</a:t>
                      </a:r>
                      <a:r>
                        <a:rPr lang="en-US" sz="2400" b="1" baseline="0" dirty="0" smtClean="0">
                          <a:latin typeface="Comic Sans MS" pitchFamily="66" charset="0"/>
                        </a:rPr>
                        <a:t> degree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mic Sans MS" pitchFamily="66" charset="0"/>
                        </a:rPr>
                        <a:t>Superlative degree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242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mic Sans MS" pitchFamily="66" charset="0"/>
                        </a:rPr>
                        <a:t>1. cold 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mic Sans MS" pitchFamily="66" charset="0"/>
                        </a:rPr>
                        <a:t>the</a:t>
                      </a:r>
                      <a:r>
                        <a:rPr lang="en-US" sz="2800" baseline="0" dirty="0" smtClean="0">
                          <a:latin typeface="Comic Sans MS" pitchFamily="66" charset="0"/>
                        </a:rPr>
                        <a:t> coldest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2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omic Sans MS" pitchFamily="66" charset="0"/>
                        </a:rPr>
                        <a:t>2.</a:t>
                      </a:r>
                      <a:r>
                        <a:rPr lang="en-US" sz="28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800" dirty="0" smtClean="0">
                          <a:latin typeface="Comic Sans MS" pitchFamily="66" charset="0"/>
                        </a:rPr>
                        <a:t>brave</a:t>
                      </a:r>
                      <a:endParaRPr lang="ru-RU" sz="2800" dirty="0" smtClean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FFF00"/>
                        </a:gs>
                        <a:gs pos="61000">
                          <a:srgbClr val="FFFF00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mic Sans MS" pitchFamily="66" charset="0"/>
                        </a:rPr>
                        <a:t>braver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00CC00"/>
                        </a:gs>
                        <a:gs pos="61000">
                          <a:srgbClr val="00CC00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00B0F0"/>
                        </a:gs>
                        <a:gs pos="61000">
                          <a:srgbClr val="00B0F0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5242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mic Sans MS" pitchFamily="66" charset="0"/>
                        </a:rPr>
                        <a:t>3. hot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mic Sans MS" pitchFamily="66" charset="0"/>
                        </a:rPr>
                        <a:t>hotter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242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mic Sans MS" pitchFamily="66" charset="0"/>
                        </a:rPr>
                        <a:t>4. easy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FFF00"/>
                        </a:gs>
                        <a:gs pos="61000">
                          <a:srgbClr val="FFFF00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00CC00"/>
                        </a:gs>
                        <a:gs pos="61000">
                          <a:srgbClr val="00CC00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mic Sans MS" pitchFamily="66" charset="0"/>
                        </a:rPr>
                        <a:t>the easiest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00B0F0"/>
                        </a:gs>
                        <a:gs pos="61000">
                          <a:srgbClr val="00B0F0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5242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Comic Sans MS" pitchFamily="66" charset="0"/>
                        </a:rPr>
                        <a:t>5. happy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60040" y="498738"/>
            <a:ext cx="269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rgbClr val="420042">
                      <a:alpha val="40000"/>
                    </a:srgbClr>
                  </a:glow>
                </a:effectLst>
                <a:latin typeface="Comic Sans MS" pitchFamily="66" charset="0"/>
              </a:rPr>
              <a:t>easier</a:t>
            </a:r>
            <a:endParaRPr lang="ru-RU" sz="3000" b="1" dirty="0">
              <a:solidFill>
                <a:schemeClr val="bg1"/>
              </a:solidFill>
              <a:effectLst>
                <a:glow rad="228600">
                  <a:srgbClr val="420042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9832" y="908720"/>
            <a:ext cx="269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rgbClr val="420042">
                      <a:alpha val="40000"/>
                    </a:srgbClr>
                  </a:glow>
                </a:effectLst>
                <a:latin typeface="Comic Sans MS" pitchFamily="66" charset="0"/>
              </a:rPr>
              <a:t>the hottest</a:t>
            </a:r>
            <a:endParaRPr lang="ru-RU" sz="3000" b="1" dirty="0">
              <a:solidFill>
                <a:schemeClr val="bg1"/>
              </a:solidFill>
              <a:effectLst>
                <a:glow rad="228600">
                  <a:srgbClr val="420042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498738"/>
            <a:ext cx="269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rgbClr val="420042">
                      <a:alpha val="40000"/>
                    </a:srgbClr>
                  </a:glow>
                </a:effectLst>
                <a:latin typeface="Comic Sans MS" pitchFamily="66" charset="0"/>
              </a:rPr>
              <a:t>happier</a:t>
            </a:r>
            <a:endParaRPr lang="ru-RU" sz="3000" b="1" dirty="0">
              <a:solidFill>
                <a:schemeClr val="bg1"/>
              </a:solidFill>
              <a:effectLst>
                <a:glow rad="228600">
                  <a:srgbClr val="420042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176" y="1578858"/>
            <a:ext cx="269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rgbClr val="420042">
                      <a:alpha val="40000"/>
                    </a:srgbClr>
                  </a:glow>
                </a:effectLst>
                <a:latin typeface="Comic Sans MS" pitchFamily="66" charset="0"/>
              </a:rPr>
              <a:t>the bravest</a:t>
            </a:r>
            <a:endParaRPr lang="ru-RU" sz="3000" b="1" dirty="0">
              <a:solidFill>
                <a:schemeClr val="bg1"/>
              </a:solidFill>
              <a:effectLst>
                <a:glow rad="228600">
                  <a:srgbClr val="420042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3848" y="2010906"/>
            <a:ext cx="269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rgbClr val="420042">
                      <a:alpha val="40000"/>
                    </a:srgbClr>
                  </a:glow>
                </a:effectLst>
                <a:latin typeface="Comic Sans MS" pitchFamily="66" charset="0"/>
              </a:rPr>
              <a:t>colder</a:t>
            </a:r>
            <a:endParaRPr lang="ru-RU" sz="3000" b="1" dirty="0">
              <a:solidFill>
                <a:schemeClr val="bg1"/>
              </a:solidFill>
              <a:effectLst>
                <a:glow rad="228600">
                  <a:srgbClr val="420042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032" y="1556792"/>
            <a:ext cx="269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rgbClr val="420042">
                      <a:alpha val="40000"/>
                    </a:srgbClr>
                  </a:glow>
                </a:effectLst>
                <a:latin typeface="Comic Sans MS" pitchFamily="66" charset="0"/>
              </a:rPr>
              <a:t>the happiest</a:t>
            </a:r>
            <a:endParaRPr lang="ru-RU" sz="3000" b="1" dirty="0">
              <a:solidFill>
                <a:schemeClr val="bg1"/>
              </a:solidFill>
              <a:effectLst>
                <a:glow rad="228600">
                  <a:srgbClr val="420042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2983 C -0.00521 0.06059 -0.01285 0.09782 -0.02952 0.12742 C -0.03091 0.13529 -0.03316 0.14246 -0.03507 0.15009 C -0.03316 0.17391 -0.03594 0.18917 -0.01823 0.19495 C -0.01164 0.19958 -0.00417 0.20143 -0.00417 0.21369 " pathEditMode="relative" rAng="0" ptsTypes="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0.01041 C -0.02777 0.0111 -0.01753 0.0111 -0.00711 0.01226 C -0.00086 0.01295 0.00382 0.02082 0.00973 0.02336 C 0.01059 0.02475 0.01129 0.02637 0.0125 0.02729 C 0.01372 0.02845 0.0158 0.02775 0.01684 0.02914 C 0.01927 0.03238 0.01858 0.03793 0.01962 0.04232 C 0.02466 0.06522 0.02049 0.04348 0.02379 0.06106 C 0.02292 0.09043 0.02778 0.11679 0.00834 0.13414 C 0.0066 0.14131 0.00052 0.14871 -0.00434 0.15287 C -0.00989 0.16443 -0.02152 0.16258 -0.03107 0.1642 C -0.04236 0.1679 -0.05486 0.16906 -0.06493 0.1605 C -0.0658 0.15865 -0.06649 0.15634 -0.0677 0.15472 C -0.06996 0.15148 -0.07482 0.14547 -0.07482 0.1457 C -0.07743 0.1383 -0.07864 0.13252 -0.08038 0.12489 C -0.08125 0.12119 -0.08229 0.11725 -0.08316 0.11355 C -0.08368 0.1117 -0.08455 0.108 -0.08455 0.10823 C -0.08402 0.10292 -0.0842 0.09783 -0.08316 0.09297 C -0.08177 0.0865 -0.06944 0.07447 -0.06493 0.07216 C -0.04895 0.07285 -0.03298 0.07239 -0.01701 0.07424 C -0.01527 0.07447 -0.01441 0.07701 -0.01284 0.07794 C -0.01007 0.07956 -0.00434 0.08164 -0.00434 0.08187 C 0.00348 0.09713 -0.00382 0.11633 0.00417 0.13229 C 0.00504 0.15426 0.00539 0.17623 0.00695 0.19797 C 0.00799 0.21277 0.01407 0.22849 0.01684 0.24306 C 0.01632 0.2618 0.01823 0.28076 0.01545 0.29926 C 0.01476 0.30458 0.0092 0.3062 0.00695 0.31059 C 0.00295 0.31869 0.00209 0.32563 -0.00434 0.33118 C -0.00729 0.33696 -0.00642 0.33603 -0.00989 0.34066 C -0.01093 0.34205 -0.01284 0.34436 -0.01284 0.34459 " pathEditMode="relative" rAng="0" ptsTypes="ffffffffffffffffffffffffffff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05666 C 0.05243 0.05804 0.04305 0.05758 0.02378 0.06591 C 0.01927 0.07192 0.0158 0.07886 0.01111 0.08464 C 0.00573 0.10661 0.00156 0.13043 0.0125 0.15217 C 0.0151 0.16466 0.01996 0.17183 0.02951 0.17483 C 0.05035 0.18871 0.07396 0.18432 0.09705 0.18593 C 0.10035 0.18917 0.10434 0.19125 0.10694 0.19542 C 0.10989 0.20004 0.11337 0.20883 0.11545 0.21415 C 0.11597 0.21669 0.11753 0.21924 0.11684 0.22155 C 0.1158 0.22502 0.11319 0.22687 0.11111 0.22918 C 0.10243 0.23959 0.09236 0.24815 0.08298 0.2574 C 0.07864 0.26156 0.07673 0.26896 0.07309 0.27428 C 0.05226 0.30411 0.03628 0.32099 0.02673 0.36054 C 0.0243 0.3839 0.02448 0.37534 0.02673 0.40749 C 0.0276 0.42067 0.03437 0.43894 0.04219 0.4468 C 0.04548 0.45027 0.04982 0.4512 0.05347 0.4542 C 0.08246 0.47779 0.05052 0.45883 0.0901 0.47872 C 0.11128 0.47803 0.13229 0.47803 0.15347 0.47687 C 0.16111 0.47641 0.16996 0.47086 0.17743 0.46924 C 0.18281 0.46692 0.18732 0.46369 0.19288 0.46184 C 0.20677 0.45259 0.18837 0.46392 0.20694 0.45629 C 0.21041 0.4549 0.21337 0.45189 0.21684 0.4505 C 0.22812 0.4512 0.23941 0.45004 0.25052 0.45235 C 0.25208 0.45259 0.25139 0.45629 0.25208 0.45814 C 0.25312 0.46161 0.25573 0.46808 0.25764 0.47109 C 0.26354 0.48011 0.27083 0.48543 0.27587 0.4956 C 0.2816 0.53677 0.2776 0.51433 0.33507 0.51618 C 0.3401 0.51827 0.33837 0.51665 0.3408 0.51988 " pathEditMode="relative" rAng="0" ptsTypes="fffffffffffffffffffffffffff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4047 C 0.01753 0.04301 0.02413 0.04533 0.03073 0.0481 C 0.03837 0.05481 0.04496 0.06221 0.05174 0.07054 C 0.05521 0.0747 0.06163 0.08372 0.06163 0.08395 C 0.06788 0.10083 0.06476 0.09412 0.07014 0.1043 C 0.07066 0.10754 0.07205 0.11054 0.07153 0.11378 C 0.07101 0.11679 0.0684 0.11864 0.06719 0.12118 C 0.05625 0.14431 0.07344 0.11263 0.06024 0.13621 C 0.05573 0.15726 0.04861 0.17345 0.04045 0.19264 C 0.03524 0.2049 0.03281 0.21878 0.02917 0.23196 C 0.02865 0.2389 0.02743 0.2456 0.02778 0.25254 C 0.03055 0.30782 0.02743 0.31105 0.04757 0.34459 C 0.05417 0.35546 0.05035 0.35245 0.05746 0.35569 C 0.06875 0.36609 0.07691 0.36702 0.09115 0.36887 C 0.10694 0.37373 0.10642 0.37465 0.13351 0.36702 C 0.13958 0.3654 0.14427 0.35777 0.15035 0.35569 C 0.16788 0.34921 0.18576 0.34459 0.20382 0.34066 C 0.21597 0.34181 0.22865 0.33996 0.24045 0.34459 C 0.24427 0.34597 0.24757 0.35777 0.24757 0.358 C 0.24514 0.40055 0.24201 0.43987 0.23767 0.4815 C 0.23628 0.49468 0.2349 0.50763 0.23351 0.52081 C 0.23264 0.53029 0.23073 0.54903 0.23073 0.54926 C 0.23125 0.56406 0.23125 0.57909 0.23212 0.59412 C 0.23316 0.61424 0.25434 0.62003 0.2658 0.62419 C 0.2717 0.63159 0.26684 0.62696 0.27986 0.62974 C 0.28646 0.63113 0.2934 0.63436 0.29965 0.63714 C 0.30451 0.64408 0.30521 0.64593 0.30521 0.65587 " pathEditMode="relative" rAng="0" ptsTypes="ffffffffffffffffffffffffff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3 0.03006 C -0.10555 0.03376 -0.10468 0.03816 -0.10642 0.0414 C -0.10746 0.04348 -0.11024 0.04232 -0.11198 0.04325 C -0.11354 0.04417 -0.11475 0.04602 -0.11632 0.04695 C -0.11805 0.04787 -0.11996 0.0481 -0.12187 0.0488 C -0.12482 0.04995 -0.1276 0.05134 -0.13038 0.05273 C -0.13177 0.05342 -0.13455 0.05458 -0.13455 0.05481 C -0.14027 0.06221 -0.14705 0.06776 -0.15277 0.07516 C -0.16284 0.08834 -0.14548 0.07215 -0.16267 0.08649 C -0.16944 0.09967 -0.17083 0.10314 -0.17395 0.11841 C -0.17465 0.12211 -0.17673 0.12951 -0.17673 0.12974 C -0.17621 0.13575 -0.17673 0.14223 -0.17534 0.14824 C -0.17326 0.15772 -0.16215 0.15865 -0.15711 0.15957 C -0.1368 0.17021 -0.11475 0.16004 -0.09375 0.16697 C -0.08889 0.17391 -0.08663 0.18617 -0.08385 0.19519 C -0.08194 0.20837 -0.07968 0.22155 -0.07812 0.23473 C -0.07864 0.25023 -0.07673 0.26642 -0.07968 0.28145 C -0.08038 0.28446 -0.096 0.29556 -0.09791 0.29833 C -0.10937 0.31475 -0.12326 0.32424 -0.13732 0.33603 C -0.15173 0.34829 -0.15937 0.36586 -0.17673 0.3735 C -0.18767 0.38807 -0.18576 0.38621 -0.20208 0.38853 C -0.2118 0.39177 -0.22048 0.39639 -0.22899 0.40356 C -0.2309 0.40518 -0.23281 0.40703 -0.23455 0.40911 C -0.23611 0.41073 -0.23715 0.41327 -0.23871 0.41466 C -0.24878 0.42345 -0.26007 0.42807 -0.2684 0.43918 C -0.26927 0.44218 -0.27048 0.44519 -0.27118 0.44843 C -0.27187 0.45143 -0.2717 0.4549 -0.27257 0.45791 C -0.27482 0.4667 -0.27777 0.4734 -0.27968 0.48219 C -0.27864 0.49537 -0.27882 0.50879 -0.27673 0.52174 C -0.27482 0.5333 -0.25434 0.54047 -0.24722 0.54232 C -0.24236 0.54556 -0.23819 0.54926 -0.23316 0.5518 C -0.22882 0.56036 -0.22326 0.56591 -0.2177 0.57239 C -0.21527 0.57516 -0.21059 0.58164 -0.21059 0.58187 C -0.20868 0.5895 -0.20434 0.59921 -0.20069 0.60615 C -0.20208 0.61794 -0.20295 0.62997 -0.20503 0.64177 C -0.20746 0.65541 -0.20885 0.65263 -0.21336 0.66235 C -0.21666 0.66929 -0.21892 0.68039 -0.22465 0.68501 C -0.23559 0.69403 -0.25034 0.69473 -0.26267 0.69611 C -0.28264 0.70143 -0.30416 0.69241 -0.32326 0.70189 C -0.32586 0.70721 -0.32916 0.71138 -0.33177 0.7167 C -0.3335 0.7241 -0.33871 0.72757 -0.33871 0.73566 " pathEditMode="relative" rAng="0" ptsTypes="ffffffffffffffffffffffffffffffffffffffff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0.00878 C 0.04028 0.00162 0.03282 0.0074 0.02882 0.01735 C 0.02518 0.02637 0.02327 0.03724 0.01893 0.04556 C 0.01233 0.07216 0.02205 0.08881 0.03733 0.10176 C 0.04289 0.11332 0.03646 0.10222 0.04566 0.11124 C 0.05382 0.11934 0.05955 0.12859 0.06962 0.13183 C 0.10122 0.13067 0.11198 0.12998 0.13733 0.12443 C 0.14254 0.12073 0.14584 0.11564 0.15139 0.11309 C 0.15191 0.11124 0.15278 0.10939 0.15278 0.10754 C 0.15278 0.09991 0.15243 0.09228 0.15139 0.08488 C 0.1507 0.07979 0.14688 0.07794 0.14427 0.07563 C 0.13733 0.06938 0.12969 0.06777 0.12188 0.0643 C 0.10799 0.06545 0.09636 0.06268 0.08664 0.07563 C 0.08455 0.0784 0.08351 0.0828 0.08091 0.08488 C 0.07848 0.08696 0.07535 0.08742 0.07257 0.08858 C 0.07118 0.08927 0.06823 0.09066 0.06823 0.09089 C 0.06216 0.09875 0.06407 0.10407 0.05834 0.11124 C 0.05469 0.12604 0.05556 0.1427 0.05417 0.15819 C 0.05486 0.18178 0.0533 0.20306 0.06129 0.22387 C 0.0632 0.23405 0.06493 0.23798 0.07257 0.2426 C 0.07518 0.24422 0.07848 0.24422 0.08091 0.2463 C 0.08698 0.25139 0.08368 0.24908 0.0908 0.2537 C 0.09966 0.25301 0.10868 0.25301 0.11754 0.25185 C 0.12396 0.25116 0.11997 0.24931 0.12604 0.2463 C 0.13577 0.24168 0.14688 0.23983 0.15695 0.23682 C 0.17084 0.23289 0.18525 0.23243 0.19931 0.23127 C 0.22952 0.22549 0.25573 0.22433 0.28664 0.22572 C 0.29584 0.2204 0.30521 0.22133 0.31476 0.21809 C 0.34063 0.21878 0.36632 0.21832 0.39219 0.21994 C 0.39861 0.2204 0.41164 0.22711 0.41754 0.22942 C 0.42379 0.23196 0.43733 0.23682 0.43733 0.23705 C 0.44427 0.24399 0.45104 0.24954 0.4599 0.2537 C 0.46441 0.25995 0.46806 0.26295 0.47396 0.26689 C 0.48455 0.28146 0.49393 0.29764 0.50486 0.31198 C 0.52275 0.3358 0.54063 0.35847 0.55834 0.38321 C 0.56719 0.39593 0.57761 0.40634 0.58664 0.41883 C 0.58941 0.42276 0.59115 0.42762 0.59358 0.43201 C 0.59514 0.43479 0.60052 0.44265 0.60209 0.44704 C 0.60278 0.44889 0.60226 0.45144 0.60348 0.45259 C 0.60591 0.45491 0.61198 0.45653 0.61198 0.45676 C 0.61563 0.49075 0.625 0.52475 0.63299 0.55782 C 0.63351 0.56568 0.63594 0.5784 0.63594 0.58765 " pathEditMode="relative" rAng="0" ptsTypes="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8287">
            <a:off x="6555438" y="2100165"/>
            <a:ext cx="2473092" cy="234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8208912" cy="646331"/>
          </a:xfrm>
          <a:prstGeom prst="rect">
            <a:avLst/>
          </a:prstGeom>
          <a:solidFill>
            <a:srgbClr val="FFFF00"/>
          </a:solidFill>
          <a:ln w="76200" cmpd="thickThin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take off [</a:t>
            </a:r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teik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of] - 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снимать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208912" cy="646331"/>
          </a:xfrm>
          <a:prstGeom prst="rect">
            <a:avLst/>
          </a:prstGeom>
          <a:solidFill>
            <a:srgbClr val="FFFF00"/>
          </a:solidFill>
          <a:ln w="76200" cmpd="thickThin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coat [</a:t>
            </a:r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kǝut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- 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пальто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2644" y="4182179"/>
            <a:ext cx="6753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“Which is stronger?”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2719" y="4542219"/>
            <a:ext cx="6713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The Sun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is stronger!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www.litprichal.ru/upload/543/80165723105892.jpg"/>
          <p:cNvPicPr>
            <a:picLocks noChangeAspect="1" noChangeArrowheads="1"/>
          </p:cNvPicPr>
          <p:nvPr/>
        </p:nvPicPr>
        <p:blipFill>
          <a:blip r:embed="rId4" cstate="print"/>
          <a:srcRect l="933" t="10125" r="59898" b="27439"/>
          <a:stretch>
            <a:fillRect/>
          </a:stretch>
        </p:blipFill>
        <p:spPr bwMode="auto">
          <a:xfrm>
            <a:off x="0" y="2492897"/>
            <a:ext cx="1553037" cy="367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556792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.22 </a:t>
            </a:r>
            <a:r>
              <a:rPr kumimoji="0" lang="en-US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kumimoji="0" lang="ru-RU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.6(</a:t>
            </a:r>
            <a:r>
              <a:rPr kumimoji="0" lang="en-US" sz="6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wb</a:t>
            </a:r>
            <a:r>
              <a:rPr kumimoji="0" lang="ru-RU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6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 learn the rule</a:t>
            </a:r>
            <a:r>
              <a:rPr kumimoji="0" lang="ru-RU" sz="6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 </a:t>
            </a:r>
          </a:p>
        </p:txBody>
      </p:sp>
      <p:pic>
        <p:nvPicPr>
          <p:cNvPr id="7171" name="Picture 3" descr="http://joedale.typepad.com/photos/uncategorized/2007/11/06/diary_open_close_hg_wht_56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95960"/>
            <a:ext cx="2567186" cy="2722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1215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00A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lesson is over. Good bye!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00A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00A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are the smartest pupils! 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00A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bcf4fd87dc77aba86f5efc6d7b0fedf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26424" y="-32595"/>
            <a:ext cx="3143275" cy="3347867"/>
          </a:xfrm>
          <a:prstGeom prst="rect">
            <a:avLst/>
          </a:prstGeom>
        </p:spPr>
      </p:pic>
      <p:pic>
        <p:nvPicPr>
          <p:cNvPr id="7" name="Рисунок 6" descr="bcf4fd87dc77aba86f5efc6d7b0fedf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2295" y="3639814"/>
            <a:ext cx="3143273" cy="334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age8.static.itmages.ru/i/12/0610/h_1339328999_1291493_0cda1a8b57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7450"/>
          <a:stretch>
            <a:fillRect/>
          </a:stretch>
        </p:blipFill>
        <p:spPr bwMode="auto">
          <a:xfrm>
            <a:off x="1187624" y="188641"/>
            <a:ext cx="3044233" cy="2277196"/>
          </a:xfrm>
          <a:prstGeom prst="rect">
            <a:avLst/>
          </a:prstGeom>
          <a:ln w="38100" cap="sq">
            <a:solidFill>
              <a:srgbClr val="00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2350621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A2"/>
                </a:solidFill>
                <a:latin typeface="Bookman Old Style" pitchFamily="18" charset="0"/>
              </a:rPr>
              <a:t>a road</a:t>
            </a:r>
            <a:endParaRPr lang="ru-RU" sz="34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pic>
        <p:nvPicPr>
          <p:cNvPr id="4" name="Picture 2" descr="http://www.kid.ru/forummam6/e1c312a13b8f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1" y="188640"/>
            <a:ext cx="3024336" cy="2268252"/>
          </a:xfrm>
          <a:prstGeom prst="rect">
            <a:avLst/>
          </a:prstGeom>
          <a:ln w="38100" cap="sq">
            <a:solidFill>
              <a:srgbClr val="00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img-fotki.yandex.ru/get/4110/mistina.27/0_3902e_5c88f6b6_X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r="11000"/>
          <a:stretch>
            <a:fillRect/>
          </a:stretch>
        </p:blipFill>
        <p:spPr bwMode="auto">
          <a:xfrm>
            <a:off x="1187624" y="2924944"/>
            <a:ext cx="3024336" cy="2268252"/>
          </a:xfrm>
          <a:prstGeom prst="rect">
            <a:avLst/>
          </a:prstGeom>
          <a:ln w="38100" cap="sq">
            <a:solidFill>
              <a:srgbClr val="00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img15.nnm.ru/d/4/7/7/a/346dcfac08f577e43fe527bb10c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1" y="2924944"/>
            <a:ext cx="3024336" cy="2268252"/>
          </a:xfrm>
          <a:prstGeom prst="rect">
            <a:avLst/>
          </a:prstGeom>
          <a:ln w="38100" cap="sq">
            <a:solidFill>
              <a:srgbClr val="00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4008" y="2350621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A2"/>
                </a:solidFill>
                <a:latin typeface="Bookman Old Style" pitchFamily="18" charset="0"/>
              </a:rPr>
              <a:t>a river</a:t>
            </a:r>
            <a:endParaRPr lang="ru-RU" sz="34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108991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A2"/>
                </a:solidFill>
                <a:latin typeface="Bookman Old Style" pitchFamily="18" charset="0"/>
              </a:rPr>
              <a:t>the hills</a:t>
            </a:r>
            <a:endParaRPr lang="ru-RU" sz="34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108991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A2"/>
                </a:solidFill>
                <a:latin typeface="Bookman Old Style" pitchFamily="18" charset="0"/>
              </a:rPr>
              <a:t>the country Adjectives</a:t>
            </a:r>
            <a:endParaRPr lang="ru-RU" sz="34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pic>
        <p:nvPicPr>
          <p:cNvPr id="11" name="Рисунок 10" descr="указатель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00392" y="5792172"/>
            <a:ext cx="936104" cy="1021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orage8.static.itmages.ru/i/12/0610/h_1339328999_1291493_0cda1a8b57.jpeg"/>
          <p:cNvPicPr>
            <a:picLocks noChangeAspect="1" noChangeArrowheads="1"/>
          </p:cNvPicPr>
          <p:nvPr/>
        </p:nvPicPr>
        <p:blipFill>
          <a:blip r:embed="rId3" cstate="print"/>
          <a:srcRect l="17450"/>
          <a:stretch>
            <a:fillRect/>
          </a:stretch>
        </p:blipFill>
        <p:spPr bwMode="auto">
          <a:xfrm>
            <a:off x="0" y="0"/>
            <a:ext cx="91680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967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weather</a:t>
            </a:r>
            <a:endParaRPr lang="ru-RU" sz="36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11967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погода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254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cloudy</a:t>
            </a:r>
            <a:endParaRPr lang="ru-RU" sz="36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02549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облачно, облачный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0660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sunny</a:t>
            </a:r>
            <a:endParaRPr lang="ru-RU" sz="36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204864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солнечно, солнечный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7826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windy</a:t>
            </a:r>
            <a:endParaRPr lang="ru-RU" sz="36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782669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ветрено, ветреный</a:t>
            </a:r>
            <a:endParaRPr lang="ru-RU" sz="3600" b="1" dirty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28672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cold</a:t>
            </a:r>
            <a:endParaRPr lang="ru-RU" sz="3600" b="1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284984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холодно, </a:t>
            </a:r>
            <a:r>
              <a:rPr lang="ru-RU" sz="3600" b="1" dirty="0" err="1" smtClean="0">
                <a:solidFill>
                  <a:srgbClr val="0000A2"/>
                </a:solidFill>
                <a:latin typeface="Bookman Old Style" pitchFamily="18" charset="0"/>
              </a:rPr>
              <a:t>хололный</a:t>
            </a:r>
            <a:endParaRPr lang="ru-RU" sz="3600" b="1" dirty="0" smtClean="0">
              <a:solidFill>
                <a:srgbClr val="0000A2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36510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warm</a:t>
            </a:r>
            <a:endParaRPr lang="ru-RU" sz="3600" b="1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360" y="4365104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тепло, теплый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48691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hot</a:t>
            </a:r>
            <a:endParaRPr lang="ru-RU" sz="3600" b="1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4869160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жарко, жаркий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7890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rainy</a:t>
            </a:r>
            <a:endParaRPr lang="ru-RU" sz="3600" b="1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0360" y="3789040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дождливо, дождливый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Bookman Old Style" pitchFamily="18" charset="0"/>
              </a:rPr>
              <a:t>snowy</a:t>
            </a:r>
            <a:endParaRPr lang="ru-RU" sz="3600" b="1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5373216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A2"/>
                </a:solidFill>
                <a:latin typeface="Bookman Old Style" pitchFamily="18" charset="0"/>
              </a:rPr>
              <a:t>снежно, снежный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6023029"/>
            <a:ext cx="8424936" cy="646331"/>
          </a:xfrm>
          <a:prstGeom prst="rect">
            <a:avLst/>
          </a:prstGeom>
          <a:solidFill>
            <a:srgbClr val="FFFF00"/>
          </a:solidFill>
          <a:ln w="111125" cap="rnd" cmpd="thickThin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What a pity!    </a:t>
            </a:r>
            <a:r>
              <a:rPr lang="ru-RU" sz="3600" b="1" dirty="0" smtClean="0">
                <a:latin typeface="Bookman Old Style" pitchFamily="18" charset="0"/>
              </a:rPr>
              <a:t>    Как жаль!</a:t>
            </a:r>
          </a:p>
        </p:txBody>
      </p:sp>
      <p:pic>
        <p:nvPicPr>
          <p:cNvPr id="25602" name="Picture 2" descr="http://img-fotki.yandex.ru/get/5/vibpxhgglzd.ace/0_27cbb_a17b43ac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1894" t="56341" r="10857" b="5860"/>
          <a:stretch>
            <a:fillRect/>
          </a:stretch>
        </p:blipFill>
        <p:spPr bwMode="auto">
          <a:xfrm>
            <a:off x="7380312" y="5827171"/>
            <a:ext cx="1763688" cy="105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kid.ru/forummam6/e1c312a13b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17595" r="11416" b="16616"/>
          <a:stretch>
            <a:fillRect/>
          </a:stretch>
        </p:blipFill>
        <p:spPr bwMode="auto">
          <a:xfrm>
            <a:off x="107504" y="548680"/>
            <a:ext cx="889248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звук 2">
            <a:hlinkClick r:id="" action="ppaction://noaction" highlightClick="1">
              <a:snd r:embed="rId3" name="022 - Unit 3, Exercise 14.wav"/>
            </a:hlinkClick>
          </p:cNvPr>
          <p:cNvSpPr/>
          <p:nvPr/>
        </p:nvSpPr>
        <p:spPr>
          <a:xfrm>
            <a:off x="8172400" y="5949280"/>
            <a:ext cx="648072" cy="648072"/>
          </a:xfrm>
          <a:prstGeom prst="actionButtonSou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kid.ru/forummam6/e1c312a13b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http://img-fotki.yandex.ru/get/4414/89635038.51f/0_6b737_888e9f3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84648" y="2909639"/>
            <a:ext cx="7620000" cy="4695825"/>
          </a:xfrm>
          <a:prstGeom prst="rect">
            <a:avLst/>
          </a:prstGeom>
          <a:noFill/>
        </p:spPr>
      </p:pic>
      <p:pic>
        <p:nvPicPr>
          <p:cNvPr id="5" name="Picture 2" descr="http://img-fotki.yandex.ru/get/5/vibpxhgglzd.ace/0_27cbb_a17b43ac_X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41894" t="56341" r="10857" b="5860"/>
          <a:stretch>
            <a:fillRect/>
          </a:stretch>
        </p:blipFill>
        <p:spPr bwMode="auto">
          <a:xfrm>
            <a:off x="7380312" y="5827171"/>
            <a:ext cx="1763688" cy="105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-fotki.yandex.ru/get/4110/mistina.27/0_3902e_5c88f6b6_XL"/>
          <p:cNvPicPr>
            <a:picLocks noChangeAspect="1" noChangeArrowheads="1"/>
          </p:cNvPicPr>
          <p:nvPr/>
        </p:nvPicPr>
        <p:blipFill>
          <a:blip r:embed="rId3" cstate="print"/>
          <a:srcRect r="110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2292" name="Picture 4" descr="http://i013.radikal.ru/0907/16/0f4bb2f16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243408"/>
            <a:ext cx="9144001" cy="60318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877272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 Petersburg [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sǝnt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‘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pi:tǝz,bɜ:g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023029"/>
            <a:ext cx="8820472" cy="646331"/>
          </a:xfrm>
          <a:prstGeom prst="rect">
            <a:avLst/>
          </a:prstGeom>
          <a:solidFill>
            <a:srgbClr val="FFFF00"/>
          </a:solidFill>
          <a:ln w="60325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Rome [</a:t>
            </a:r>
            <a:r>
              <a:rPr lang="en-US" sz="36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rǝum</a:t>
            </a:r>
            <a:r>
              <a:rPr lang="en-US" sz="3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ru-RU" sz="3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m.vgorode.ru/media_image/1880753/2962591/6.jpeg"/>
          <p:cNvPicPr>
            <a:picLocks noChangeAspect="1" noChangeArrowheads="1"/>
          </p:cNvPicPr>
          <p:nvPr/>
        </p:nvPicPr>
        <p:blipFill>
          <a:blip r:embed="rId3" cstate="print"/>
          <a:srcRect t="6971" b="7442"/>
          <a:stretch>
            <a:fillRect/>
          </a:stretch>
        </p:blipFill>
        <p:spPr bwMode="auto">
          <a:xfrm>
            <a:off x="0" y="-11335"/>
            <a:ext cx="9144000" cy="5869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386</Words>
  <Application>Microsoft Office PowerPoint</Application>
  <PresentationFormat>Экран (4:3)</PresentationFormat>
  <Paragraphs>145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hobbitPC</dc:creator>
  <cp:lastModifiedBy>hobbitPC</cp:lastModifiedBy>
  <cp:revision>74</cp:revision>
  <dcterms:created xsi:type="dcterms:W3CDTF">2012-11-19T16:44:40Z</dcterms:created>
  <dcterms:modified xsi:type="dcterms:W3CDTF">2012-11-22T17:51:07Z</dcterms:modified>
</cp:coreProperties>
</file>