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8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A0E47A6-6614-4B17-A425-3AB356658EA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A04F4D-1B0D-4CC1-9E50-B3D0169F61D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E47A6-6614-4B17-A425-3AB356658EA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04F4D-1B0D-4CC1-9E50-B3D0169F61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A0E47A6-6614-4B17-A425-3AB356658EA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9A04F4D-1B0D-4CC1-9E50-B3D0169F61D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E47A6-6614-4B17-A425-3AB356658EA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A04F4D-1B0D-4CC1-9E50-B3D0169F61D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E47A6-6614-4B17-A425-3AB356658EA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9A04F4D-1B0D-4CC1-9E50-B3D0169F61D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A0E47A6-6614-4B17-A425-3AB356658EA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9A04F4D-1B0D-4CC1-9E50-B3D0169F61D2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A0E47A6-6614-4B17-A425-3AB356658EA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9A04F4D-1B0D-4CC1-9E50-B3D0169F61D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E47A6-6614-4B17-A425-3AB356658EA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A04F4D-1B0D-4CC1-9E50-B3D0169F61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E47A6-6614-4B17-A425-3AB356658EA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A04F4D-1B0D-4CC1-9E50-B3D0169F61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E47A6-6614-4B17-A425-3AB356658EA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A04F4D-1B0D-4CC1-9E50-B3D0169F61D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A0E47A6-6614-4B17-A425-3AB356658EA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9A04F4D-1B0D-4CC1-9E50-B3D0169F61D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A0E47A6-6614-4B17-A425-3AB356658EA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9A04F4D-1B0D-4CC1-9E50-B3D0169F61D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872207"/>
          </a:xfrm>
        </p:spPr>
        <p:txBody>
          <a:bodyPr/>
          <a:lstStyle/>
          <a:p>
            <a:r>
              <a:rPr lang="ru-RU" b="1" i="1" dirty="0" smtClean="0"/>
              <a:t>Как научиться общаться продуктивно</a:t>
            </a:r>
            <a:endParaRPr lang="ru-RU" b="1" i="1" dirty="0"/>
          </a:p>
        </p:txBody>
      </p:sp>
      <p:pic>
        <p:nvPicPr>
          <p:cNvPr id="1026" name="Picture 2" descr="C:\Users\1\Desktop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2786063"/>
            <a:ext cx="7272809" cy="323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953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18116"/>
            <a:ext cx="8229600" cy="766867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Цель: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212976"/>
            <a:ext cx="8229600" cy="2913187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i="1" dirty="0" smtClean="0"/>
              <a:t>Закрепить правила создания доброжелательной атмосферы;</a:t>
            </a:r>
          </a:p>
          <a:p>
            <a:pPr marL="514350" indent="-514350">
              <a:buAutoNum type="arabicPeriod"/>
            </a:pPr>
            <a:r>
              <a:rPr lang="ru-RU" i="1" dirty="0" smtClean="0"/>
              <a:t>Ознакомить с основными правилами поведения, раскрыть суть ответственного поведения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 descr="C:\Users\1\Desktop\sharing-economy-300x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45341"/>
            <a:ext cx="309634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7504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Arial Black" pitchFamily="34" charset="0"/>
                <a:cs typeface="Arabic Typesetting" pitchFamily="66" charset="-78"/>
              </a:rPr>
              <a:t>Метапредметные результаты:</a:t>
            </a:r>
            <a:endParaRPr lang="ru-RU" dirty="0">
              <a:solidFill>
                <a:srgbClr val="0070C0"/>
              </a:solidFill>
              <a:latin typeface="Arial Black" pitchFamily="34" charset="0"/>
              <a:cs typeface="Arabic Typesetting" pitchFamily="66" charset="-78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rgbClr val="C00000"/>
                </a:solidFill>
              </a:rPr>
              <a:t>способность к саморазвитию;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rgbClr val="C00000"/>
                </a:solidFill>
              </a:rPr>
              <a:t>формирование ценностных установок;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rgbClr val="C00000"/>
                </a:solidFill>
              </a:rPr>
              <a:t>совершенствование личностных качеств;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rgbClr val="C00000"/>
                </a:solidFill>
              </a:rPr>
              <a:t>умение слушать и слышать другого;</a:t>
            </a:r>
          </a:p>
          <a:p>
            <a:pPr>
              <a:buFont typeface="Wingdings" pitchFamily="2" charset="2"/>
              <a:buChar char="ü"/>
            </a:pPr>
            <a:r>
              <a:rPr lang="ru-RU" dirty="0">
                <a:solidFill>
                  <a:srgbClr val="C00000"/>
                </a:solidFill>
              </a:rPr>
              <a:t>у</a:t>
            </a:r>
            <a:r>
              <a:rPr lang="ru-RU" dirty="0" smtClean="0">
                <a:solidFill>
                  <a:srgbClr val="C00000"/>
                </a:solidFill>
              </a:rPr>
              <a:t>мение работать в группе;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rgbClr val="C00000"/>
                </a:solidFill>
              </a:rPr>
              <a:t>способность принимать себя и других такими, какие мы есть.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927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Виды поведения: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000" b="1" i="1" dirty="0" smtClean="0">
                <a:solidFill>
                  <a:srgbClr val="00B050"/>
                </a:solidFill>
              </a:rPr>
              <a:t>Пассивное</a:t>
            </a:r>
          </a:p>
          <a:p>
            <a:endParaRPr lang="ru-RU" sz="4000" b="1" i="1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4000" b="1" i="1" dirty="0" smtClean="0">
                <a:solidFill>
                  <a:srgbClr val="00B050"/>
                </a:solidFill>
              </a:rPr>
              <a:t>Агрессивное</a:t>
            </a:r>
          </a:p>
          <a:p>
            <a:endParaRPr lang="ru-RU" sz="4000" b="1" i="1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4000" b="1" i="1" dirty="0" smtClean="0">
                <a:solidFill>
                  <a:srgbClr val="00B050"/>
                </a:solidFill>
              </a:rPr>
              <a:t>Ответственное</a:t>
            </a:r>
            <a:endParaRPr lang="ru-RU" sz="40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134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8153400" cy="990600"/>
          </a:xfrm>
        </p:spPr>
        <p:txBody>
          <a:bodyPr>
            <a:normAutofit/>
          </a:bodyPr>
          <a:lstStyle/>
          <a:p>
            <a:r>
              <a:rPr lang="ru-RU" sz="4800" b="1" i="1" dirty="0" smtClean="0"/>
              <a:t>Пассивное поведение</a:t>
            </a:r>
            <a:endParaRPr lang="ru-RU" sz="48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28936956"/>
              </p:ext>
            </p:extLst>
          </p:nvPr>
        </p:nvGraphicFramePr>
        <p:xfrm>
          <a:off x="612775" y="1600200"/>
          <a:ext cx="815340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Char char="§"/>
                      </a:pPr>
                      <a:r>
                        <a:rPr lang="ru-RU" sz="2400" dirty="0" smtClean="0"/>
                        <a:t>Позволяет другим нарушать</a:t>
                      </a:r>
                      <a:r>
                        <a:rPr lang="ru-RU" sz="2400" baseline="0" dirty="0" smtClean="0"/>
                        <a:t> свои права, навязывать свои взгляды и отношения</a:t>
                      </a:r>
                    </a:p>
                    <a:p>
                      <a:pPr marL="342900" indent="-342900">
                        <a:buFont typeface="Wingdings" pitchFamily="2" charset="2"/>
                        <a:buChar char="§"/>
                      </a:pPr>
                      <a:r>
                        <a:rPr lang="ru-RU" sz="2400" baseline="0" dirty="0" smtClean="0"/>
                        <a:t> Точно не знает, чего хочет</a:t>
                      </a:r>
                    </a:p>
                    <a:p>
                      <a:pPr marL="342900" indent="-342900">
                        <a:buFont typeface="Wingdings" pitchFamily="2" charset="2"/>
                        <a:buChar char="§"/>
                      </a:pPr>
                      <a:r>
                        <a:rPr lang="ru-RU" sz="2400" dirty="0" smtClean="0"/>
                        <a:t> Позволяет себя эксплуатировать</a:t>
                      </a:r>
                      <a:r>
                        <a:rPr lang="ru-RU" sz="2400" baseline="0" dirty="0" smtClean="0"/>
                        <a:t> ради того, чтобы понравиться окружающим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Char char="§"/>
                      </a:pPr>
                      <a:r>
                        <a:rPr lang="ru-RU" sz="2400" dirty="0" smtClean="0"/>
                        <a:t>Всё время извиняется, покорный, «слепой» исполнитель того, что скажут другие</a:t>
                      </a:r>
                    </a:p>
                    <a:p>
                      <a:pPr marL="342900" indent="-342900">
                        <a:buFont typeface="Wingdings" pitchFamily="2" charset="2"/>
                        <a:buChar char="§"/>
                      </a:pPr>
                      <a:r>
                        <a:rPr lang="ru-RU" sz="2400" baseline="0" dirty="0" smtClean="0"/>
                        <a:t>Неспособный  защитить своё мнение, «ходит кругами»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Выглядит 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ru-RU" sz="2400" dirty="0" smtClean="0"/>
                        <a:t>слабым, бессильным, неспокойным,</a:t>
                      </a:r>
                      <a:r>
                        <a:rPr lang="ru-RU" sz="2400" baseline="0" dirty="0" smtClean="0"/>
                        <a:t> неуверенным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575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Агрессивное поведение</a:t>
            </a: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83913499"/>
              </p:ext>
            </p:extLst>
          </p:nvPr>
        </p:nvGraphicFramePr>
        <p:xfrm>
          <a:off x="612775" y="1600200"/>
          <a:ext cx="815340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- Нарушает</a:t>
                      </a:r>
                      <a:r>
                        <a:rPr lang="ru-RU" sz="2400" baseline="0" dirty="0" smtClean="0"/>
                        <a:t> права других, чтобы любым способом навязать свои желания и потребности</a:t>
                      </a:r>
                    </a:p>
                    <a:p>
                      <a:r>
                        <a:rPr lang="ru-RU" sz="2400" baseline="0" dirty="0" smtClean="0"/>
                        <a:t>- Вмешивается в чужие дела без разрешения</a:t>
                      </a:r>
                    </a:p>
                    <a:p>
                      <a:r>
                        <a:rPr lang="ru-RU" sz="2400" baseline="0" dirty="0" smtClean="0"/>
                        <a:t>- Ведёт себя нетактично, старается всё время доминировать над другими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- Часто обвиняет других, а не себя</a:t>
                      </a:r>
                    </a:p>
                    <a:p>
                      <a:r>
                        <a:rPr lang="ru-RU" sz="2400" dirty="0" smtClean="0"/>
                        <a:t>- «вешает ярлыки»</a:t>
                      </a:r>
                    </a:p>
                    <a:p>
                      <a:r>
                        <a:rPr lang="ru-RU" sz="2400" dirty="0" smtClean="0"/>
                        <a:t>- Может обидеть и унизить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- Внимательно всматривается в окружающих</a:t>
                      </a:r>
                    </a:p>
                    <a:p>
                      <a:r>
                        <a:rPr lang="ru-RU" sz="2400" dirty="0" smtClean="0"/>
                        <a:t>- Часто держит «руки в боки» или сдавливает кулаки</a:t>
                      </a:r>
                    </a:p>
                    <a:p>
                      <a:r>
                        <a:rPr lang="ru-RU" sz="2400" dirty="0" smtClean="0"/>
                        <a:t>- Имеет агрессивный взгляд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5106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Ответственное поведение</a:t>
            </a:r>
            <a:endParaRPr lang="ru-RU" b="1" i="1" dirty="0">
              <a:solidFill>
                <a:srgbClr val="7030A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42172827"/>
              </p:ext>
            </p:extLst>
          </p:nvPr>
        </p:nvGraphicFramePr>
        <p:xfrm>
          <a:off x="612775" y="1600200"/>
          <a:ext cx="81534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smtClean="0"/>
                        <a:t>- Отстаивает </a:t>
                      </a:r>
                      <a:r>
                        <a:rPr lang="ru-RU" sz="2400" dirty="0" smtClean="0"/>
                        <a:t>свои права без нарушения прав окружающих</a:t>
                      </a:r>
                    </a:p>
                    <a:p>
                      <a:r>
                        <a:rPr lang="ru-RU" sz="2400" smtClean="0"/>
                        <a:t>- Открыто </a:t>
                      </a:r>
                      <a:r>
                        <a:rPr lang="ru-RU" sz="2400" dirty="0" smtClean="0"/>
                        <a:t>проявляет свои желания и потребности</a:t>
                      </a:r>
                    </a:p>
                    <a:p>
                      <a:r>
                        <a:rPr lang="ru-RU" sz="2400" smtClean="0"/>
                        <a:t>- Умеет </a:t>
                      </a:r>
                      <a:r>
                        <a:rPr lang="ru-RU" sz="2400" dirty="0" smtClean="0"/>
                        <a:t>вести конструктивный диалог</a:t>
                      </a:r>
                    </a:p>
                    <a:p>
                      <a:r>
                        <a:rPr lang="ru-RU" sz="2400" smtClean="0"/>
                        <a:t>- Уважает </a:t>
                      </a:r>
                      <a:r>
                        <a:rPr lang="ru-RU" sz="2400" dirty="0" smtClean="0"/>
                        <a:t>позицию и достоинство собеседника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smtClean="0"/>
                        <a:t>- Прямо </a:t>
                      </a:r>
                      <a:r>
                        <a:rPr lang="ru-RU" sz="2400" dirty="0" smtClean="0"/>
                        <a:t>и честно высказывается по той или другой ситуации</a:t>
                      </a:r>
                    </a:p>
                    <a:p>
                      <a:r>
                        <a:rPr lang="ru-RU" sz="2400" smtClean="0"/>
                        <a:t>- Старается </a:t>
                      </a:r>
                      <a:r>
                        <a:rPr lang="ru-RU" sz="2400" dirty="0" smtClean="0"/>
                        <a:t>конструктивно решить проблему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- Держит здоровый</a:t>
                      </a:r>
                      <a:r>
                        <a:rPr lang="ru-RU" sz="2400" baseline="0" dirty="0" smtClean="0"/>
                        <a:t> контакт, отрытый взгляд</a:t>
                      </a:r>
                    </a:p>
                    <a:p>
                      <a:r>
                        <a:rPr lang="ru-RU" sz="2400" baseline="0" dirty="0" smtClean="0"/>
                        <a:t>- Спокойно и свободно двигает руками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570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59</TotalTime>
  <Words>255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Обычная</vt:lpstr>
      <vt:lpstr>Как научиться общаться продуктивно</vt:lpstr>
      <vt:lpstr>Цель: </vt:lpstr>
      <vt:lpstr>Метапредметные результаты:</vt:lpstr>
      <vt:lpstr>Виды поведения:</vt:lpstr>
      <vt:lpstr>Пассивное поведение</vt:lpstr>
      <vt:lpstr>Агрессивное поведение</vt:lpstr>
      <vt:lpstr>Ответственное поведение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научиться общаться продуктивно</dc:title>
  <dc:creator>1</dc:creator>
  <cp:lastModifiedBy>1</cp:lastModifiedBy>
  <cp:revision>7</cp:revision>
  <dcterms:created xsi:type="dcterms:W3CDTF">2017-11-10T16:10:48Z</dcterms:created>
  <dcterms:modified xsi:type="dcterms:W3CDTF">2017-11-20T08:10:54Z</dcterms:modified>
</cp:coreProperties>
</file>