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0" r:id="rId3"/>
    <p:sldId id="257" r:id="rId4"/>
    <p:sldId id="256" r:id="rId5"/>
    <p:sldId id="258" r:id="rId6"/>
    <p:sldId id="259" r:id="rId7"/>
    <p:sldId id="286" r:id="rId8"/>
    <p:sldId id="269" r:id="rId9"/>
    <p:sldId id="263" r:id="rId10"/>
    <p:sldId id="260" r:id="rId11"/>
    <p:sldId id="264" r:id="rId12"/>
    <p:sldId id="271" r:id="rId13"/>
    <p:sldId id="262" r:id="rId14"/>
    <p:sldId id="268" r:id="rId15"/>
    <p:sldId id="273" r:id="rId16"/>
    <p:sldId id="267" r:id="rId17"/>
    <p:sldId id="266" r:id="rId18"/>
    <p:sldId id="275" r:id="rId19"/>
    <p:sldId id="265" r:id="rId20"/>
    <p:sldId id="272" r:id="rId21"/>
    <p:sldId id="276" r:id="rId22"/>
    <p:sldId id="277" r:id="rId23"/>
    <p:sldId id="281" r:id="rId24"/>
    <p:sldId id="261" r:id="rId25"/>
    <p:sldId id="278" r:id="rId26"/>
    <p:sldId id="282" r:id="rId27"/>
    <p:sldId id="274" r:id="rId28"/>
    <p:sldId id="287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5D0E2-34E9-4CE3-A8D1-10CEF0A5F5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79BF578-808B-4910-9A41-262CFF6ACA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Функции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денег</a:t>
          </a:r>
        </a:p>
      </dgm:t>
    </dgm:pt>
    <dgm:pt modelId="{A577745D-BAC1-478D-BEB0-70798C4F0A60}" type="parTrans" cxnId="{850EB440-55E8-4122-8246-384EEA8A1BC5}">
      <dgm:prSet/>
      <dgm:spPr/>
    </dgm:pt>
    <dgm:pt modelId="{05F252F0-D84D-4F8D-8C6C-02A4FF17B217}" type="sibTrans" cxnId="{850EB440-55E8-4122-8246-384EEA8A1BC5}">
      <dgm:prSet/>
      <dgm:spPr/>
    </dgm:pt>
    <dgm:pt modelId="{B7A60855-CEE1-48F5-A460-1768A9B27E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Служат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средством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обмена</a:t>
          </a:r>
        </a:p>
      </dgm:t>
    </dgm:pt>
    <dgm:pt modelId="{7F2BF6CE-BA6E-4818-B1C0-CBE1C07B1628}" type="parTrans" cxnId="{99781395-27BA-48E4-98AB-82593377665F}">
      <dgm:prSet/>
      <dgm:spPr/>
    </dgm:pt>
    <dgm:pt modelId="{343B393C-FC30-4670-9865-DDA32EA577F3}" type="sibTrans" cxnId="{99781395-27BA-48E4-98AB-82593377665F}">
      <dgm:prSet/>
      <dgm:spPr/>
    </dgm:pt>
    <dgm:pt modelId="{A9B4DE60-A348-4B03-873C-10A1E9881F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Являются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единицей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счёта и помогают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определить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цену товара</a:t>
          </a:r>
        </a:p>
      </dgm:t>
    </dgm:pt>
    <dgm:pt modelId="{1D403952-FF7B-4169-A14B-14D922E120E6}" type="parTrans" cxnId="{21EBA739-1343-4372-8DEA-A8D46D22A720}">
      <dgm:prSet/>
      <dgm:spPr/>
    </dgm:pt>
    <dgm:pt modelId="{77A3E775-8F74-4266-96E0-C5C2483535BC}" type="sibTrans" cxnId="{21EBA739-1343-4372-8DEA-A8D46D22A720}">
      <dgm:prSet/>
      <dgm:spPr/>
    </dgm:pt>
    <dgm:pt modelId="{56BFBC0E-9534-49ED-AC37-1739D341B9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Служат средством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сохранения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накопления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ценности</a:t>
          </a:r>
        </a:p>
      </dgm:t>
    </dgm:pt>
    <dgm:pt modelId="{DCE88267-6A00-475E-8A5F-DF1DE804D342}" type="parTrans" cxnId="{1315A71E-F7C2-4F0C-A0F0-DF70AE9A0DE9}">
      <dgm:prSet/>
      <dgm:spPr/>
    </dgm:pt>
    <dgm:pt modelId="{D412F50B-9239-459C-A147-475A32034781}" type="sibTrans" cxnId="{1315A71E-F7C2-4F0C-A0F0-DF70AE9A0DE9}">
      <dgm:prSet/>
      <dgm:spPr/>
    </dgm:pt>
    <dgm:pt modelId="{AEA4EFB5-D477-44C8-94F7-C88CCCC7FA71}" type="pres">
      <dgm:prSet presAssocID="{7C45D0E2-34E9-4CE3-A8D1-10CEF0A5F5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6F02C0-78BB-426D-B441-A609F7B59BAC}" type="pres">
      <dgm:prSet presAssocID="{779BF578-808B-4910-9A41-262CFF6ACAAE}" presName="hierRoot1" presStyleCnt="0">
        <dgm:presLayoutVars>
          <dgm:hierBranch/>
        </dgm:presLayoutVars>
      </dgm:prSet>
      <dgm:spPr/>
    </dgm:pt>
    <dgm:pt modelId="{0DD6F283-C2A6-4216-8335-22E608B9477B}" type="pres">
      <dgm:prSet presAssocID="{779BF578-808B-4910-9A41-262CFF6ACAAE}" presName="rootComposite1" presStyleCnt="0"/>
      <dgm:spPr/>
    </dgm:pt>
    <dgm:pt modelId="{8DB6D7B0-A04C-41DC-84DB-5AC49D02479A}" type="pres">
      <dgm:prSet presAssocID="{779BF578-808B-4910-9A41-262CFF6ACA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F5E75E-5C68-4898-BF3E-CB40F52EDE56}" type="pres">
      <dgm:prSet presAssocID="{779BF578-808B-4910-9A41-262CFF6ACA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1504A13-A8A3-42C0-B4A3-EADFAAB42ADE}" type="pres">
      <dgm:prSet presAssocID="{779BF578-808B-4910-9A41-262CFF6ACAAE}" presName="hierChild2" presStyleCnt="0"/>
      <dgm:spPr/>
    </dgm:pt>
    <dgm:pt modelId="{A43B9DC9-7F83-4C24-9786-7C144E9022FD}" type="pres">
      <dgm:prSet presAssocID="{7F2BF6CE-BA6E-4818-B1C0-CBE1C07B1628}" presName="Name35" presStyleLbl="parChTrans1D2" presStyleIdx="0" presStyleCnt="3"/>
      <dgm:spPr/>
    </dgm:pt>
    <dgm:pt modelId="{2C34D1C5-8BDB-479E-9AD6-99394B54F264}" type="pres">
      <dgm:prSet presAssocID="{B7A60855-CEE1-48F5-A460-1768A9B27EE8}" presName="hierRoot2" presStyleCnt="0">
        <dgm:presLayoutVars>
          <dgm:hierBranch/>
        </dgm:presLayoutVars>
      </dgm:prSet>
      <dgm:spPr/>
    </dgm:pt>
    <dgm:pt modelId="{820B961A-F44C-40C9-B5B3-CF3893A2F916}" type="pres">
      <dgm:prSet presAssocID="{B7A60855-CEE1-48F5-A460-1768A9B27EE8}" presName="rootComposite" presStyleCnt="0"/>
      <dgm:spPr/>
    </dgm:pt>
    <dgm:pt modelId="{4C15D627-C597-4760-AB54-13B73160A63D}" type="pres">
      <dgm:prSet presAssocID="{B7A60855-CEE1-48F5-A460-1768A9B27EE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1CB39-557F-4B3C-8DD6-67A3EA0C4D64}" type="pres">
      <dgm:prSet presAssocID="{B7A60855-CEE1-48F5-A460-1768A9B27EE8}" presName="rootConnector" presStyleLbl="node2" presStyleIdx="0" presStyleCnt="3"/>
      <dgm:spPr/>
      <dgm:t>
        <a:bodyPr/>
        <a:lstStyle/>
        <a:p>
          <a:endParaRPr lang="ru-RU"/>
        </a:p>
      </dgm:t>
    </dgm:pt>
    <dgm:pt modelId="{B7EE0E4B-5D63-4F9F-832D-E375D95E09F1}" type="pres">
      <dgm:prSet presAssocID="{B7A60855-CEE1-48F5-A460-1768A9B27EE8}" presName="hierChild4" presStyleCnt="0"/>
      <dgm:spPr/>
    </dgm:pt>
    <dgm:pt modelId="{6BDBB706-6346-435E-B814-F2F2F17B49A3}" type="pres">
      <dgm:prSet presAssocID="{B7A60855-CEE1-48F5-A460-1768A9B27EE8}" presName="hierChild5" presStyleCnt="0"/>
      <dgm:spPr/>
    </dgm:pt>
    <dgm:pt modelId="{63DF7F02-4ED9-452E-A3CD-6557EC4367F9}" type="pres">
      <dgm:prSet presAssocID="{1D403952-FF7B-4169-A14B-14D922E120E6}" presName="Name35" presStyleLbl="parChTrans1D2" presStyleIdx="1" presStyleCnt="3"/>
      <dgm:spPr/>
    </dgm:pt>
    <dgm:pt modelId="{D3277DD5-C6B4-4AB2-A98F-5EA97B1A5B08}" type="pres">
      <dgm:prSet presAssocID="{A9B4DE60-A348-4B03-873C-10A1E9881FE6}" presName="hierRoot2" presStyleCnt="0">
        <dgm:presLayoutVars>
          <dgm:hierBranch/>
        </dgm:presLayoutVars>
      </dgm:prSet>
      <dgm:spPr/>
    </dgm:pt>
    <dgm:pt modelId="{83CAD861-152D-49EA-B12B-606B21328494}" type="pres">
      <dgm:prSet presAssocID="{A9B4DE60-A348-4B03-873C-10A1E9881FE6}" presName="rootComposite" presStyleCnt="0"/>
      <dgm:spPr/>
    </dgm:pt>
    <dgm:pt modelId="{DF1EFA15-41E5-4E94-AAED-DFF15CA003C6}" type="pres">
      <dgm:prSet presAssocID="{A9B4DE60-A348-4B03-873C-10A1E9881FE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4360F3-2910-43C3-9167-4B85BF2FB8B2}" type="pres">
      <dgm:prSet presAssocID="{A9B4DE60-A348-4B03-873C-10A1E9881FE6}" presName="rootConnector" presStyleLbl="node2" presStyleIdx="1" presStyleCnt="3"/>
      <dgm:spPr/>
      <dgm:t>
        <a:bodyPr/>
        <a:lstStyle/>
        <a:p>
          <a:endParaRPr lang="ru-RU"/>
        </a:p>
      </dgm:t>
    </dgm:pt>
    <dgm:pt modelId="{F1A7E384-6916-40AD-ABB6-04F14CB99E54}" type="pres">
      <dgm:prSet presAssocID="{A9B4DE60-A348-4B03-873C-10A1E9881FE6}" presName="hierChild4" presStyleCnt="0"/>
      <dgm:spPr/>
    </dgm:pt>
    <dgm:pt modelId="{A6ACD714-0845-4B9C-9078-55A460183F3C}" type="pres">
      <dgm:prSet presAssocID="{A9B4DE60-A348-4B03-873C-10A1E9881FE6}" presName="hierChild5" presStyleCnt="0"/>
      <dgm:spPr/>
    </dgm:pt>
    <dgm:pt modelId="{28F89DEC-09D5-41F3-A847-FAEA6BB36BBD}" type="pres">
      <dgm:prSet presAssocID="{DCE88267-6A00-475E-8A5F-DF1DE804D342}" presName="Name35" presStyleLbl="parChTrans1D2" presStyleIdx="2" presStyleCnt="3"/>
      <dgm:spPr/>
    </dgm:pt>
    <dgm:pt modelId="{077F442B-736E-42A2-9A42-E431A9B4354A}" type="pres">
      <dgm:prSet presAssocID="{56BFBC0E-9534-49ED-AC37-1739D341B956}" presName="hierRoot2" presStyleCnt="0">
        <dgm:presLayoutVars>
          <dgm:hierBranch/>
        </dgm:presLayoutVars>
      </dgm:prSet>
      <dgm:spPr/>
    </dgm:pt>
    <dgm:pt modelId="{B962E28E-D192-4560-982C-878B04179CDA}" type="pres">
      <dgm:prSet presAssocID="{56BFBC0E-9534-49ED-AC37-1739D341B956}" presName="rootComposite" presStyleCnt="0"/>
      <dgm:spPr/>
    </dgm:pt>
    <dgm:pt modelId="{68093D49-4E87-468B-BFEB-E51141C63951}" type="pres">
      <dgm:prSet presAssocID="{56BFBC0E-9534-49ED-AC37-1739D341B9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ADB82-F6CA-4B52-B20B-B524CDCE8BA9}" type="pres">
      <dgm:prSet presAssocID="{56BFBC0E-9534-49ED-AC37-1739D341B956}" presName="rootConnector" presStyleLbl="node2" presStyleIdx="2" presStyleCnt="3"/>
      <dgm:spPr/>
      <dgm:t>
        <a:bodyPr/>
        <a:lstStyle/>
        <a:p>
          <a:endParaRPr lang="ru-RU"/>
        </a:p>
      </dgm:t>
    </dgm:pt>
    <dgm:pt modelId="{09B9450E-0D8B-4E86-B7C1-3F75851305C7}" type="pres">
      <dgm:prSet presAssocID="{56BFBC0E-9534-49ED-AC37-1739D341B956}" presName="hierChild4" presStyleCnt="0"/>
      <dgm:spPr/>
    </dgm:pt>
    <dgm:pt modelId="{86F3DADE-AFCA-489F-90A0-B876B95814AA}" type="pres">
      <dgm:prSet presAssocID="{56BFBC0E-9534-49ED-AC37-1739D341B956}" presName="hierChild5" presStyleCnt="0"/>
      <dgm:spPr/>
    </dgm:pt>
    <dgm:pt modelId="{49B1600B-1270-4DC2-A75C-CEF371248D1F}" type="pres">
      <dgm:prSet presAssocID="{779BF578-808B-4910-9A41-262CFF6ACAAE}" presName="hierChild3" presStyleCnt="0"/>
      <dgm:spPr/>
    </dgm:pt>
  </dgm:ptLst>
  <dgm:cxnLst>
    <dgm:cxn modelId="{9F469CBE-C2B5-4B33-9A6C-41B03C25890A}" type="presOf" srcId="{779BF578-808B-4910-9A41-262CFF6ACAAE}" destId="{D7F5E75E-5C68-4898-BF3E-CB40F52EDE56}" srcOrd="1" destOrd="0" presId="urn:microsoft.com/office/officeart/2005/8/layout/orgChart1"/>
    <dgm:cxn modelId="{54BE2B64-40DB-4586-B0BA-3C386F25B1B1}" type="presOf" srcId="{7C45D0E2-34E9-4CE3-A8D1-10CEF0A5F588}" destId="{AEA4EFB5-D477-44C8-94F7-C88CCCC7FA71}" srcOrd="0" destOrd="0" presId="urn:microsoft.com/office/officeart/2005/8/layout/orgChart1"/>
    <dgm:cxn modelId="{39F850BD-1F5A-46DA-8D13-86C06788FEAA}" type="presOf" srcId="{A9B4DE60-A348-4B03-873C-10A1E9881FE6}" destId="{DF1EFA15-41E5-4E94-AAED-DFF15CA003C6}" srcOrd="0" destOrd="0" presId="urn:microsoft.com/office/officeart/2005/8/layout/orgChart1"/>
    <dgm:cxn modelId="{850EB440-55E8-4122-8246-384EEA8A1BC5}" srcId="{7C45D0E2-34E9-4CE3-A8D1-10CEF0A5F588}" destId="{779BF578-808B-4910-9A41-262CFF6ACAAE}" srcOrd="0" destOrd="0" parTransId="{A577745D-BAC1-478D-BEB0-70798C4F0A60}" sibTransId="{05F252F0-D84D-4F8D-8C6C-02A4FF17B217}"/>
    <dgm:cxn modelId="{90983501-296C-4197-9E94-AECE7396B601}" type="presOf" srcId="{B7A60855-CEE1-48F5-A460-1768A9B27EE8}" destId="{4C15D627-C597-4760-AB54-13B73160A63D}" srcOrd="0" destOrd="0" presId="urn:microsoft.com/office/officeart/2005/8/layout/orgChart1"/>
    <dgm:cxn modelId="{E81F0135-124D-4726-90E5-5378FAECBB36}" type="presOf" srcId="{779BF578-808B-4910-9A41-262CFF6ACAAE}" destId="{8DB6D7B0-A04C-41DC-84DB-5AC49D02479A}" srcOrd="0" destOrd="0" presId="urn:microsoft.com/office/officeart/2005/8/layout/orgChart1"/>
    <dgm:cxn modelId="{51D4B567-8391-454B-9BC5-7AE97CA8BF74}" type="presOf" srcId="{A9B4DE60-A348-4B03-873C-10A1E9881FE6}" destId="{2C4360F3-2910-43C3-9167-4B85BF2FB8B2}" srcOrd="1" destOrd="0" presId="urn:microsoft.com/office/officeart/2005/8/layout/orgChart1"/>
    <dgm:cxn modelId="{085C7CC0-4E6B-4A63-9C0C-63C277A2F11A}" type="presOf" srcId="{56BFBC0E-9534-49ED-AC37-1739D341B956}" destId="{68093D49-4E87-468B-BFEB-E51141C63951}" srcOrd="0" destOrd="0" presId="urn:microsoft.com/office/officeart/2005/8/layout/orgChart1"/>
    <dgm:cxn modelId="{FB43AC9C-5198-44BF-84D9-CD660EFECB49}" type="presOf" srcId="{56BFBC0E-9534-49ED-AC37-1739D341B956}" destId="{026ADB82-F6CA-4B52-B20B-B524CDCE8BA9}" srcOrd="1" destOrd="0" presId="urn:microsoft.com/office/officeart/2005/8/layout/orgChart1"/>
    <dgm:cxn modelId="{A43B3470-5D30-4482-A275-1E6ABAB549A5}" type="presOf" srcId="{B7A60855-CEE1-48F5-A460-1768A9B27EE8}" destId="{96F1CB39-557F-4B3C-8DD6-67A3EA0C4D64}" srcOrd="1" destOrd="0" presId="urn:microsoft.com/office/officeart/2005/8/layout/orgChart1"/>
    <dgm:cxn modelId="{AE8140A1-27CE-44B8-A0D6-06095BDF643C}" type="presOf" srcId="{DCE88267-6A00-475E-8A5F-DF1DE804D342}" destId="{28F89DEC-09D5-41F3-A847-FAEA6BB36BBD}" srcOrd="0" destOrd="0" presId="urn:microsoft.com/office/officeart/2005/8/layout/orgChart1"/>
    <dgm:cxn modelId="{99781395-27BA-48E4-98AB-82593377665F}" srcId="{779BF578-808B-4910-9A41-262CFF6ACAAE}" destId="{B7A60855-CEE1-48F5-A460-1768A9B27EE8}" srcOrd="0" destOrd="0" parTransId="{7F2BF6CE-BA6E-4818-B1C0-CBE1C07B1628}" sibTransId="{343B393C-FC30-4670-9865-DDA32EA577F3}"/>
    <dgm:cxn modelId="{21EBA739-1343-4372-8DEA-A8D46D22A720}" srcId="{779BF578-808B-4910-9A41-262CFF6ACAAE}" destId="{A9B4DE60-A348-4B03-873C-10A1E9881FE6}" srcOrd="1" destOrd="0" parTransId="{1D403952-FF7B-4169-A14B-14D922E120E6}" sibTransId="{77A3E775-8F74-4266-96E0-C5C2483535BC}"/>
    <dgm:cxn modelId="{6459E694-2487-4211-B187-A73E31902B36}" type="presOf" srcId="{1D403952-FF7B-4169-A14B-14D922E120E6}" destId="{63DF7F02-4ED9-452E-A3CD-6557EC4367F9}" srcOrd="0" destOrd="0" presId="urn:microsoft.com/office/officeart/2005/8/layout/orgChart1"/>
    <dgm:cxn modelId="{08CC1FD7-6CCD-4DF3-B068-BE38EBEFEE6F}" type="presOf" srcId="{7F2BF6CE-BA6E-4818-B1C0-CBE1C07B1628}" destId="{A43B9DC9-7F83-4C24-9786-7C144E9022FD}" srcOrd="0" destOrd="0" presId="urn:microsoft.com/office/officeart/2005/8/layout/orgChart1"/>
    <dgm:cxn modelId="{1315A71E-F7C2-4F0C-A0F0-DF70AE9A0DE9}" srcId="{779BF578-808B-4910-9A41-262CFF6ACAAE}" destId="{56BFBC0E-9534-49ED-AC37-1739D341B956}" srcOrd="2" destOrd="0" parTransId="{DCE88267-6A00-475E-8A5F-DF1DE804D342}" sibTransId="{D412F50B-9239-459C-A147-475A32034781}"/>
    <dgm:cxn modelId="{A0E1672C-4685-4CBF-91F3-61E7D3223A71}" type="presParOf" srcId="{AEA4EFB5-D477-44C8-94F7-C88CCCC7FA71}" destId="{8D6F02C0-78BB-426D-B441-A609F7B59BAC}" srcOrd="0" destOrd="0" presId="urn:microsoft.com/office/officeart/2005/8/layout/orgChart1"/>
    <dgm:cxn modelId="{887A9096-94EC-4D2E-84C4-0BC19173CE7C}" type="presParOf" srcId="{8D6F02C0-78BB-426D-B441-A609F7B59BAC}" destId="{0DD6F283-C2A6-4216-8335-22E608B9477B}" srcOrd="0" destOrd="0" presId="urn:microsoft.com/office/officeart/2005/8/layout/orgChart1"/>
    <dgm:cxn modelId="{165E145E-DFA5-40A0-97E6-D0B68DBE0C34}" type="presParOf" srcId="{0DD6F283-C2A6-4216-8335-22E608B9477B}" destId="{8DB6D7B0-A04C-41DC-84DB-5AC49D02479A}" srcOrd="0" destOrd="0" presId="urn:microsoft.com/office/officeart/2005/8/layout/orgChart1"/>
    <dgm:cxn modelId="{5246072B-D5AD-45BC-9841-354E690E86ED}" type="presParOf" srcId="{0DD6F283-C2A6-4216-8335-22E608B9477B}" destId="{D7F5E75E-5C68-4898-BF3E-CB40F52EDE56}" srcOrd="1" destOrd="0" presId="urn:microsoft.com/office/officeart/2005/8/layout/orgChart1"/>
    <dgm:cxn modelId="{1167A373-227E-4AC8-B8FB-C2D77F1EE7EC}" type="presParOf" srcId="{8D6F02C0-78BB-426D-B441-A609F7B59BAC}" destId="{41504A13-A8A3-42C0-B4A3-EADFAAB42ADE}" srcOrd="1" destOrd="0" presId="urn:microsoft.com/office/officeart/2005/8/layout/orgChart1"/>
    <dgm:cxn modelId="{314F0C24-BD50-4BDA-820E-816D04E1F7C5}" type="presParOf" srcId="{41504A13-A8A3-42C0-B4A3-EADFAAB42ADE}" destId="{A43B9DC9-7F83-4C24-9786-7C144E9022FD}" srcOrd="0" destOrd="0" presId="urn:microsoft.com/office/officeart/2005/8/layout/orgChart1"/>
    <dgm:cxn modelId="{3C770C3B-1D03-48D6-A66D-592F5274910B}" type="presParOf" srcId="{41504A13-A8A3-42C0-B4A3-EADFAAB42ADE}" destId="{2C34D1C5-8BDB-479E-9AD6-99394B54F264}" srcOrd="1" destOrd="0" presId="urn:microsoft.com/office/officeart/2005/8/layout/orgChart1"/>
    <dgm:cxn modelId="{B220E2D5-3DDE-42C3-942D-BB04A1ACAB59}" type="presParOf" srcId="{2C34D1C5-8BDB-479E-9AD6-99394B54F264}" destId="{820B961A-F44C-40C9-B5B3-CF3893A2F916}" srcOrd="0" destOrd="0" presId="urn:microsoft.com/office/officeart/2005/8/layout/orgChart1"/>
    <dgm:cxn modelId="{17660C8D-0309-413D-ABC4-9866FE0C49DC}" type="presParOf" srcId="{820B961A-F44C-40C9-B5B3-CF3893A2F916}" destId="{4C15D627-C597-4760-AB54-13B73160A63D}" srcOrd="0" destOrd="0" presId="urn:microsoft.com/office/officeart/2005/8/layout/orgChart1"/>
    <dgm:cxn modelId="{18740AB2-8927-40B4-9B6D-9E7434077582}" type="presParOf" srcId="{820B961A-F44C-40C9-B5B3-CF3893A2F916}" destId="{96F1CB39-557F-4B3C-8DD6-67A3EA0C4D64}" srcOrd="1" destOrd="0" presId="urn:microsoft.com/office/officeart/2005/8/layout/orgChart1"/>
    <dgm:cxn modelId="{A6BCED97-7910-4A2E-B8AE-812DE97B4232}" type="presParOf" srcId="{2C34D1C5-8BDB-479E-9AD6-99394B54F264}" destId="{B7EE0E4B-5D63-4F9F-832D-E375D95E09F1}" srcOrd="1" destOrd="0" presId="urn:microsoft.com/office/officeart/2005/8/layout/orgChart1"/>
    <dgm:cxn modelId="{A771EF50-4043-43A5-A994-099691A8560A}" type="presParOf" srcId="{2C34D1C5-8BDB-479E-9AD6-99394B54F264}" destId="{6BDBB706-6346-435E-B814-F2F2F17B49A3}" srcOrd="2" destOrd="0" presId="urn:microsoft.com/office/officeart/2005/8/layout/orgChart1"/>
    <dgm:cxn modelId="{CDF5942B-7796-4552-A611-2C94B47F1FB6}" type="presParOf" srcId="{41504A13-A8A3-42C0-B4A3-EADFAAB42ADE}" destId="{63DF7F02-4ED9-452E-A3CD-6557EC4367F9}" srcOrd="2" destOrd="0" presId="urn:microsoft.com/office/officeart/2005/8/layout/orgChart1"/>
    <dgm:cxn modelId="{CD33F95D-D278-46E0-AD4F-8E1EE8A38000}" type="presParOf" srcId="{41504A13-A8A3-42C0-B4A3-EADFAAB42ADE}" destId="{D3277DD5-C6B4-4AB2-A98F-5EA97B1A5B08}" srcOrd="3" destOrd="0" presId="urn:microsoft.com/office/officeart/2005/8/layout/orgChart1"/>
    <dgm:cxn modelId="{8BA2EDBA-DBF0-49BB-A6C8-143EBCBF324A}" type="presParOf" srcId="{D3277DD5-C6B4-4AB2-A98F-5EA97B1A5B08}" destId="{83CAD861-152D-49EA-B12B-606B21328494}" srcOrd="0" destOrd="0" presId="urn:microsoft.com/office/officeart/2005/8/layout/orgChart1"/>
    <dgm:cxn modelId="{16A1D56B-E42B-47E1-9F2A-CBE672516308}" type="presParOf" srcId="{83CAD861-152D-49EA-B12B-606B21328494}" destId="{DF1EFA15-41E5-4E94-AAED-DFF15CA003C6}" srcOrd="0" destOrd="0" presId="urn:microsoft.com/office/officeart/2005/8/layout/orgChart1"/>
    <dgm:cxn modelId="{145380B6-66D7-44E1-9468-D55D6B3D29CE}" type="presParOf" srcId="{83CAD861-152D-49EA-B12B-606B21328494}" destId="{2C4360F3-2910-43C3-9167-4B85BF2FB8B2}" srcOrd="1" destOrd="0" presId="urn:microsoft.com/office/officeart/2005/8/layout/orgChart1"/>
    <dgm:cxn modelId="{BD60CCEC-E9AD-4D80-8293-D9E5003E9219}" type="presParOf" srcId="{D3277DD5-C6B4-4AB2-A98F-5EA97B1A5B08}" destId="{F1A7E384-6916-40AD-ABB6-04F14CB99E54}" srcOrd="1" destOrd="0" presId="urn:microsoft.com/office/officeart/2005/8/layout/orgChart1"/>
    <dgm:cxn modelId="{D793879F-E449-4C37-BBE9-D390646601F3}" type="presParOf" srcId="{D3277DD5-C6B4-4AB2-A98F-5EA97B1A5B08}" destId="{A6ACD714-0845-4B9C-9078-55A460183F3C}" srcOrd="2" destOrd="0" presId="urn:microsoft.com/office/officeart/2005/8/layout/orgChart1"/>
    <dgm:cxn modelId="{09E59867-61B9-4B4D-AE2C-83BCCB11F148}" type="presParOf" srcId="{41504A13-A8A3-42C0-B4A3-EADFAAB42ADE}" destId="{28F89DEC-09D5-41F3-A847-FAEA6BB36BBD}" srcOrd="4" destOrd="0" presId="urn:microsoft.com/office/officeart/2005/8/layout/orgChart1"/>
    <dgm:cxn modelId="{FE20EF99-6111-4F85-8156-34A6A9893059}" type="presParOf" srcId="{41504A13-A8A3-42C0-B4A3-EADFAAB42ADE}" destId="{077F442B-736E-42A2-9A42-E431A9B4354A}" srcOrd="5" destOrd="0" presId="urn:microsoft.com/office/officeart/2005/8/layout/orgChart1"/>
    <dgm:cxn modelId="{C3BB2991-9B7B-4632-96AB-FFDBC4CADDE4}" type="presParOf" srcId="{077F442B-736E-42A2-9A42-E431A9B4354A}" destId="{B962E28E-D192-4560-982C-878B04179CDA}" srcOrd="0" destOrd="0" presId="urn:microsoft.com/office/officeart/2005/8/layout/orgChart1"/>
    <dgm:cxn modelId="{FE184D7F-4B60-4B68-8CEE-0A5E72805864}" type="presParOf" srcId="{B962E28E-D192-4560-982C-878B04179CDA}" destId="{68093D49-4E87-468B-BFEB-E51141C63951}" srcOrd="0" destOrd="0" presId="urn:microsoft.com/office/officeart/2005/8/layout/orgChart1"/>
    <dgm:cxn modelId="{9BC472A0-A924-4E63-B163-ECE20FB3FEE7}" type="presParOf" srcId="{B962E28E-D192-4560-982C-878B04179CDA}" destId="{026ADB82-F6CA-4B52-B20B-B524CDCE8BA9}" srcOrd="1" destOrd="0" presId="urn:microsoft.com/office/officeart/2005/8/layout/orgChart1"/>
    <dgm:cxn modelId="{3A5130C7-105A-442E-9F4B-2BCFC7E26ECE}" type="presParOf" srcId="{077F442B-736E-42A2-9A42-E431A9B4354A}" destId="{09B9450E-0D8B-4E86-B7C1-3F75851305C7}" srcOrd="1" destOrd="0" presId="urn:microsoft.com/office/officeart/2005/8/layout/orgChart1"/>
    <dgm:cxn modelId="{0D847D35-8B66-48F1-BB10-468A7E703F25}" type="presParOf" srcId="{077F442B-736E-42A2-9A42-E431A9B4354A}" destId="{86F3DADE-AFCA-489F-90A0-B876B95814AA}" srcOrd="2" destOrd="0" presId="urn:microsoft.com/office/officeart/2005/8/layout/orgChart1"/>
    <dgm:cxn modelId="{C2175A2E-0F9A-4799-9968-0ADAF00DA72D}" type="presParOf" srcId="{8D6F02C0-78BB-426D-B441-A609F7B59BAC}" destId="{49B1600B-1270-4DC2-A75C-CEF371248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9DEC-09D5-41F3-A847-FAEA6BB36BBD}">
      <dsp:nvSpPr>
        <dsp:cNvPr id="0" name=""/>
        <dsp:cNvSpPr/>
      </dsp:nvSpPr>
      <dsp:spPr>
        <a:xfrm>
          <a:off x="4104481" y="1908591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F7F02-4ED9-452E-A3CD-6557EC4367F9}">
      <dsp:nvSpPr>
        <dsp:cNvPr id="0" name=""/>
        <dsp:cNvSpPr/>
      </dsp:nvSpPr>
      <dsp:spPr>
        <a:xfrm>
          <a:off x="4058761" y="1908591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B9DC9-7F83-4C24-9786-7C144E9022FD}">
      <dsp:nvSpPr>
        <dsp:cNvPr id="0" name=""/>
        <dsp:cNvSpPr/>
      </dsp:nvSpPr>
      <dsp:spPr>
        <a:xfrm>
          <a:off x="1200530" y="1908591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6D7B0-A04C-41DC-84DB-5AC49D02479A}">
      <dsp:nvSpPr>
        <dsp:cNvPr id="0" name=""/>
        <dsp:cNvSpPr/>
      </dsp:nvSpPr>
      <dsp:spPr>
        <a:xfrm>
          <a:off x="2904501" y="708612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Функции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денег</a:t>
          </a:r>
        </a:p>
      </dsp:txBody>
      <dsp:txXfrm>
        <a:off x="2904501" y="708612"/>
        <a:ext cx="2399959" cy="1199979"/>
      </dsp:txXfrm>
    </dsp:sp>
    <dsp:sp modelId="{4C15D627-C597-4760-AB54-13B73160A63D}">
      <dsp:nvSpPr>
        <dsp:cNvPr id="0" name=""/>
        <dsp:cNvSpPr/>
      </dsp:nvSpPr>
      <dsp:spPr>
        <a:xfrm>
          <a:off x="551" y="2412583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Служат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средством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обмена</a:t>
          </a:r>
        </a:p>
      </dsp:txBody>
      <dsp:txXfrm>
        <a:off x="551" y="2412583"/>
        <a:ext cx="2399959" cy="1199979"/>
      </dsp:txXfrm>
    </dsp:sp>
    <dsp:sp modelId="{DF1EFA15-41E5-4E94-AAED-DFF15CA003C6}">
      <dsp:nvSpPr>
        <dsp:cNvPr id="0" name=""/>
        <dsp:cNvSpPr/>
      </dsp:nvSpPr>
      <dsp:spPr>
        <a:xfrm>
          <a:off x="2904501" y="2412583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Являются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единицей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счёта и помогают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определить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цену товара</a:t>
          </a:r>
        </a:p>
      </dsp:txBody>
      <dsp:txXfrm>
        <a:off x="2904501" y="2412583"/>
        <a:ext cx="2399959" cy="1199979"/>
      </dsp:txXfrm>
    </dsp:sp>
    <dsp:sp modelId="{68093D49-4E87-468B-BFEB-E51141C63951}">
      <dsp:nvSpPr>
        <dsp:cNvPr id="0" name=""/>
        <dsp:cNvSpPr/>
      </dsp:nvSpPr>
      <dsp:spPr>
        <a:xfrm>
          <a:off x="5808452" y="2412583"/>
          <a:ext cx="2399959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Служат средством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сохранения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накопления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rPr>
            <a:t>ценности</a:t>
          </a:r>
        </a:p>
      </dsp:txBody>
      <dsp:txXfrm>
        <a:off x="5808452" y="2412583"/>
        <a:ext cx="2399959" cy="11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841B-A1C1-4B28-81A9-FB3280F80F2A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844A-881A-4E45-B4F7-26D38548E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Documents%20and%20Settings\Admin\&#1052;&#1086;&#1080;%20&#1076;&#1086;&#1082;&#1091;&#1084;&#1077;&#1085;&#1090;&#1099;\&#1074;&#1099;&#1089;&#1090;&#1091;&#1087;&#1083;&#1077;&#1085;&#1080;&#1103;%20&#1091;&#1095;&#1080;&#1090;&#1077;&#1083;&#1103;\&#1086;&#1090;&#1082;&#1088;&#1099;&#1090;&#1099;&#1081;%20&#1091;&#1088;&#1086;&#1082;%203%20&#1072;%20&#1082;&#1083;&#1072;&#1089;&#1089;,%20&#1050;&#1088;&#1072;&#1074;&#1095;&#1077;&#1085;&#1082;&#1086;%20&#1053;.&#1040;\&#1056;&#1119;&#1056;&#181;&#1057;&#1027;&#1056;&#1029;&#1057;&#1039;_&#1057;&#1027;&#1057;&#8218;&#1056;&#176;&#1057;&#1026;&#1057;&#1107;&#1057;&#8230;&#1056;&#1105;_&#1056;&#1025;&#1056;&#176;&#1056;&#1111;&#1056;&#1109;&#1056;&#1108;&#1056;&#187;&#1057;&#1039;&#1056;&#1108;_(&#1056;&#1112;&#1057;&#8222;_&#1056;&#167;&#1056;&#181;&#1056;&#177;&#1057;&#1107;&#1057;&#1026;&#1056;&#176;&#1057;&#8364;&#1056;&#1108;&#1056;&#176;).mp3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gif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gif"/><Relationship Id="rId7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ru.coolclips.com/m/%D1%84%D0%BE%D1%82%D0%BE/wb032953/%D0%BA%D1%83%D1%81%D0%BE%D0%BA-%D0%BC%D1%8B%D0%BB%D0%B0/" TargetMode="Externa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eha-shkurki.ru/meha/shkurki/chernoburka/lisica_sch_shampan" TargetMode="External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џРµСЃРЅСЏ_СЃС‚Р°СЂСѓС…Рё_РЁР°РїРѕРєР»СЏРє_(РјС„_Р§РµР±СѓСЂР°С€РєР°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619500"/>
            <a:ext cx="487363" cy="487363"/>
          </a:xfrm>
        </p:spPr>
      </p:pic>
      <p:pic>
        <p:nvPicPr>
          <p:cNvPr id="4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pic>
        <p:nvPicPr>
          <p:cNvPr id="5" name="Рисунок 4" descr="Изображение для плейкаст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" y="-130765"/>
            <a:ext cx="9144000" cy="685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для плейкаста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5727"/>
            <a:ext cx="1464384" cy="165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для плейкаст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2" y="3861049"/>
            <a:ext cx="153010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Изображение для плейкаста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/>
          <a:stretch/>
        </p:blipFill>
        <p:spPr bwMode="auto">
          <a:xfrm>
            <a:off x="1344085" y="1089165"/>
            <a:ext cx="2232248" cy="255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Изображение для плейкаста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/>
          <a:stretch/>
        </p:blipFill>
        <p:spPr bwMode="auto">
          <a:xfrm>
            <a:off x="6804248" y="3298241"/>
            <a:ext cx="2394334" cy="2723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џРµСЃРЅСЏ_СЃС‚Р°СЂСѓС…Рё_РЁР°РїРѕРєР»СЏРє_(РјС„_Р§РµР±СѓСЂР°С€РєР°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7000892" y="6000768"/>
            <a:ext cx="304800" cy="304800"/>
          </a:xfrm>
          <a:prstGeom prst="rect">
            <a:avLst/>
          </a:prstGeom>
        </p:spPr>
      </p:pic>
      <p:pic>
        <p:nvPicPr>
          <p:cNvPr id="3" name="РџРµСЃРЅСЏ_СЃС‚Р°СЂСѓС…Рё_РЁР°РїРѕРєР»СЏРє_(РјС„_Р§РµР±СѓСЂР°С€РєР°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36771" y="5958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9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1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Новгородский рубль.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0825" y="1268413"/>
            <a:ext cx="561657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не испытывать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неудобств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деньги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 есть гривны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решили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изготовлять одного веса.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Новгородский рубль весил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граммов.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Сколько будет весить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рублей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100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рублей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Легко ли ходить на рынок с кошельком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который весит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килограммов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руб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512" y="1071546"/>
            <a:ext cx="2016125" cy="20161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10" descr="мон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7950" y="3714752"/>
            <a:ext cx="2016125" cy="19431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6" descr="Мужчины смайлик картин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76" y="2479544"/>
            <a:ext cx="1224136" cy="21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Гривны были слишком тяжелы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поэтому их заменили копейками.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8" descr="коп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7601" y="1554149"/>
            <a:ext cx="1625600" cy="1587500"/>
          </a:xfrm>
          <a:prstGeom prst="rect">
            <a:avLst/>
          </a:prstGeom>
          <a:noFill/>
          <a:ln/>
        </p:spPr>
      </p:pic>
      <p:pic>
        <p:nvPicPr>
          <p:cNvPr id="5" name="Picture 9" descr="к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089" y="1571612"/>
            <a:ext cx="1584325" cy="1587500"/>
          </a:xfrm>
          <a:prstGeom prst="rect">
            <a:avLst/>
          </a:prstGeom>
          <a:noFill/>
        </p:spPr>
      </p:pic>
      <p:pic>
        <p:nvPicPr>
          <p:cNvPr id="6" name="Picture 10" descr="копей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500174"/>
            <a:ext cx="1655762" cy="1655763"/>
          </a:xfrm>
          <a:prstGeom prst="rect">
            <a:avLst/>
          </a:prstGeom>
          <a:noFill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95288" y="4221163"/>
            <a:ext cx="8229600" cy="1976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Копейка весила 1 грамм и чеканилась из серебряной проволоки.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Почему копейку называют копейкой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«Орёл» или «Решка» -</a:t>
            </a:r>
            <a:b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знакомая игра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?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1341438"/>
            <a:ext cx="8229600" cy="511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Орёл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-сторона монеты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где изображён наш герб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виде двуглавого орла.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-образовалось от слова 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решётка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-ранее -переплетение красиво написанных букв -царских инициалов. Ведь деньги могли выпускать только правители страны.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орёл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                                   «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7" name="Picture 4" descr="орё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256"/>
            <a:ext cx="2016125" cy="1871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6" descr="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256"/>
            <a:ext cx="2016125" cy="192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Picture 5" descr="день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16125" cy="1871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348501"/>
              </p:ext>
            </p:extLst>
          </p:nvPr>
        </p:nvGraphicFramePr>
        <p:xfrm>
          <a:off x="214282" y="214290"/>
          <a:ext cx="8643998" cy="642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Слайд" r:id="rId5" imgW="4569445" imgH="3426611" progId="PowerPoint.Slide.12">
                  <p:embed/>
                </p:oleObj>
              </mc:Choice>
              <mc:Fallback>
                <p:oleObj name="Слайд" r:id="rId5" imgW="4569445" imgH="3426611" progId="PowerPoint.Slide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643998" cy="6429420"/>
                      </a:xfrm>
                      <a:prstGeom prst="rect">
                        <a:avLst/>
                      </a:prstGeom>
                      <a:solidFill>
                        <a:srgbClr val="C3D69B"/>
                      </a:solidFill>
                      <a:ln w="9525">
                        <a:solidFill>
                          <a:srgbClr val="4F622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ТАКИЕ БЫВАЮТ ДЕНЬГИ.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Program Files\Microsoft Office\Media\CntCD1\Photo1\j0177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000108"/>
            <a:ext cx="1714500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C:\Program Files\Microsoft Office\Media\CntCD1\Photo1\j01825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071546"/>
            <a:ext cx="2857500" cy="1785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C:\Program Files\Microsoft Office\Media\CntCD1\Photo1\j02275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142984"/>
            <a:ext cx="2857500" cy="1785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 descr="C:\Program Files\Microsoft Office\Media\CntCD1\Photo2\j03168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3643314"/>
            <a:ext cx="1928826" cy="25158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" name="Рисунок 9" descr="C:\Program Files\Microsoft Office\Media\CntCD1\Photo1\j02894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88032" y="3571876"/>
            <a:ext cx="1813048" cy="22860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Рисунок 10" descr="C:\Program Files\Microsoft Office\Media\CntCD1\Photo1\j028941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496" y="3643314"/>
            <a:ext cx="1428750" cy="2357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85728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Первые бумажные деньги изобрели в Китае в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VIII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веке. А в России они были    введены через 1000 лет.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Екатерина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II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XVIII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веке впервые ввела в обращение бумажные деньги со своим портретом достоинством в 100 рублей.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7" descr="екатерина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8946" y="2348880"/>
            <a:ext cx="3106109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857364"/>
            <a:ext cx="4790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Называют бумажные деньги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БАНКНОТАМИ.</a:t>
            </a:r>
            <a:endParaRPr lang="ru-RU" sz="3600" i="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66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5688"/>
            <a:ext cx="1661530" cy="25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 Black" pitchFamily="34" charset="0"/>
              </a:rPr>
              <a:t>ДЕНЬГИ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все, что принимается в уплату за товары и услуги. Предметы, посредством которых выражается стоимость всех других товаров.</a:t>
            </a:r>
          </a:p>
          <a:p>
            <a:endParaRPr lang="ru-RU" dirty="0"/>
          </a:p>
        </p:txBody>
      </p:sp>
      <p:pic>
        <p:nvPicPr>
          <p:cNvPr id="4" name="Picture 19" descr="C:\Program Files\Microsoft Office\Media\CntCD1\ClipArt2\j022899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5"/>
            <a:ext cx="2143140" cy="197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Program Files\Microsoft Office\Media\CntCD1\ClipArt3\j023280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428736"/>
            <a:ext cx="32242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:\Program Files\Microsoft Office\Media\CntCD1\ClipArt2\j022896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428736"/>
            <a:ext cx="2057263" cy="1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C:\Program Files\Microsoft Office\Media\CntCD1\ClipArt4\j024045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013" y="3357562"/>
            <a:ext cx="20589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C:\Program Files\Microsoft Office\Media\CntCD1\ClipArt1\j0198602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500438"/>
            <a:ext cx="22479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:\Program Files\Microsoft Office\Media\CntCD1\ClipArt2\j0215906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000636"/>
            <a:ext cx="1543044" cy="14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C:\Program Files\Microsoft Office\Media\CntCD1\ClipArt4\j027925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786190"/>
            <a:ext cx="10686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C:\Program Files\Microsoft Office\Media\CntCD1\ClipArt2\j0232381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4214818"/>
            <a:ext cx="22463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C:\Program Files\Microsoft Office\Media\CntCD1\ClipArt8\j0343951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5143512"/>
            <a:ext cx="1628773" cy="12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4" name="Picture 27" descr="C:\Program Files\Microsoft Office\Media\CntCD1\Photo1\j02899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929066"/>
            <a:ext cx="3657600" cy="2419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5" descr="C:\Program Files\Microsoft Office\Media\CntCD1\Photo1\j01491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142984"/>
            <a:ext cx="3657600" cy="241935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 descr="C:\Program Files\Microsoft Office\Media\CntCD1\Photo1\j0216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285860"/>
            <a:ext cx="3657600" cy="241458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6" descr="C:\Program Files\Microsoft Office\Media\CntCD1\Photo1\j01824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3929066"/>
            <a:ext cx="3657600" cy="24622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214290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Деньги </a:t>
            </a:r>
            <a:r>
              <a:rPr lang="ru-RU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– это особый товар, который можно обменять на </a:t>
            </a:r>
            <a:br>
              <a:rPr lang="ru-RU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j-ea"/>
                <a:cs typeface="+mj-cs"/>
              </a:rPr>
              <a:t>любые другие товары и  услуги.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Для чего же нужны деньги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?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268413"/>
          <a:ext cx="8208963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8" name="Picture 12" descr="Мужчины смайлик картинк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2037406" cy="1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Мужчины смайлик картинка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41" y="1268413"/>
            <a:ext cx="2113655" cy="1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28572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Деньги разных стран:  Россия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Picture 2" descr="C:\Users\Карина\Desktop\урок деньги\5f0f1d33922ab925c25341fe2d36ff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624" y="1357298"/>
            <a:ext cx="5572125" cy="4273550"/>
          </a:xfrm>
          <a:prstGeom prst="rect">
            <a:avLst/>
          </a:prstGeom>
          <a:noFill/>
        </p:spPr>
      </p:pic>
      <p:pic>
        <p:nvPicPr>
          <p:cNvPr id="17410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799545" cy="31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4098" name="Picture 2" descr="http://liubavyshka.ru/_ph/93/2/125830943.gif?14611436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7" y="2852936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403647" y="116632"/>
            <a:ext cx="5400601" cy="273630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Всего лучше для державы,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Если ты куешь успех…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Если все рубли в работе,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То владелец их в почете…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 страна богаче всех.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" name="Сюрприз - Музыка из мультфильмов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2" descr="C:\Users\Карина\Desktop\belfon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1000108"/>
            <a:ext cx="7500938" cy="4530725"/>
          </a:xfrm>
          <a:prstGeom prst="rect">
            <a:avLst/>
          </a:prstGeom>
          <a:noFill/>
        </p:spPr>
      </p:pic>
      <p:pic>
        <p:nvPicPr>
          <p:cNvPr id="16386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88"/>
            <a:ext cx="2159165" cy="26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2" descr="C:\Users\Карина\Desktop\урок деньги\28143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857232"/>
            <a:ext cx="7929562" cy="4786312"/>
          </a:xfrm>
          <a:prstGeom prst="rect">
            <a:avLst/>
          </a:prstGeom>
          <a:noFill/>
        </p:spPr>
      </p:pic>
      <p:pic>
        <p:nvPicPr>
          <p:cNvPr id="9222" name="Picture 6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98" y="4581128"/>
            <a:ext cx="261709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3" name="Picture 2" descr="C:\Users\Карина\Desktop\урок деньги\angl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928670"/>
            <a:ext cx="7072313" cy="3857625"/>
          </a:xfrm>
          <a:prstGeom prst="rect">
            <a:avLst/>
          </a:prstGeom>
          <a:noFill/>
        </p:spPr>
      </p:pic>
      <p:pic>
        <p:nvPicPr>
          <p:cNvPr id="10242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2132310" cy="20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42860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Итальянская лира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Карина\Desktop\урок деньги\ita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1785926"/>
            <a:ext cx="7000875" cy="3643312"/>
          </a:xfrm>
          <a:prstGeom prst="rect">
            <a:avLst/>
          </a:prstGeom>
          <a:noFill/>
        </p:spPr>
      </p:pic>
      <p:pic>
        <p:nvPicPr>
          <p:cNvPr id="15362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2609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0004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Японская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йена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50" y="1600200"/>
            <a:ext cx="7000875" cy="4757738"/>
          </a:xfrm>
          <a:prstGeom prst="rect">
            <a:avLst/>
          </a:prstGeom>
          <a:noFill/>
        </p:spPr>
      </p:pic>
      <p:pic>
        <p:nvPicPr>
          <p:cNvPr id="18434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5398" cy="17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Во всём мире монеты- «путеводитель» 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 истории государств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т.к. на них изображались великие личности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легендарные здания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героические эпизоды.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11" descr="пётр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2030412" cy="194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8" descr="александр 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14744" y="2000240"/>
            <a:ext cx="2000250" cy="19431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9" descr="николай 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000240"/>
            <a:ext cx="1870075" cy="19446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2976" y="4500570"/>
            <a:ext cx="64294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Существует специальная наука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изучает монеты –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НУМИЗМАТИКА.</a:t>
            </a:r>
          </a:p>
          <a:p>
            <a:endParaRPr lang="ru-RU" dirty="0"/>
          </a:p>
        </p:txBody>
      </p:sp>
      <p:pic>
        <p:nvPicPr>
          <p:cNvPr id="14338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2390"/>
            <a:ext cx="1805398" cy="17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143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СОВРЕМЕННЫЕ ДЕНЬГИ….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6" name="Picture 4" descr="Мужчины смайлик карт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558614" cy="22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Мужчины смайлик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14562"/>
            <a:ext cx="50387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Проверь себя</a:t>
            </a:r>
            <a:r>
              <a:rPr lang="en-US" sz="2800" i="1" dirty="0" smtClean="0">
                <a:solidFill>
                  <a:srgbClr val="C00000"/>
                </a:solidFill>
                <a:latin typeface="Arial Black" pitchFamily="34" charset="0"/>
              </a:rPr>
              <a:t>,</a:t>
            </a: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ответь на вопросы.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341438"/>
            <a:ext cx="8229600" cy="4784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1.Какие товары на Руси служили деньгами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2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. Почему яйца не могли быть деньгами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3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.Какими свойствами должны обладать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деньги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4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.Как называлась самая маленькая монета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на Руси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5.Почему металлические деньги были не всегда удобны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6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.Когда появились первые бумажные деньги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?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836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 жадность </a:t>
            </a:r>
            <a:r>
              <a:rPr lang="ru-RU" smtClean="0"/>
              <a:t>(начало)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14356"/>
            <a:ext cx="77768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Arial Black" pitchFamily="34" charset="0"/>
              </a:rPr>
              <a:t>Пусть у вас всегда будут деньги.</a:t>
            </a:r>
          </a:p>
          <a:p>
            <a:endParaRPr lang="ru-RU" sz="44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Всего доброго!</a:t>
            </a:r>
          </a:p>
          <a:p>
            <a:endParaRPr lang="ru-RU" dirty="0"/>
          </a:p>
        </p:txBody>
      </p:sp>
      <p:pic>
        <p:nvPicPr>
          <p:cNvPr id="12290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376490" cy="34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14166"/>
            <a:ext cx="2376264" cy="2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Rectangle 19"/>
          <p:cNvSpPr txBox="1">
            <a:spLocks noChangeArrowheads="1"/>
          </p:cNvSpPr>
          <p:nvPr/>
        </p:nvSpPr>
        <p:spPr>
          <a:xfrm>
            <a:off x="142844" y="928670"/>
            <a:ext cx="8507412" cy="51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шкура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зерно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акулий зуб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птичьи перья      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ракушки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каури    скот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</p:txBody>
      </p:sp>
      <p:pic>
        <p:nvPicPr>
          <p:cNvPr id="4" name="Picture 9" descr="is[16]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>
          <a:xfrm>
            <a:off x="642910" y="1500174"/>
            <a:ext cx="2397565" cy="15716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17" descr="зер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286016" cy="1500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11" descr="аку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0826" y="1500174"/>
            <a:ext cx="1928826" cy="14382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12" descr="птичьи перь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5753" y="3857628"/>
            <a:ext cx="2357454" cy="18002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8" name="Picture 18" descr="каур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2823" y="4077072"/>
            <a:ext cx="2071702" cy="17859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9" name="Picture 13" descr="коров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43702" y="3717032"/>
            <a:ext cx="2303463" cy="1655763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1714480" y="35716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ВОТ ТАК ВЫГЛЯДЕЛИ ПЕРВЫЕ (ТОВАРНЫЕ) ДЕНЬГИ  НА РУСИ.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77" y="4692189"/>
            <a:ext cx="20288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+mj-ea"/>
                <a:cs typeface="+mj-cs"/>
              </a:rPr>
              <a:t>ОБМЕН ТОВАРА НА ТОВАР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1429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6" descr="C:\Users\Карина\Desktop\fvew7vpehp3q6agiwkwc4x1zc5cqm4x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643206" cy="216878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" name="Picture 7" descr="C:\Users\Карина\Desktop\b_7757goo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71546"/>
            <a:ext cx="2571750" cy="20717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500430" y="1714488"/>
            <a:ext cx="2071687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85786" y="385762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БАРТЕР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- это прямой обмен одних товаров на другие без участия денег.                      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- Кто сможет назвать другой способ обмена, в котором могут участвовать деньги.                    </a:t>
            </a:r>
          </a:p>
          <a:p>
            <a:endParaRPr lang="ru-RU" dirty="0"/>
          </a:p>
        </p:txBody>
      </p:sp>
      <p:pic>
        <p:nvPicPr>
          <p:cNvPr id="6148" name="Picture 4" descr="Мужчины смайлик картин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33" y="4869160"/>
            <a:ext cx="1870405" cy="18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картинки к уроку\Новая папка\6309043653309345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7835" y="3327163"/>
            <a:ext cx="2051634" cy="2069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77" y="419328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clipart.coolclips.com/100h/tjm/tf05234/CoolClips_wb032953.jpg">
            <a:hlinkClick r:id="rId5" tooltip="кусок мыла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0370"/>
            <a:ext cx="2058788" cy="13725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6978" y="404664"/>
            <a:ext cx="458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ОБМЕН ТОВАРОМ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9460" name="Picture 4" descr="http://www.nkj.ru/upload/iblock/49a/49a9866bb3071276ffbf39de1fc50bd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21549"/>
            <a:ext cx="2667000" cy="18478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помеец мандарина Стоковая Фотография R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2" y="3484997"/>
            <a:ext cx="2516056" cy="18989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0452" y="2636912"/>
            <a:ext cx="30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МЫЛО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0593" y="1845474"/>
            <a:ext cx="157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ТКАНЬ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АПЕЛЬСИН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5661248"/>
            <a:ext cx="216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КНИГА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/>
        </p:nvSpPr>
        <p:spPr bwMode="auto">
          <a:xfrm>
            <a:off x="685800" y="214290"/>
            <a:ext cx="77724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ru-RU" sz="2800" dirty="0" smtClean="0"/>
              <a:t>за подкову — 1 рыбина;</a:t>
            </a:r>
            <a:br>
              <a:rPr lang="ru-RU" sz="2800" dirty="0" smtClean="0"/>
            </a:br>
            <a:r>
              <a:rPr lang="ru-RU" sz="2800" dirty="0" smtClean="0"/>
              <a:t>за пару женской обуви — 3 рыбины;</a:t>
            </a:r>
            <a:br>
              <a:rPr lang="ru-RU" sz="2800" dirty="0" smtClean="0"/>
            </a:br>
            <a:r>
              <a:rPr lang="ru-RU" sz="2800" dirty="0" smtClean="0"/>
              <a:t>за бочонок вина — 100 рыбин;</a:t>
            </a:r>
            <a:br>
              <a:rPr lang="ru-RU" sz="2800" dirty="0" smtClean="0"/>
            </a:br>
            <a:r>
              <a:rPr lang="ru-RU" sz="2800" dirty="0" smtClean="0"/>
              <a:t>за бочонок сливочного масла — 120 рыбин.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C:\Users\Карина\Desktop\silverspo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2428875" cy="328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Users\Карина\Desktop\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357430"/>
            <a:ext cx="2786063" cy="328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2" name="Picture 2" descr="Ковбойские сапоги - стоковый векторный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276" y="2357430"/>
            <a:ext cx="2464646" cy="315980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356610" y="2071677"/>
          <a:ext cx="3287092" cy="2659041"/>
        </p:xfrm>
        <a:graphic>
          <a:graphicData uri="http://schemas.openxmlformats.org/drawingml/2006/table">
            <a:tbl>
              <a:tblPr/>
              <a:tblGrid>
                <a:gridCol w="1643546"/>
                <a:gridCol w="1643546"/>
              </a:tblGrid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Шоколадка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30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Компот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10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Салат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20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Булочка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20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Чипсы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30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Пюре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20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Конфетка - жвачка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15 рублей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Black"/>
                          <a:ea typeface="Calibri"/>
                          <a:cs typeface="Times New Roman"/>
                        </a:rPr>
                        <a:t>Батончик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/>
                          <a:ea typeface="Calibri"/>
                          <a:cs typeface="Times New Roman"/>
                        </a:rPr>
                        <a:t>30 рублей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ЦЕНА -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это договор, соглашение между покупателем и продавцом. Чаще всего продавец предлагает цену, а покупатель соглашается или нет.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1214425"/>
          <a:ext cx="7286676" cy="3468357"/>
        </p:xfrm>
        <a:graphic>
          <a:graphicData uri="http://schemas.openxmlformats.org/drawingml/2006/table">
            <a:tbl>
              <a:tblPr/>
              <a:tblGrid>
                <a:gridCol w="3643338"/>
                <a:gridCol w="3643338"/>
              </a:tblGrid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Шоколадка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Компот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Салат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Булочка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Чипсы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Пюре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Конфетка - жвачка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15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Батончик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Первые деньги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 descr="Мужчины смайлик карт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440160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атуэтки Фен-Шу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9636"/>
            <a:ext cx="2857500" cy="24193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om-chaya.ru/data/big/mesho4ki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10" y="947365"/>
            <a:ext cx="2550268" cy="25438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budetinteresno.narod.ru/images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1885950" cy="21590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иллюстрации различных объектов на белом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07996"/>
            <a:ext cx="2228850" cy="23209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Лисица серебристо-черная отечественная крашеная &quot;Шампань&quot;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2182"/>
            <a:ext cx="1971675" cy="26022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курсы\My Pictures\Фоны\rbow\rbow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Первые металлические деньги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на Руси назывались гривны.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27088" y="1628775"/>
            <a:ext cx="35353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Модницы стали делать из них ожерелье: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-и красиво;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-и «кошелёк» всегда под рукой;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-и видно какая ты богатая невеста.</a:t>
            </a:r>
          </a:p>
        </p:txBody>
      </p:sp>
      <p:pic>
        <p:nvPicPr>
          <p:cNvPr id="5" name="Picture 9" descr="гри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1285861"/>
            <a:ext cx="2454270" cy="156687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Picture 7" descr="грив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29190" y="3143248"/>
            <a:ext cx="3467100" cy="280828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497</Words>
  <Application>Microsoft Office PowerPoint</Application>
  <PresentationFormat>Экран (4:3)</PresentationFormat>
  <Paragraphs>114</Paragraphs>
  <Slides>29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Виктор</cp:lastModifiedBy>
  <cp:revision>38</cp:revision>
  <dcterms:created xsi:type="dcterms:W3CDTF">2016-04-17T16:10:27Z</dcterms:created>
  <dcterms:modified xsi:type="dcterms:W3CDTF">2019-01-07T17:35:26Z</dcterms:modified>
</cp:coreProperties>
</file>