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4.gif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4.jpeg"/><Relationship Id="rId7" Type="http://schemas.openxmlformats.org/officeDocument/2006/relationships/image" Target="../media/image2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4.gif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571612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C" pitchFamily="34" charset="0"/>
              </a:rPr>
              <a:t>Загадка, как средство речевого развития детей  старшего дошкольного возраста</a:t>
            </a:r>
            <a:r>
              <a:rPr lang="ru-RU" b="1" dirty="0" smtClean="0">
                <a:ln>
                  <a:solidFill>
                    <a:srgbClr val="00B0F0"/>
                  </a:solidFill>
                </a:ln>
                <a:effectLst/>
                <a:latin typeface="IzhitsaC" pitchFamily="34" charset="0"/>
              </a:rPr>
              <a:t/>
            </a:r>
            <a:br>
              <a:rPr lang="ru-RU" b="1" dirty="0" smtClean="0">
                <a:ln>
                  <a:solidFill>
                    <a:srgbClr val="00B0F0"/>
                  </a:solidFill>
                </a:ln>
                <a:effectLst/>
                <a:latin typeface="IzhitsaC" pitchFamily="34" charset="0"/>
              </a:rPr>
            </a:br>
            <a:endParaRPr lang="ru-RU" b="1" dirty="0">
              <a:ln>
                <a:solidFill>
                  <a:srgbClr val="00B0F0"/>
                </a:solidFill>
              </a:ln>
              <a:effectLst/>
              <a:latin typeface="Izhitsa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786058"/>
            <a:ext cx="7406640" cy="3714776"/>
          </a:xfrm>
        </p:spPr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C" pitchFamily="34" charset="0"/>
              </a:rPr>
              <a:t>Выполнил: </a:t>
            </a:r>
          </a:p>
          <a:p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C" pitchFamily="34" charset="0"/>
              </a:rPr>
              <a:t>Воспитатель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C" pitchFamily="34" charset="0"/>
              </a:rPr>
              <a:t> </a:t>
            </a:r>
            <a:endParaRPr lang="ru-RU" dirty="0" smtClean="0">
              <a:ln>
                <a:solidFill>
                  <a:srgbClr val="00B0F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C" pitchFamily="34" charset="0"/>
            </a:endParaRPr>
          </a:p>
          <a:p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C" pitchFamily="34" charset="0"/>
              </a:rPr>
              <a:t>старшей группы</a:t>
            </a:r>
          </a:p>
          <a:p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C" pitchFamily="34" charset="0"/>
              </a:rPr>
              <a:t>МКДОУ «Детский сад №1</a:t>
            </a:r>
          </a:p>
          <a:p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C" pitchFamily="34" charset="0"/>
              </a:rPr>
              <a:t> г. Камызяк» с/</a:t>
            </a:r>
            <a:r>
              <a:rPr lang="ru-RU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C" pitchFamily="34" charset="0"/>
              </a:rPr>
              <a:t>п</a:t>
            </a:r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C" pitchFamily="34" charset="0"/>
              </a:rPr>
              <a:t> №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C" pitchFamily="34" charset="0"/>
              </a:rPr>
              <a:t>5»</a:t>
            </a:r>
            <a:endParaRPr lang="ru-RU" dirty="0" smtClean="0">
              <a:ln>
                <a:solidFill>
                  <a:srgbClr val="00B0F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C" pitchFamily="34" charset="0"/>
            </a:endParaRPr>
          </a:p>
          <a:p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C" pitchFamily="34" charset="0"/>
              </a:rPr>
              <a:t> </a:t>
            </a:r>
            <a:r>
              <a:rPr lang="ru-RU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C" pitchFamily="34" charset="0"/>
              </a:rPr>
              <a:t>Ханмуратова</a:t>
            </a:r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C" pitchFamily="34" charset="0"/>
              </a:rPr>
              <a:t> Сауле </a:t>
            </a:r>
          </a:p>
          <a:p>
            <a:r>
              <a:rPr lang="ru-RU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C" pitchFamily="34" charset="0"/>
              </a:rPr>
              <a:t>Халижановна</a:t>
            </a:r>
            <a:endParaRPr lang="ru-RU" dirty="0" smtClean="0">
              <a:ln>
                <a:solidFill>
                  <a:srgbClr val="00B0F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C" pitchFamily="34" charset="0"/>
            </a:endParaRPr>
          </a:p>
          <a:p>
            <a:endParaRPr lang="ru-RU" dirty="0">
              <a:ln>
                <a:solidFill>
                  <a:srgbClr val="00B0F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C" pitchFamily="34" charset="0"/>
            </a:endParaRPr>
          </a:p>
        </p:txBody>
      </p:sp>
      <p:pic>
        <p:nvPicPr>
          <p:cNvPr id="1026" name="Picture 2" descr="F:\картин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033" y="3571876"/>
            <a:ext cx="3938967" cy="3286124"/>
          </a:xfrm>
          <a:prstGeom prst="rect">
            <a:avLst/>
          </a:prstGeom>
          <a:noFill/>
        </p:spPr>
      </p:pic>
      <p:pic>
        <p:nvPicPr>
          <p:cNvPr id="9218" name="Picture 2" descr="http://animashki.kak2z.org/pic/21/liniia-30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6143644"/>
            <a:ext cx="5829300" cy="571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35743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IzhitsaC" pitchFamily="34" charset="0"/>
              </a:rPr>
              <a:t>Загадка  одна из малых форм устного народного творчества,</a:t>
            </a:r>
            <a:br>
              <a:rPr lang="ru-RU" b="1" u="sng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IzhitsaC" pitchFamily="34" charset="0"/>
              </a:rPr>
            </a:br>
            <a:r>
              <a:rPr lang="ru-RU" b="1" u="sng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IzhitsaC" pitchFamily="34" charset="0"/>
              </a:rPr>
              <a:t> в которой в предельно сжатой, образной форме даются наиболее яркие, </a:t>
            </a:r>
            <a:br>
              <a:rPr lang="ru-RU" b="1" u="sng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IzhitsaC" pitchFamily="34" charset="0"/>
              </a:rPr>
            </a:br>
            <a:r>
              <a:rPr lang="ru-RU" b="1" u="sng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IzhitsaC" pitchFamily="34" charset="0"/>
              </a:rPr>
              <a:t>характерные признаки предметов или явлений.</a:t>
            </a:r>
            <a:r>
              <a:rPr lang="ru-RU" b="1" u="sng" dirty="0" smtClean="0">
                <a:solidFill>
                  <a:srgbClr val="9933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D:\для клиентов\КАРТИНК\картин\3cfe6aa16a2f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072074"/>
            <a:ext cx="1685999" cy="1785926"/>
          </a:xfrm>
          <a:prstGeom prst="rect">
            <a:avLst/>
          </a:prstGeom>
          <a:noFill/>
        </p:spPr>
      </p:pic>
      <p:pic>
        <p:nvPicPr>
          <p:cNvPr id="1028" name="Picture 4" descr="http://animashki.kak2z.org/pic/21/liniia-30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6072206"/>
            <a:ext cx="5829300" cy="571501"/>
          </a:xfrm>
          <a:prstGeom prst="rect">
            <a:avLst/>
          </a:prstGeom>
          <a:noFill/>
        </p:spPr>
      </p:pic>
      <p:pic>
        <p:nvPicPr>
          <p:cNvPr id="1030" name="Picture 6" descr="http://kartinki-vernisazh.ru/_ph/16/1/214979110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38" y="5286388"/>
            <a:ext cx="709612" cy="12980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64291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IzhitsaC" pitchFamily="34" charset="0"/>
              </a:rPr>
              <a:t>Загадка как прием дидактического воздействия на детей.</a:t>
            </a:r>
            <a:endParaRPr lang="ru-RU" b="1" u="sng" dirty="0">
              <a:ln>
                <a:solidFill>
                  <a:srgbClr val="00B0F0"/>
                </a:solidFill>
              </a:ln>
              <a:solidFill>
                <a:srgbClr val="7030A0"/>
              </a:solidFill>
              <a:latin typeface="IzhitsaC" pitchFamily="34" charset="0"/>
            </a:endParaRPr>
          </a:p>
        </p:txBody>
      </p:sp>
      <p:pic>
        <p:nvPicPr>
          <p:cNvPr id="5121" name="Picture 1" descr="G:\фото\IMG_20171018_110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71876"/>
            <a:ext cx="3486088" cy="2614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G:\фото\IMG_20171018_111352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143116"/>
            <a:ext cx="3333741" cy="2500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D:\для клиентов\КАРТИНК\картин\212713_1383762433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286256"/>
            <a:ext cx="3468756" cy="2078544"/>
          </a:xfrm>
          <a:prstGeom prst="rect">
            <a:avLst/>
          </a:prstGeom>
          <a:noFill/>
        </p:spPr>
      </p:pic>
      <p:pic>
        <p:nvPicPr>
          <p:cNvPr id="8194" name="Picture 2" descr="http://animashki.kak2z.org/pic/21/liniia-30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6286499"/>
            <a:ext cx="5829300" cy="571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IzhitsaC" pitchFamily="34" charset="0"/>
              </a:rPr>
              <a:t>Коррекционно-развивающие возможности загадки.</a:t>
            </a:r>
            <a:endParaRPr lang="ru-RU" b="1" dirty="0">
              <a:ln>
                <a:solidFill>
                  <a:srgbClr val="00B0F0"/>
                </a:solidFill>
              </a:ln>
              <a:solidFill>
                <a:srgbClr val="7030A0"/>
              </a:solidFill>
              <a:latin typeface="IzhitsaC" pitchFamily="34" charset="0"/>
            </a:endParaRPr>
          </a:p>
        </p:txBody>
      </p:sp>
      <p:pic>
        <p:nvPicPr>
          <p:cNvPr id="3074" name="Picture 2" descr="D:\для клиентов\КАРТИНК\картин\591762_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2643182"/>
            <a:ext cx="3749757" cy="3871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143340" y="1571612"/>
            <a:ext cx="50006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находчивости, сообразительности, быстроты реакции;</a:t>
            </a:r>
            <a:endParaRPr kumimoji="0" lang="ru-RU" sz="2000" b="1" i="0" u="none" strike="noStrike" cap="none" normalizeH="0" baseline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стимуляция умственной активности;</a:t>
            </a:r>
            <a:endParaRPr kumimoji="0" lang="ru-RU" sz="2000" b="1" i="0" u="none" strike="noStrike" cap="none" normalizeH="0" baseline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мышления, речи, памяти, внимания, воображения;</a:t>
            </a:r>
            <a:endParaRPr kumimoji="0" lang="ru-RU" sz="2000" b="1" i="0" u="none" strike="noStrike" cap="none" normalizeH="0" baseline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расширение запаса знаний и представлений об окружающем мире;</a:t>
            </a:r>
            <a:endParaRPr kumimoji="0" lang="ru-RU" sz="2000" b="1" i="0" u="none" strike="noStrike" cap="none" normalizeH="0" baseline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сенсорной сферы.</a:t>
            </a:r>
            <a:endParaRPr kumimoji="0" lang="ru-RU" sz="2000" b="1" i="0" u="none" strike="noStrike" cap="none" normalizeH="0" baseline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G:\фото\P_20171018_112226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214818"/>
            <a:ext cx="3714776" cy="2089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http://animashki.kak2z.org/pic/21/liniia-30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6286499"/>
            <a:ext cx="5829300" cy="571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IzhitsaC" pitchFamily="34" charset="0"/>
              </a:rPr>
              <a:t>Загадки имеют различные уровни сложности и делятся на виды.</a:t>
            </a:r>
            <a:endParaRPr lang="ru-RU" b="1" u="sng" dirty="0">
              <a:ln>
                <a:solidFill>
                  <a:srgbClr val="00B0F0"/>
                </a:solidFill>
              </a:ln>
              <a:solidFill>
                <a:srgbClr val="7030A0"/>
              </a:solidFill>
              <a:latin typeface="IzhitsaC" pitchFamily="34" charset="0"/>
            </a:endParaRPr>
          </a:p>
        </p:txBody>
      </p:sp>
      <p:pic>
        <p:nvPicPr>
          <p:cNvPr id="5" name="Picture 2" descr="G:\картин\1475802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786058"/>
            <a:ext cx="3400241" cy="357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714876" y="2500306"/>
            <a:ext cx="41434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all" normalizeH="0" baseline="0" dirty="0" smtClean="0">
                <a:ln w="0">
                  <a:solidFill>
                    <a:srgbClr val="0070C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Описательная.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0" u="none" strike="noStrike" cap="all" normalizeH="0" baseline="0" dirty="0" smtClean="0">
              <a:ln w="0">
                <a:solidFill>
                  <a:srgbClr val="0070C0"/>
                </a:solidFill>
              </a:ln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all" normalizeH="0" baseline="0" dirty="0" smtClean="0">
                <a:ln w="0">
                  <a:solidFill>
                    <a:srgbClr val="0070C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Загадки – стихи.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0" u="none" strike="noStrike" cap="all" normalizeH="0" baseline="0" dirty="0" smtClean="0">
              <a:ln w="0">
                <a:solidFill>
                  <a:srgbClr val="0070C0"/>
                </a:solidFill>
              </a:ln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all" normalizeH="0" baseline="0" dirty="0" smtClean="0">
                <a:ln w="0">
                  <a:solidFill>
                    <a:srgbClr val="0070C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Загадки – обманки.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0" u="none" strike="noStrike" cap="all" normalizeH="0" baseline="0" dirty="0" smtClean="0">
              <a:ln w="0">
                <a:solidFill>
                  <a:srgbClr val="0070C0"/>
                </a:solidFill>
              </a:ln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all" normalizeH="0" baseline="0" dirty="0" smtClean="0">
                <a:ln w="0">
                  <a:solidFill>
                    <a:srgbClr val="0070C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Образные загадки.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0" u="none" strike="noStrike" cap="all" normalizeH="0" baseline="0" dirty="0" smtClean="0">
              <a:ln w="0">
                <a:solidFill>
                  <a:srgbClr val="0070C0"/>
                </a:solidFill>
              </a:ln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all" normalizeH="0" baseline="0" dirty="0" smtClean="0">
                <a:ln w="0">
                  <a:solidFill>
                    <a:srgbClr val="0070C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Загадки с подвохом.</a:t>
            </a:r>
            <a:endParaRPr kumimoji="0" lang="ru-RU" sz="2000" b="1" i="0" u="none" strike="noStrike" cap="all" normalizeH="0" baseline="0" dirty="0" smtClean="0">
              <a:ln w="0">
                <a:solidFill>
                  <a:srgbClr val="0070C0"/>
                </a:solidFill>
              </a:ln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animashki.kak2z.org/pic/21/liniia-30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6286499"/>
            <a:ext cx="5829300" cy="571501"/>
          </a:xfrm>
          <a:prstGeom prst="rect">
            <a:avLst/>
          </a:prstGeom>
          <a:noFill/>
        </p:spPr>
      </p:pic>
      <p:pic>
        <p:nvPicPr>
          <p:cNvPr id="6148" name="Picture 4" descr="http://img0.liveinternet.ru/images/attach/c/2/73/604/73604678_3463295_0_46776_38aa1de0_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1357298"/>
            <a:ext cx="1634706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ля клиентов\КАРТИНК\картин\779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000372"/>
            <a:ext cx="2890830" cy="348292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Придумывание загадок сложнее, чем их отгадывание. </a:t>
            </a:r>
            <a:endParaRPr lang="ru-RU" b="1" dirty="0">
              <a:ln>
                <a:solidFill>
                  <a:srgbClr val="0070C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49" name="Picture 1" descr="G:\фото\P_20171018_111422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857364"/>
            <a:ext cx="4595812" cy="2585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http://www.playcast.ru/uploads/2016/06/26/1910615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5000636"/>
            <a:ext cx="1571616" cy="15716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Загадки об  осенних явлениях</a:t>
            </a:r>
            <a:br>
              <a:rPr lang="ru-RU" b="1" dirty="0" smtClean="0">
                <a:ln>
                  <a:solidFill>
                    <a:srgbClr val="0070C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(интерактивная игра)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://pochemu4ka.ru/_ld/128/8359939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9" y="2857497"/>
            <a:ext cx="4643469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http://pochemu4ka.ru/_ld/128/86536425.pn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571612"/>
            <a:ext cx="323251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http://rs1379.pbsrc.com/albums/ah136/cctpb/0004_zpsx55mve0x.gif~c20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5143512"/>
            <a:ext cx="761992" cy="761992"/>
          </a:xfrm>
          <a:prstGeom prst="rect">
            <a:avLst/>
          </a:prstGeom>
          <a:noFill/>
        </p:spPr>
      </p:pic>
      <p:pic>
        <p:nvPicPr>
          <p:cNvPr id="3074" name="Picture 2" descr="http://animations.shoppinng.ru/wp-content/uploads/2014/02/29.gif?x9819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1214422"/>
            <a:ext cx="3429024" cy="2143140"/>
          </a:xfrm>
          <a:prstGeom prst="rect">
            <a:avLst/>
          </a:prstGeom>
          <a:noFill/>
        </p:spPr>
      </p:pic>
      <p:pic>
        <p:nvPicPr>
          <p:cNvPr id="7" name="Picture 2" descr="http://animashki.kak2z.org/pic/21/liniia-300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6286499"/>
            <a:ext cx="5829300" cy="571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ochemu4ka.ru/_ld/128/1373419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5" y="3000373"/>
            <a:ext cx="4714907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http://pochemu4ka.ru/_ld/128/58101120.pn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57166"/>
            <a:ext cx="4643470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://animashki.kak2z.org/pic/21/liniia-30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6286499"/>
            <a:ext cx="5829300" cy="571501"/>
          </a:xfrm>
          <a:prstGeom prst="rect">
            <a:avLst/>
          </a:prstGeom>
          <a:noFill/>
        </p:spPr>
      </p:pic>
      <p:pic>
        <p:nvPicPr>
          <p:cNvPr id="3076" name="Picture 4" descr="http://smileoff.net/Materials/_info_anime_smile/879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857232"/>
            <a:ext cx="1834025" cy="1195391"/>
          </a:xfrm>
          <a:prstGeom prst="rect">
            <a:avLst/>
          </a:prstGeom>
          <a:noFill/>
        </p:spPr>
      </p:pic>
      <p:pic>
        <p:nvPicPr>
          <p:cNvPr id="2050" name="Picture 2" descr="http://animations.shoppinng.ru/wp-content/uploads/2014/02/29.gif?x9819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4214818"/>
            <a:ext cx="2470914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ochemu4ka.ru/_ld/128/99809352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000372"/>
            <a:ext cx="4572032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pochemu4ka.ru/_ld/128/76967368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9" y="357167"/>
            <a:ext cx="4429155" cy="3429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animashki.kak2z.org/pic/21/liniia-30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6286499"/>
            <a:ext cx="5829300" cy="571501"/>
          </a:xfrm>
          <a:prstGeom prst="rect">
            <a:avLst/>
          </a:prstGeom>
          <a:noFill/>
        </p:spPr>
      </p:pic>
      <p:pic>
        <p:nvPicPr>
          <p:cNvPr id="2052" name="Picture 4" descr="http://rs491.pbsrc.com/albums/rr277/sindoreiblink/animals/playfulkitten.gif~c20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714356"/>
            <a:ext cx="1333496" cy="1333496"/>
          </a:xfrm>
          <a:prstGeom prst="rect">
            <a:avLst/>
          </a:prstGeom>
          <a:noFill/>
        </p:spPr>
      </p:pic>
      <p:pic>
        <p:nvPicPr>
          <p:cNvPr id="2054" name="Picture 6" descr="http://biewer-yorki.narod.ru/45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5000636"/>
            <a:ext cx="1285884" cy="1443048"/>
          </a:xfrm>
          <a:prstGeom prst="rect">
            <a:avLst/>
          </a:prstGeom>
          <a:noFill/>
        </p:spPr>
      </p:pic>
      <p:pic>
        <p:nvPicPr>
          <p:cNvPr id="1026" name="Picture 2" descr="http://francheska45.f.r.pic.centerblog.net/4ei2nxMk_f99-0YS8KuYWBNZ1-k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4214818"/>
            <a:ext cx="1799316" cy="15478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246</TotalTime>
  <Words>123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Загадка, как средство речевого развития детей  старшего дошкольного возраста </vt:lpstr>
      <vt:lpstr>Загадка  одна из малых форм устного народного творчества,  в которой в предельно сжатой, образной форме даются наиболее яркие,  характерные признаки предметов или явлений.  </vt:lpstr>
      <vt:lpstr>Загадка как прием дидактического воздействия на детей.</vt:lpstr>
      <vt:lpstr>Коррекционно-развивающие возможности загадки.</vt:lpstr>
      <vt:lpstr>Загадки имеют различные уровни сложности и делятся на виды.</vt:lpstr>
      <vt:lpstr> Придумывание загадок сложнее, чем их отгадывание. </vt:lpstr>
      <vt:lpstr>Загадки об  осенних явлениях (интерактивная игра) 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Загадка, как средство речевого развития детей  старшего дошкольного возраста </dc:title>
  <dc:creator>User</dc:creator>
  <cp:lastModifiedBy>1</cp:lastModifiedBy>
  <cp:revision>32</cp:revision>
  <dcterms:created xsi:type="dcterms:W3CDTF">2017-10-16T08:15:58Z</dcterms:created>
  <dcterms:modified xsi:type="dcterms:W3CDTF">2019-01-14T10:09:51Z</dcterms:modified>
</cp:coreProperties>
</file>