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2" r:id="rId2"/>
    <p:sldId id="268" r:id="rId3"/>
    <p:sldId id="305" r:id="rId4"/>
    <p:sldId id="306" r:id="rId5"/>
    <p:sldId id="307" r:id="rId6"/>
    <p:sldId id="308" r:id="rId7"/>
    <p:sldId id="309" r:id="rId8"/>
    <p:sldId id="302" r:id="rId9"/>
    <p:sldId id="303" r:id="rId10"/>
    <p:sldId id="304" r:id="rId11"/>
    <p:sldId id="28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FF"/>
    <a:srgbClr val="FCF600"/>
    <a:srgbClr val="009900"/>
    <a:srgbClr val="FD99B3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46" d="100"/>
          <a:sy n="46" d="100"/>
        </p:scale>
        <p:origin x="-2076" y="-5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20.10.2014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20.10.2014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20.10.2014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&#1085;&#1072;&#1090;&#1072;&#1096;&#1072;\&#1091;&#1088;&#1086;&#1082;&#1080;\1%20&#1082;&#1083;&#1072;&#1089;&#1089;\&#1076;&#1083;&#1103;%20&#1074;&#1086;&#1089;&#1087;&#1080;&#1090;\&#1091;&#1088;&#1086;&#1082;%20&#1084;&#1072;&#1090;&#1077;&#1084;%20&#1086;&#1073;&#1088;&#1077;&#1079;%2038%20&#1087;&#1086;&#1087;&#1091;&#1075;&#1072;&#1077;&#1074;.wmv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28596" y="1785926"/>
            <a:ext cx="1818173" cy="2408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500298" y="2479669"/>
            <a:ext cx="1111122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857620" y="3122611"/>
            <a:ext cx="753568" cy="1008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142844" y="142852"/>
            <a:ext cx="74295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«Моя математика» 1 класс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7596336" y="404664"/>
            <a:ext cx="12171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Урок 25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71406" y="785794"/>
            <a:ext cx="87868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Тема урока: «</a:t>
            </a:r>
            <a:r>
              <a:rPr lang="ru-RU" sz="3200" dirty="0" smtClean="0">
                <a:solidFill>
                  <a:srgbClr val="FF0000"/>
                </a:solidFill>
              </a:rPr>
              <a:t>Мерка. Единичный отрезок»</a:t>
            </a:r>
          </a:p>
        </p:txBody>
      </p:sp>
      <p:pic>
        <p:nvPicPr>
          <p:cNvPr id="13" name="Picture 5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5086"/>
          <a:stretch/>
        </p:blipFill>
        <p:spPr bwMode="auto">
          <a:xfrm>
            <a:off x="2267744" y="1772816"/>
            <a:ext cx="6408712" cy="32992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Группа 9"/>
          <p:cNvGrpSpPr/>
          <p:nvPr/>
        </p:nvGrpSpPr>
        <p:grpSpPr>
          <a:xfrm rot="16200000">
            <a:off x="2867584" y="4085622"/>
            <a:ext cx="142876" cy="2000264"/>
            <a:chOff x="1714480" y="3786190"/>
            <a:chExt cx="142876" cy="1930414"/>
          </a:xfrm>
        </p:grpSpPr>
        <p:cxnSp>
          <p:nvCxnSpPr>
            <p:cNvPr id="85" name="Прямая соединительная линия 84"/>
            <p:cNvCxnSpPr/>
            <p:nvPr/>
          </p:nvCxnSpPr>
          <p:spPr>
            <a:xfrm rot="5400000">
              <a:off x="821505" y="4750603"/>
              <a:ext cx="1928826" cy="1588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Прямая соединительная линия 85"/>
            <p:cNvCxnSpPr/>
            <p:nvPr/>
          </p:nvCxnSpPr>
          <p:spPr>
            <a:xfrm>
              <a:off x="1714480" y="3786190"/>
              <a:ext cx="142876" cy="1588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Прямая соединительная линия 86"/>
            <p:cNvCxnSpPr/>
            <p:nvPr/>
          </p:nvCxnSpPr>
          <p:spPr>
            <a:xfrm>
              <a:off x="1714480" y="5715016"/>
              <a:ext cx="142876" cy="1588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Группа 45"/>
          <p:cNvGrpSpPr/>
          <p:nvPr/>
        </p:nvGrpSpPr>
        <p:grpSpPr>
          <a:xfrm>
            <a:off x="1909394" y="3193565"/>
            <a:ext cx="2000264" cy="584775"/>
            <a:chOff x="3542228" y="6300609"/>
            <a:chExt cx="2000264" cy="584775"/>
          </a:xfrm>
        </p:grpSpPr>
        <p:grpSp>
          <p:nvGrpSpPr>
            <p:cNvPr id="47" name="Группа 9"/>
            <p:cNvGrpSpPr/>
            <p:nvPr/>
          </p:nvGrpSpPr>
          <p:grpSpPr>
            <a:xfrm rot="16200000">
              <a:off x="4470922" y="5813814"/>
              <a:ext cx="142876" cy="2000264"/>
              <a:chOff x="1714480" y="3786190"/>
              <a:chExt cx="142876" cy="1930414"/>
            </a:xfrm>
          </p:grpSpPr>
          <p:cxnSp>
            <p:nvCxnSpPr>
              <p:cNvPr id="49" name="Прямая соединительная линия 48"/>
              <p:cNvCxnSpPr/>
              <p:nvPr/>
            </p:nvCxnSpPr>
            <p:spPr>
              <a:xfrm rot="5400000">
                <a:off x="821505" y="4750603"/>
                <a:ext cx="1928826" cy="1588"/>
              </a:xfrm>
              <a:prstGeom prst="line">
                <a:avLst/>
              </a:prstGeom>
              <a:ln w="3810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Прямая соединительная линия 49"/>
              <p:cNvCxnSpPr/>
              <p:nvPr/>
            </p:nvCxnSpPr>
            <p:spPr>
              <a:xfrm>
                <a:off x="1714480" y="3786190"/>
                <a:ext cx="142876" cy="1588"/>
              </a:xfrm>
              <a:prstGeom prst="line">
                <a:avLst/>
              </a:prstGeom>
              <a:ln w="3810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Прямая соединительная линия 50"/>
              <p:cNvCxnSpPr/>
              <p:nvPr/>
            </p:nvCxnSpPr>
            <p:spPr>
              <a:xfrm>
                <a:off x="1714480" y="5715016"/>
                <a:ext cx="142876" cy="1588"/>
              </a:xfrm>
              <a:prstGeom prst="line">
                <a:avLst/>
              </a:prstGeom>
              <a:ln w="3810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8" name="TextBox 47"/>
            <p:cNvSpPr txBox="1"/>
            <p:nvPr/>
          </p:nvSpPr>
          <p:spPr>
            <a:xfrm>
              <a:off x="4256608" y="6300609"/>
              <a:ext cx="498926" cy="584775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3200" dirty="0" smtClean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е</a:t>
              </a:r>
              <a:endParaRPr lang="ru-RU" sz="32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4" name="Прямоугольник 23"/>
          <p:cNvSpPr/>
          <p:nvPr/>
        </p:nvSpPr>
        <p:spPr>
          <a:xfrm>
            <a:off x="7308000" y="142852"/>
            <a:ext cx="16931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МАТЕМАТИКА</a:t>
            </a:r>
            <a:endParaRPr lang="ru-RU" i="1" dirty="0"/>
          </a:p>
        </p:txBody>
      </p:sp>
      <p:sp>
        <p:nvSpPr>
          <p:cNvPr id="28" name="TextBox 27"/>
          <p:cNvSpPr txBox="1"/>
          <p:nvPr/>
        </p:nvSpPr>
        <p:spPr>
          <a:xfrm>
            <a:off x="107504" y="823042"/>
            <a:ext cx="88936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5. </a:t>
            </a: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Это мерка -                               </a:t>
            </a:r>
            <a:r>
              <a:rPr lang="ru-RU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ЕДИНИЧНЫЙ </a:t>
            </a:r>
            <a:r>
              <a:rPr lang="ru-RU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ОТРЕЗОК</a:t>
            </a:r>
            <a:r>
              <a:rPr lang="ru-RU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ru-RU" sz="24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71431" y="153330"/>
            <a:ext cx="58407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Урок 25. Мерка. Единичный отрезок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07504" y="1341054"/>
            <a:ext cx="59046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Петя отложил от красной точки 3 е.</a:t>
            </a:r>
          </a:p>
        </p:txBody>
      </p:sp>
      <p:grpSp>
        <p:nvGrpSpPr>
          <p:cNvPr id="5" name="Группа 4"/>
          <p:cNvGrpSpPr/>
          <p:nvPr/>
        </p:nvGrpSpPr>
        <p:grpSpPr>
          <a:xfrm>
            <a:off x="2517476" y="611977"/>
            <a:ext cx="2000264" cy="584775"/>
            <a:chOff x="3542228" y="6300609"/>
            <a:chExt cx="2000264" cy="584775"/>
          </a:xfrm>
        </p:grpSpPr>
        <p:grpSp>
          <p:nvGrpSpPr>
            <p:cNvPr id="30" name="Группа 9"/>
            <p:cNvGrpSpPr/>
            <p:nvPr/>
          </p:nvGrpSpPr>
          <p:grpSpPr>
            <a:xfrm rot="16200000">
              <a:off x="4470922" y="5813814"/>
              <a:ext cx="142876" cy="2000264"/>
              <a:chOff x="1714480" y="3786190"/>
              <a:chExt cx="142876" cy="1930414"/>
            </a:xfrm>
          </p:grpSpPr>
          <p:cxnSp>
            <p:nvCxnSpPr>
              <p:cNvPr id="37" name="Прямая соединительная линия 36"/>
              <p:cNvCxnSpPr/>
              <p:nvPr/>
            </p:nvCxnSpPr>
            <p:spPr>
              <a:xfrm rot="5400000">
                <a:off x="821505" y="4750603"/>
                <a:ext cx="1928826" cy="1588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Прямая соединительная линия 39"/>
              <p:cNvCxnSpPr/>
              <p:nvPr/>
            </p:nvCxnSpPr>
            <p:spPr>
              <a:xfrm>
                <a:off x="1714480" y="3786190"/>
                <a:ext cx="142876" cy="1588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Прямая соединительная линия 40"/>
              <p:cNvCxnSpPr/>
              <p:nvPr/>
            </p:nvCxnSpPr>
            <p:spPr>
              <a:xfrm>
                <a:off x="1714480" y="5715016"/>
                <a:ext cx="142876" cy="1588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4" name="TextBox 33"/>
            <p:cNvSpPr txBox="1"/>
            <p:nvPr/>
          </p:nvSpPr>
          <p:spPr>
            <a:xfrm>
              <a:off x="4256608" y="6300609"/>
              <a:ext cx="49892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dirty="0" smtClean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е</a:t>
              </a:r>
              <a:endParaRPr lang="ru-RU" sz="32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107504" y="1772816"/>
            <a:ext cx="59046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Катя отложила от синей точки 2 е.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107504" y="2247255"/>
            <a:ext cx="5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Вова  отложил  от желтой  точки 1 е.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35813" y="2753604"/>
            <a:ext cx="5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Сравни длины отрезков 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АБ, ВС </a:t>
            </a: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и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КМ.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flipV="1">
            <a:off x="899592" y="3702059"/>
            <a:ext cx="7776864" cy="1497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Овал 10"/>
          <p:cNvSpPr/>
          <p:nvPr/>
        </p:nvSpPr>
        <p:spPr>
          <a:xfrm>
            <a:off x="1691680" y="3583716"/>
            <a:ext cx="194624" cy="194624"/>
          </a:xfrm>
          <a:prstGeom prst="ellipse">
            <a:avLst/>
          </a:prstGeom>
          <a:solidFill>
            <a:srgbClr val="FF0000"/>
          </a:solidFill>
          <a:ln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3" name="Группа 9"/>
          <p:cNvGrpSpPr/>
          <p:nvPr/>
        </p:nvGrpSpPr>
        <p:grpSpPr>
          <a:xfrm rot="16200000">
            <a:off x="4852622" y="2702722"/>
            <a:ext cx="142876" cy="2000264"/>
            <a:chOff x="1714480" y="3786190"/>
            <a:chExt cx="142876" cy="1930414"/>
          </a:xfrm>
        </p:grpSpPr>
        <p:cxnSp>
          <p:nvCxnSpPr>
            <p:cNvPr id="55" name="Прямая соединительная линия 54"/>
            <p:cNvCxnSpPr/>
            <p:nvPr/>
          </p:nvCxnSpPr>
          <p:spPr>
            <a:xfrm rot="5400000">
              <a:off x="821505" y="4750603"/>
              <a:ext cx="1928826" cy="1588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Прямая соединительная линия 55"/>
            <p:cNvCxnSpPr/>
            <p:nvPr/>
          </p:nvCxnSpPr>
          <p:spPr>
            <a:xfrm>
              <a:off x="1714480" y="3786190"/>
              <a:ext cx="142876" cy="1588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Прямая соединительная линия 56"/>
            <p:cNvCxnSpPr/>
            <p:nvPr/>
          </p:nvCxnSpPr>
          <p:spPr>
            <a:xfrm>
              <a:off x="1714480" y="5715016"/>
              <a:ext cx="142876" cy="1588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Группа 9"/>
          <p:cNvGrpSpPr/>
          <p:nvPr/>
        </p:nvGrpSpPr>
        <p:grpSpPr>
          <a:xfrm rot="16200000">
            <a:off x="6851240" y="2702721"/>
            <a:ext cx="142876" cy="2000264"/>
            <a:chOff x="1714480" y="3786190"/>
            <a:chExt cx="142876" cy="1930414"/>
          </a:xfrm>
        </p:grpSpPr>
        <p:cxnSp>
          <p:nvCxnSpPr>
            <p:cNvPr id="61" name="Прямая соединительная линия 60"/>
            <p:cNvCxnSpPr/>
            <p:nvPr/>
          </p:nvCxnSpPr>
          <p:spPr>
            <a:xfrm rot="5400000">
              <a:off x="821505" y="4750603"/>
              <a:ext cx="1928826" cy="1588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Прямая соединительная линия 61"/>
            <p:cNvCxnSpPr/>
            <p:nvPr/>
          </p:nvCxnSpPr>
          <p:spPr>
            <a:xfrm>
              <a:off x="1714480" y="3786190"/>
              <a:ext cx="142876" cy="1588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Прямая соединительная линия 62"/>
            <p:cNvCxnSpPr/>
            <p:nvPr/>
          </p:nvCxnSpPr>
          <p:spPr>
            <a:xfrm>
              <a:off x="1714480" y="5715016"/>
              <a:ext cx="142876" cy="1588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64" name="Прямая соединительная линия 63"/>
          <p:cNvCxnSpPr/>
          <p:nvPr/>
        </p:nvCxnSpPr>
        <p:spPr>
          <a:xfrm flipV="1">
            <a:off x="899592" y="4432839"/>
            <a:ext cx="7776864" cy="1497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Овал 64"/>
          <p:cNvSpPr/>
          <p:nvPr/>
        </p:nvSpPr>
        <p:spPr>
          <a:xfrm>
            <a:off x="1691680" y="4314496"/>
            <a:ext cx="194624" cy="194624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7" name="Группа 9"/>
          <p:cNvGrpSpPr/>
          <p:nvPr/>
        </p:nvGrpSpPr>
        <p:grpSpPr>
          <a:xfrm rot="16200000">
            <a:off x="2838088" y="3437550"/>
            <a:ext cx="142876" cy="2000264"/>
            <a:chOff x="1714480" y="3786190"/>
            <a:chExt cx="142876" cy="1930414"/>
          </a:xfrm>
        </p:grpSpPr>
        <p:cxnSp>
          <p:nvCxnSpPr>
            <p:cNvPr id="69" name="Прямая соединительная линия 68"/>
            <p:cNvCxnSpPr/>
            <p:nvPr/>
          </p:nvCxnSpPr>
          <p:spPr>
            <a:xfrm rot="5400000">
              <a:off x="821505" y="4750603"/>
              <a:ext cx="1928826" cy="1588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Прямая соединительная линия 69"/>
            <p:cNvCxnSpPr/>
            <p:nvPr/>
          </p:nvCxnSpPr>
          <p:spPr>
            <a:xfrm>
              <a:off x="1714480" y="3786190"/>
              <a:ext cx="142876" cy="1588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Прямая соединительная линия 70"/>
            <p:cNvCxnSpPr/>
            <p:nvPr/>
          </p:nvCxnSpPr>
          <p:spPr>
            <a:xfrm>
              <a:off x="1714480" y="5715016"/>
              <a:ext cx="142876" cy="1588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2" name="Группа 9"/>
          <p:cNvGrpSpPr/>
          <p:nvPr/>
        </p:nvGrpSpPr>
        <p:grpSpPr>
          <a:xfrm rot="16200000">
            <a:off x="4852622" y="3433502"/>
            <a:ext cx="142876" cy="2000264"/>
            <a:chOff x="1714480" y="3786190"/>
            <a:chExt cx="142876" cy="1930414"/>
          </a:xfrm>
        </p:grpSpPr>
        <p:cxnSp>
          <p:nvCxnSpPr>
            <p:cNvPr id="73" name="Прямая соединительная линия 72"/>
            <p:cNvCxnSpPr/>
            <p:nvPr/>
          </p:nvCxnSpPr>
          <p:spPr>
            <a:xfrm rot="5400000">
              <a:off x="821505" y="4750603"/>
              <a:ext cx="1928826" cy="1588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Прямая соединительная линия 73"/>
            <p:cNvCxnSpPr/>
            <p:nvPr/>
          </p:nvCxnSpPr>
          <p:spPr>
            <a:xfrm>
              <a:off x="1714480" y="3786190"/>
              <a:ext cx="142876" cy="1588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Прямая соединительная линия 74"/>
            <p:cNvCxnSpPr/>
            <p:nvPr/>
          </p:nvCxnSpPr>
          <p:spPr>
            <a:xfrm>
              <a:off x="1714480" y="5715016"/>
              <a:ext cx="142876" cy="1588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80" name="Прямая соединительная линия 79"/>
          <p:cNvCxnSpPr/>
          <p:nvPr/>
        </p:nvCxnSpPr>
        <p:spPr>
          <a:xfrm flipV="1">
            <a:off x="929088" y="5080911"/>
            <a:ext cx="7776864" cy="1497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Овал 80"/>
          <p:cNvSpPr/>
          <p:nvPr/>
        </p:nvSpPr>
        <p:spPr>
          <a:xfrm>
            <a:off x="1721176" y="4962568"/>
            <a:ext cx="194624" cy="194624"/>
          </a:xfrm>
          <a:prstGeom prst="ellipse">
            <a:avLst/>
          </a:prstGeom>
          <a:solidFill>
            <a:srgbClr val="FFC000"/>
          </a:solidFill>
          <a:ln>
            <a:solidFill>
              <a:srgbClr val="FFFF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619672" y="3183359"/>
            <a:ext cx="4303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А</a:t>
            </a:r>
            <a:endParaRPr lang="ru-RU" sz="2400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7705995" y="3183359"/>
            <a:ext cx="4303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Б</a:t>
            </a:r>
            <a:endParaRPr lang="ru-RU" sz="2400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3710405" y="4634219"/>
            <a:ext cx="4303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М</a:t>
            </a:r>
            <a:endParaRPr lang="ru-RU" sz="2400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5724128" y="3975447"/>
            <a:ext cx="4303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</a:t>
            </a:r>
            <a:endParaRPr lang="ru-RU" sz="2400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1645170" y="3975447"/>
            <a:ext cx="4303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</a:t>
            </a:r>
            <a:endParaRPr lang="ru-RU" sz="2400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1666894" y="4634219"/>
            <a:ext cx="4303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К</a:t>
            </a:r>
            <a:endParaRPr lang="ru-RU" sz="2400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95688" y="3356992"/>
            <a:ext cx="1007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Петя</a:t>
            </a:r>
            <a:endParaRPr lang="ru-RU" sz="24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395536" y="4119463"/>
            <a:ext cx="1007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Катя</a:t>
            </a:r>
            <a:endParaRPr lang="ru-RU" sz="24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395536" y="4725144"/>
            <a:ext cx="1007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Вова</a:t>
            </a:r>
            <a:endParaRPr lang="ru-RU" sz="2400" dirty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323732" y="5343599"/>
            <a:ext cx="5918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АБ</a:t>
            </a:r>
            <a:endParaRPr lang="ru-RU" sz="2400" dirty="0"/>
          </a:p>
        </p:txBody>
      </p:sp>
      <p:sp>
        <p:nvSpPr>
          <p:cNvPr id="66" name="Прямоугольник 65"/>
          <p:cNvSpPr/>
          <p:nvPr/>
        </p:nvSpPr>
        <p:spPr>
          <a:xfrm>
            <a:off x="7763641" y="5857340"/>
            <a:ext cx="6024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ВС</a:t>
            </a:r>
            <a:endParaRPr lang="ru-RU" sz="2400" dirty="0"/>
          </a:p>
        </p:txBody>
      </p:sp>
      <p:sp>
        <p:nvSpPr>
          <p:cNvPr id="68" name="Прямоугольник 67"/>
          <p:cNvSpPr/>
          <p:nvPr/>
        </p:nvSpPr>
        <p:spPr>
          <a:xfrm>
            <a:off x="8366114" y="5857340"/>
            <a:ext cx="6206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КМ</a:t>
            </a: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444916" y="5368409"/>
            <a:ext cx="26149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Самый длинный</a:t>
            </a:r>
            <a:endParaRPr lang="ru-RU" sz="24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395536" y="5856084"/>
            <a:ext cx="26149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Самый короткий</a:t>
            </a:r>
            <a:endParaRPr lang="ru-RU" sz="24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3163012" y="5775647"/>
            <a:ext cx="10489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3193917" y="6237312"/>
            <a:ext cx="101804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Прямоугольник 76"/>
          <p:cNvSpPr/>
          <p:nvPr/>
        </p:nvSpPr>
        <p:spPr>
          <a:xfrm>
            <a:off x="5572925" y="1400256"/>
            <a:ext cx="341387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Внимание!</a:t>
            </a:r>
          </a:p>
          <a:p>
            <a:r>
              <a:rPr lang="ru-RU" i="1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Данное </a:t>
            </a:r>
            <a:r>
              <a:rPr lang="ru-RU" i="1" dirty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задание можно выполнять интерактивно.  Во время демонстрации навести курсор на  </a:t>
            </a:r>
            <a:r>
              <a:rPr lang="ru-RU" i="1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нужную карточку </a:t>
            </a:r>
            <a:r>
              <a:rPr lang="ru-RU" i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 появления ладошки. </a:t>
            </a:r>
            <a:r>
              <a:rPr lang="ru-RU" i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Кликнуть! 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23383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1.48148E-6 L -0.55121 -0.00972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569" y="-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</p:childTnLst>
        </p:cTn>
      </p:par>
    </p:tnLst>
    <p:bldLst>
      <p:bldP spid="66" grpId="0"/>
      <p:bldP spid="68" grpId="0"/>
      <p:bldP spid="76" grpId="0"/>
      <p:bldP spid="7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2071670" y="2357431"/>
            <a:ext cx="4357718" cy="1200329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sz="7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Спасибо!</a:t>
            </a:r>
            <a:endParaRPr lang="ru-RU" sz="72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308000" y="142852"/>
            <a:ext cx="16931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МАТЕМАТИКА</a:t>
            </a:r>
            <a:endParaRPr lang="ru-RU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5720" y="785795"/>
            <a:ext cx="85725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Сравните отрезки по </a:t>
            </a: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длине. </a:t>
            </a:r>
            <a:endParaRPr lang="ru-RU" sz="24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457200" indent="-457200">
              <a:buAutoNum type="arabicPeriod"/>
            </a:pP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Что </a:t>
            </a: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тебе может  помочь это сделать? </a:t>
            </a:r>
            <a:endParaRPr lang="ru-RU" sz="24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7308000" y="142852"/>
            <a:ext cx="16931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МАТЕМАТИКА</a:t>
            </a:r>
            <a:endParaRPr lang="ru-RU" i="1" dirty="0"/>
          </a:p>
        </p:txBody>
      </p:sp>
      <p:sp>
        <p:nvSpPr>
          <p:cNvPr id="24" name="TextBox 23"/>
          <p:cNvSpPr txBox="1"/>
          <p:nvPr/>
        </p:nvSpPr>
        <p:spPr>
          <a:xfrm>
            <a:off x="171431" y="153330"/>
            <a:ext cx="58407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Урок 25. Мерка. Единичный отрезок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265" name="Object 1"/>
          <p:cNvGraphicFramePr>
            <a:graphicFrameLocks noChangeAspect="1"/>
          </p:cNvGraphicFramePr>
          <p:nvPr/>
        </p:nvGraphicFramePr>
        <p:xfrm>
          <a:off x="2339752" y="1772816"/>
          <a:ext cx="3078460" cy="4581894"/>
        </p:xfrm>
        <a:graphic>
          <a:graphicData uri="http://schemas.openxmlformats.org/presentationml/2006/ole">
            <p:oleObj spid="_x0000_s11265" name="CorelDRAW" r:id="rId3" imgW="2651760" imgH="3962880" progId="CorelDRAW.Graphic.14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404664"/>
            <a:ext cx="58407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Урок 25. Мерка. Единичный отрезок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164288" y="404664"/>
            <a:ext cx="16931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МАТЕМАТИКА</a:t>
            </a:r>
            <a:endParaRPr lang="ru-RU" i="1" dirty="0"/>
          </a:p>
        </p:txBody>
      </p:sp>
      <p:pic>
        <p:nvPicPr>
          <p:cNvPr id="4" name="урок матем обрез 38 попугаев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971600" y="908720"/>
            <a:ext cx="7008440" cy="5256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323850" y="1196975"/>
            <a:ext cx="8519567" cy="5102498"/>
            <a:chOff x="323850" y="1196975"/>
            <a:chExt cx="8519567" cy="5102498"/>
          </a:xfrm>
        </p:grpSpPr>
        <p:sp>
          <p:nvSpPr>
            <p:cNvPr id="3" name="WordArt 2"/>
            <p:cNvSpPr>
              <a:spLocks noChangeArrowheads="1" noChangeShapeType="1" noTextEdit="1"/>
            </p:cNvSpPr>
            <p:nvPr/>
          </p:nvSpPr>
          <p:spPr bwMode="auto">
            <a:xfrm>
              <a:off x="4067175" y="1196975"/>
              <a:ext cx="4503738" cy="1143000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 contourW="12700">
              <a:contourClr>
                <a:srgbClr val="0000FF"/>
              </a:contourClr>
            </a:sp3d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kern="10" dirty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Impact"/>
                </a:rPr>
                <a:t>Дюймовочка</a:t>
              </a:r>
            </a:p>
          </p:txBody>
        </p:sp>
        <p:sp>
          <p:nvSpPr>
            <p:cNvPr id="4" name="TextBox 5"/>
            <p:cNvSpPr txBox="1">
              <a:spLocks noChangeArrowheads="1"/>
            </p:cNvSpPr>
            <p:nvPr/>
          </p:nvSpPr>
          <p:spPr bwMode="auto">
            <a:xfrm>
              <a:off x="683568" y="4005064"/>
              <a:ext cx="21717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ru-RU" sz="5400" b="1" dirty="0">
                  <a:solidFill>
                    <a:srgbClr val="0000FF"/>
                  </a:solidFill>
                  <a:latin typeface="Century Gothic" pitchFamily="34" charset="0"/>
                </a:rPr>
                <a:t>дюйм</a:t>
              </a:r>
            </a:p>
          </p:txBody>
        </p:sp>
        <p:pic>
          <p:nvPicPr>
            <p:cNvPr id="5" name="Picture 2" descr="http://innok-nikol.narod.ru/images/clip_image017.png"/>
            <p:cNvPicPr>
              <a:picLocks noChangeAspect="1" noChangeArrowheads="1"/>
            </p:cNvPicPr>
            <p:nvPr/>
          </p:nvPicPr>
          <p:blipFill>
            <a:blip r:embed="rId2" cstate="print"/>
            <a:srcRect l="55090" t="13393" r="10391" b="45821"/>
            <a:stretch>
              <a:fillRect/>
            </a:stretch>
          </p:blipFill>
          <p:spPr bwMode="auto">
            <a:xfrm>
              <a:off x="323850" y="1412875"/>
              <a:ext cx="2857500" cy="22145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221648" y="2420888"/>
              <a:ext cx="5621769" cy="38785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7" name="TextBox 6"/>
          <p:cNvSpPr txBox="1"/>
          <p:nvPr/>
        </p:nvSpPr>
        <p:spPr>
          <a:xfrm>
            <a:off x="251520" y="404664"/>
            <a:ext cx="58407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Урок 25. Мерка. Единичный отрезок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020272" y="548680"/>
            <a:ext cx="16931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МАТЕМАТИКА</a:t>
            </a:r>
            <a:endParaRPr lang="ru-RU" i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323528" y="836712"/>
            <a:ext cx="8496300" cy="5564188"/>
            <a:chOff x="323850" y="908050"/>
            <a:chExt cx="8496300" cy="5564188"/>
          </a:xfrm>
        </p:grpSpPr>
        <p:pic>
          <p:nvPicPr>
            <p:cNvPr id="3" name="Picture 2" descr="http://900igr.net/data/tsvet-i-forma/Mery.files/0008-003-Lokot-rasstojanie-ot-loktevogo-sgiba-do-kontsa-vytjanutogo-srednego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786438" y="3500438"/>
              <a:ext cx="2133600" cy="2971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WordArt 3"/>
            <p:cNvSpPr>
              <a:spLocks noChangeArrowheads="1" noChangeShapeType="1" noTextEdit="1"/>
            </p:cNvSpPr>
            <p:nvPr/>
          </p:nvSpPr>
          <p:spPr bwMode="auto">
            <a:xfrm rot="5400000">
              <a:off x="7003256" y="4641057"/>
              <a:ext cx="2928937" cy="647700"/>
            </a:xfrm>
            <a:prstGeom prst="rect">
              <a:avLst/>
            </a:prstGeom>
          </p:spPr>
          <p:txBody>
            <a:bodyPr vert="wordArtVert"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fontAlgn="auto"/>
              <a:r>
                <a:rPr lang="ru-RU" sz="3600" i="1" kern="10">
                  <a:ln w="9525">
                    <a:solidFill>
                      <a:srgbClr val="800000"/>
                    </a:solidFill>
                    <a:round/>
                    <a:headEnd/>
                    <a:tailEnd/>
                  </a:ln>
                  <a:solidFill>
                    <a:schemeClr val="accent2"/>
                  </a:solidFill>
                  <a:effectLst>
                    <a:outerShdw dist="35921" dir="2700000" algn="ctr" rotWithShape="0">
                      <a:srgbClr val="B2B2B2">
                        <a:alpha val="79999"/>
                      </a:srgbClr>
                    </a:outerShdw>
                  </a:effectLst>
                  <a:latin typeface="Arial Black"/>
                </a:rPr>
                <a:t>вершок</a:t>
              </a:r>
            </a:p>
          </p:txBody>
        </p:sp>
        <p:pic>
          <p:nvPicPr>
            <p:cNvPr id="5" name="Picture 7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23850" y="1700213"/>
              <a:ext cx="5184775" cy="3889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8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867400" y="908050"/>
              <a:ext cx="2952750" cy="2476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7" name="TextBox 6"/>
          <p:cNvSpPr txBox="1"/>
          <p:nvPr/>
        </p:nvSpPr>
        <p:spPr>
          <a:xfrm>
            <a:off x="323528" y="332656"/>
            <a:ext cx="58407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Урок 25. Мерка. Единичный отрезок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948264" y="404664"/>
            <a:ext cx="16931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МАТЕМАТИКА</a:t>
            </a:r>
            <a:endParaRPr lang="ru-RU" i="1" dirty="0"/>
          </a:p>
        </p:txBody>
      </p:sp>
      <p:sp>
        <p:nvSpPr>
          <p:cNvPr id="9" name="TextBox 8"/>
          <p:cNvSpPr txBox="1"/>
          <p:nvPr/>
        </p:nvSpPr>
        <p:spPr>
          <a:xfrm>
            <a:off x="475928" y="485056"/>
            <a:ext cx="58407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Урок 25. Мерка. Единичный отрезок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332656"/>
            <a:ext cx="58407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Урок 25. Мерка. Единичный отрезок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948264" y="404664"/>
            <a:ext cx="16931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МАТЕМАТИКА</a:t>
            </a:r>
            <a:endParaRPr lang="ru-RU" i="1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1259632" y="1340768"/>
            <a:ext cx="6452766" cy="4107446"/>
            <a:chOff x="785813" y="214313"/>
            <a:chExt cx="7286625" cy="4767745"/>
          </a:xfrm>
        </p:grpSpPr>
        <p:pic>
          <p:nvPicPr>
            <p:cNvPr id="6" name="Picture 2" descr="http://www.zr.ru/images/article/ready/6/7/7/67782.jpg"/>
            <p:cNvPicPr>
              <a:picLocks noChangeAspect="1" noChangeArrowheads="1"/>
            </p:cNvPicPr>
            <p:nvPr/>
          </p:nvPicPr>
          <p:blipFill>
            <a:blip r:embed="rId2" cstate="print"/>
            <a:srcRect l="21239" r="29204" b="70868"/>
            <a:stretch>
              <a:fillRect/>
            </a:stretch>
          </p:blipFill>
          <p:spPr bwMode="auto">
            <a:xfrm>
              <a:off x="785813" y="214313"/>
              <a:ext cx="7286625" cy="33575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TextBox 2"/>
            <p:cNvSpPr txBox="1">
              <a:spLocks noChangeArrowheads="1"/>
            </p:cNvSpPr>
            <p:nvPr/>
          </p:nvSpPr>
          <p:spPr bwMode="auto">
            <a:xfrm>
              <a:off x="3794403" y="3975583"/>
              <a:ext cx="1982787" cy="1006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6000" b="1" dirty="0">
                  <a:solidFill>
                    <a:srgbClr val="800000"/>
                  </a:solidFill>
                  <a:latin typeface="Century Gothic" pitchFamily="34" charset="0"/>
                </a:rPr>
                <a:t>Пядь</a:t>
              </a: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2643188" y="928688"/>
              <a:ext cx="857250" cy="64293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3714750" y="2786063"/>
              <a:ext cx="2143125" cy="2857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 noChangeArrowheads="1"/>
          </p:cNvPicPr>
          <p:nvPr/>
        </p:nvPicPr>
        <p:blipFill>
          <a:blip r:embed="rId2" cstate="print"/>
          <a:srcRect l="68811"/>
          <a:stretch>
            <a:fillRect/>
          </a:stretch>
        </p:blipFill>
        <p:spPr bwMode="auto">
          <a:xfrm>
            <a:off x="5292080" y="620688"/>
            <a:ext cx="3217863" cy="551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9"/>
          <p:cNvPicPr>
            <a:picLocks noChangeAspect="1" noChangeArrowheads="1"/>
          </p:cNvPicPr>
          <p:nvPr/>
        </p:nvPicPr>
        <p:blipFill>
          <a:blip r:embed="rId3" cstate="print"/>
          <a:srcRect t="15814" r="7417"/>
          <a:stretch>
            <a:fillRect/>
          </a:stretch>
        </p:blipFill>
        <p:spPr bwMode="auto">
          <a:xfrm>
            <a:off x="323329" y="1844651"/>
            <a:ext cx="4608513" cy="450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23528" y="332656"/>
            <a:ext cx="58407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Урок 25. Мерка. Единичный отрезок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732240" y="332656"/>
            <a:ext cx="16931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МАТЕМАТИКА</a:t>
            </a:r>
            <a:endParaRPr lang="ru-RU" i="1" dirty="0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23528" y="836712"/>
            <a:ext cx="244827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600" b="1" i="1" dirty="0">
                <a:solidFill>
                  <a:srgbClr val="0000FF"/>
                </a:solidFill>
                <a:latin typeface="Century Gothic" pitchFamily="34" charset="0"/>
              </a:rPr>
              <a:t>Сажень </a:t>
            </a:r>
          </a:p>
          <a:p>
            <a:r>
              <a:rPr lang="ru-RU" sz="3600" b="1" i="1" dirty="0">
                <a:solidFill>
                  <a:srgbClr val="0000FF"/>
                </a:solidFill>
                <a:latin typeface="Century Gothic" pitchFamily="34" charset="0"/>
              </a:rPr>
              <a:t>маховая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779912" y="1052736"/>
            <a:ext cx="34198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rgbClr val="0000FF"/>
                </a:solidFill>
                <a:latin typeface="Century Gothic" pitchFamily="34" charset="0"/>
              </a:rPr>
              <a:t>Косая сажень</a:t>
            </a:r>
            <a:endParaRPr lang="ru-RU" sz="3200" b="1" i="1" dirty="0">
              <a:solidFill>
                <a:srgbClr val="0000FF"/>
              </a:solidFill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Группа 9"/>
          <p:cNvGrpSpPr/>
          <p:nvPr/>
        </p:nvGrpSpPr>
        <p:grpSpPr>
          <a:xfrm rot="16200000">
            <a:off x="2867584" y="4085622"/>
            <a:ext cx="142876" cy="2000264"/>
            <a:chOff x="1714480" y="3786190"/>
            <a:chExt cx="142876" cy="1930414"/>
          </a:xfrm>
        </p:grpSpPr>
        <p:cxnSp>
          <p:nvCxnSpPr>
            <p:cNvPr id="85" name="Прямая соединительная линия 84"/>
            <p:cNvCxnSpPr/>
            <p:nvPr/>
          </p:nvCxnSpPr>
          <p:spPr>
            <a:xfrm rot="5400000">
              <a:off x="821505" y="4750603"/>
              <a:ext cx="1928826" cy="1588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Прямая соединительная линия 85"/>
            <p:cNvCxnSpPr/>
            <p:nvPr/>
          </p:nvCxnSpPr>
          <p:spPr>
            <a:xfrm>
              <a:off x="1714480" y="3786190"/>
              <a:ext cx="142876" cy="1588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Прямая соединительная линия 86"/>
            <p:cNvCxnSpPr/>
            <p:nvPr/>
          </p:nvCxnSpPr>
          <p:spPr>
            <a:xfrm>
              <a:off x="1714480" y="5715016"/>
              <a:ext cx="142876" cy="1588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Группа 45"/>
          <p:cNvGrpSpPr/>
          <p:nvPr/>
        </p:nvGrpSpPr>
        <p:grpSpPr>
          <a:xfrm>
            <a:off x="1909394" y="3193565"/>
            <a:ext cx="2000264" cy="584775"/>
            <a:chOff x="3542228" y="6300609"/>
            <a:chExt cx="2000264" cy="584775"/>
          </a:xfrm>
        </p:grpSpPr>
        <p:grpSp>
          <p:nvGrpSpPr>
            <p:cNvPr id="47" name="Группа 9"/>
            <p:cNvGrpSpPr/>
            <p:nvPr/>
          </p:nvGrpSpPr>
          <p:grpSpPr>
            <a:xfrm rot="16200000">
              <a:off x="4470922" y="5813814"/>
              <a:ext cx="142876" cy="2000264"/>
              <a:chOff x="1714480" y="3786190"/>
              <a:chExt cx="142876" cy="1930414"/>
            </a:xfrm>
          </p:grpSpPr>
          <p:cxnSp>
            <p:nvCxnSpPr>
              <p:cNvPr id="49" name="Прямая соединительная линия 48"/>
              <p:cNvCxnSpPr/>
              <p:nvPr/>
            </p:nvCxnSpPr>
            <p:spPr>
              <a:xfrm rot="5400000">
                <a:off x="821505" y="4750603"/>
                <a:ext cx="1928826" cy="1588"/>
              </a:xfrm>
              <a:prstGeom prst="line">
                <a:avLst/>
              </a:prstGeom>
              <a:ln w="3810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Прямая соединительная линия 49"/>
              <p:cNvCxnSpPr/>
              <p:nvPr/>
            </p:nvCxnSpPr>
            <p:spPr>
              <a:xfrm>
                <a:off x="1714480" y="3786190"/>
                <a:ext cx="142876" cy="1588"/>
              </a:xfrm>
              <a:prstGeom prst="line">
                <a:avLst/>
              </a:prstGeom>
              <a:ln w="3810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Прямая соединительная линия 50"/>
              <p:cNvCxnSpPr/>
              <p:nvPr/>
            </p:nvCxnSpPr>
            <p:spPr>
              <a:xfrm>
                <a:off x="1714480" y="5715016"/>
                <a:ext cx="142876" cy="1588"/>
              </a:xfrm>
              <a:prstGeom prst="line">
                <a:avLst/>
              </a:prstGeom>
              <a:ln w="3810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8" name="TextBox 47"/>
            <p:cNvSpPr txBox="1"/>
            <p:nvPr/>
          </p:nvSpPr>
          <p:spPr>
            <a:xfrm>
              <a:off x="4256608" y="6300609"/>
              <a:ext cx="498926" cy="584775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3200" dirty="0" smtClean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е</a:t>
              </a:r>
              <a:endParaRPr lang="ru-RU" sz="32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4" name="Прямоугольник 23"/>
          <p:cNvSpPr/>
          <p:nvPr/>
        </p:nvSpPr>
        <p:spPr>
          <a:xfrm>
            <a:off x="7308000" y="142852"/>
            <a:ext cx="16931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МАТЕМАТИКА</a:t>
            </a:r>
            <a:endParaRPr lang="ru-RU" i="1" dirty="0"/>
          </a:p>
        </p:txBody>
      </p:sp>
      <p:sp>
        <p:nvSpPr>
          <p:cNvPr id="28" name="TextBox 27"/>
          <p:cNvSpPr txBox="1"/>
          <p:nvPr/>
        </p:nvSpPr>
        <p:spPr>
          <a:xfrm>
            <a:off x="107504" y="823042"/>
            <a:ext cx="88936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5. </a:t>
            </a: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Это мерка -                               </a:t>
            </a:r>
            <a:r>
              <a:rPr lang="ru-RU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ЕДИНИЧНЫЙ </a:t>
            </a:r>
            <a:r>
              <a:rPr lang="ru-RU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ОТРЕЗОК</a:t>
            </a:r>
            <a:r>
              <a:rPr lang="ru-RU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ru-RU" sz="24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71431" y="153330"/>
            <a:ext cx="58407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Урок 25. Мерка. Единичный отрезок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07504" y="1341054"/>
            <a:ext cx="59046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Петя отложил от красной точки 3 е.</a:t>
            </a:r>
          </a:p>
        </p:txBody>
      </p:sp>
      <p:grpSp>
        <p:nvGrpSpPr>
          <p:cNvPr id="5" name="Группа 4"/>
          <p:cNvGrpSpPr/>
          <p:nvPr/>
        </p:nvGrpSpPr>
        <p:grpSpPr>
          <a:xfrm>
            <a:off x="2517476" y="611977"/>
            <a:ext cx="2000264" cy="584775"/>
            <a:chOff x="3542228" y="6300609"/>
            <a:chExt cx="2000264" cy="584775"/>
          </a:xfrm>
        </p:grpSpPr>
        <p:grpSp>
          <p:nvGrpSpPr>
            <p:cNvPr id="30" name="Группа 9"/>
            <p:cNvGrpSpPr/>
            <p:nvPr/>
          </p:nvGrpSpPr>
          <p:grpSpPr>
            <a:xfrm rot="16200000">
              <a:off x="4470922" y="5813814"/>
              <a:ext cx="142876" cy="2000264"/>
              <a:chOff x="1714480" y="3786190"/>
              <a:chExt cx="142876" cy="1930414"/>
            </a:xfrm>
          </p:grpSpPr>
          <p:cxnSp>
            <p:nvCxnSpPr>
              <p:cNvPr id="37" name="Прямая соединительная линия 36"/>
              <p:cNvCxnSpPr/>
              <p:nvPr/>
            </p:nvCxnSpPr>
            <p:spPr>
              <a:xfrm rot="5400000">
                <a:off x="821505" y="4750603"/>
                <a:ext cx="1928826" cy="1588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Прямая соединительная линия 39"/>
              <p:cNvCxnSpPr/>
              <p:nvPr/>
            </p:nvCxnSpPr>
            <p:spPr>
              <a:xfrm>
                <a:off x="1714480" y="3786190"/>
                <a:ext cx="142876" cy="1588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Прямая соединительная линия 40"/>
              <p:cNvCxnSpPr/>
              <p:nvPr/>
            </p:nvCxnSpPr>
            <p:spPr>
              <a:xfrm>
                <a:off x="1714480" y="5715016"/>
                <a:ext cx="142876" cy="1588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4" name="TextBox 33"/>
            <p:cNvSpPr txBox="1"/>
            <p:nvPr/>
          </p:nvSpPr>
          <p:spPr>
            <a:xfrm>
              <a:off x="4256608" y="6300609"/>
              <a:ext cx="49892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dirty="0" smtClean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е</a:t>
              </a:r>
              <a:endParaRPr lang="ru-RU" sz="32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107504" y="1772816"/>
            <a:ext cx="59046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Катя отложила от синей точки 2 е.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107504" y="2247255"/>
            <a:ext cx="5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Вова  отложил  от желтой  точки 1 е.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35813" y="2753604"/>
            <a:ext cx="5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Сравни длины отрезков 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АБ, ВС </a:t>
            </a: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и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КМ.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flipV="1">
            <a:off x="899592" y="3702059"/>
            <a:ext cx="7776864" cy="1497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Овал 10"/>
          <p:cNvSpPr/>
          <p:nvPr/>
        </p:nvSpPr>
        <p:spPr>
          <a:xfrm>
            <a:off x="1691680" y="3583716"/>
            <a:ext cx="194624" cy="194624"/>
          </a:xfrm>
          <a:prstGeom prst="ellipse">
            <a:avLst/>
          </a:prstGeom>
          <a:solidFill>
            <a:srgbClr val="FF0000"/>
          </a:solidFill>
          <a:ln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3" name="Группа 9"/>
          <p:cNvGrpSpPr/>
          <p:nvPr/>
        </p:nvGrpSpPr>
        <p:grpSpPr>
          <a:xfrm rot="16200000">
            <a:off x="4852622" y="2702722"/>
            <a:ext cx="142876" cy="2000264"/>
            <a:chOff x="1714480" y="3786190"/>
            <a:chExt cx="142876" cy="1930414"/>
          </a:xfrm>
        </p:grpSpPr>
        <p:cxnSp>
          <p:nvCxnSpPr>
            <p:cNvPr id="55" name="Прямая соединительная линия 54"/>
            <p:cNvCxnSpPr/>
            <p:nvPr/>
          </p:nvCxnSpPr>
          <p:spPr>
            <a:xfrm rot="5400000">
              <a:off x="821505" y="4750603"/>
              <a:ext cx="1928826" cy="1588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Прямая соединительная линия 55"/>
            <p:cNvCxnSpPr/>
            <p:nvPr/>
          </p:nvCxnSpPr>
          <p:spPr>
            <a:xfrm>
              <a:off x="1714480" y="3786190"/>
              <a:ext cx="142876" cy="1588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Прямая соединительная линия 56"/>
            <p:cNvCxnSpPr/>
            <p:nvPr/>
          </p:nvCxnSpPr>
          <p:spPr>
            <a:xfrm>
              <a:off x="1714480" y="5715016"/>
              <a:ext cx="142876" cy="1588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Группа 9"/>
          <p:cNvGrpSpPr/>
          <p:nvPr/>
        </p:nvGrpSpPr>
        <p:grpSpPr>
          <a:xfrm rot="16200000">
            <a:off x="6851240" y="2702721"/>
            <a:ext cx="142876" cy="2000264"/>
            <a:chOff x="1714480" y="3786190"/>
            <a:chExt cx="142876" cy="1930414"/>
          </a:xfrm>
        </p:grpSpPr>
        <p:cxnSp>
          <p:nvCxnSpPr>
            <p:cNvPr id="61" name="Прямая соединительная линия 60"/>
            <p:cNvCxnSpPr/>
            <p:nvPr/>
          </p:nvCxnSpPr>
          <p:spPr>
            <a:xfrm rot="5400000">
              <a:off x="821505" y="4750603"/>
              <a:ext cx="1928826" cy="1588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Прямая соединительная линия 61"/>
            <p:cNvCxnSpPr/>
            <p:nvPr/>
          </p:nvCxnSpPr>
          <p:spPr>
            <a:xfrm>
              <a:off x="1714480" y="3786190"/>
              <a:ext cx="142876" cy="1588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Прямая соединительная линия 62"/>
            <p:cNvCxnSpPr/>
            <p:nvPr/>
          </p:nvCxnSpPr>
          <p:spPr>
            <a:xfrm>
              <a:off x="1714480" y="5715016"/>
              <a:ext cx="142876" cy="1588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64" name="Прямая соединительная линия 63"/>
          <p:cNvCxnSpPr/>
          <p:nvPr/>
        </p:nvCxnSpPr>
        <p:spPr>
          <a:xfrm flipV="1">
            <a:off x="899592" y="4432839"/>
            <a:ext cx="7776864" cy="1497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Овал 64"/>
          <p:cNvSpPr/>
          <p:nvPr/>
        </p:nvSpPr>
        <p:spPr>
          <a:xfrm>
            <a:off x="1691680" y="4314496"/>
            <a:ext cx="194624" cy="194624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7" name="Группа 9"/>
          <p:cNvGrpSpPr/>
          <p:nvPr/>
        </p:nvGrpSpPr>
        <p:grpSpPr>
          <a:xfrm rot="16200000">
            <a:off x="2838088" y="3437550"/>
            <a:ext cx="142876" cy="2000264"/>
            <a:chOff x="1714480" y="3786190"/>
            <a:chExt cx="142876" cy="1930414"/>
          </a:xfrm>
        </p:grpSpPr>
        <p:cxnSp>
          <p:nvCxnSpPr>
            <p:cNvPr id="69" name="Прямая соединительная линия 68"/>
            <p:cNvCxnSpPr/>
            <p:nvPr/>
          </p:nvCxnSpPr>
          <p:spPr>
            <a:xfrm rot="5400000">
              <a:off x="821505" y="4750603"/>
              <a:ext cx="1928826" cy="1588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Прямая соединительная линия 69"/>
            <p:cNvCxnSpPr/>
            <p:nvPr/>
          </p:nvCxnSpPr>
          <p:spPr>
            <a:xfrm>
              <a:off x="1714480" y="3786190"/>
              <a:ext cx="142876" cy="1588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Прямая соединительная линия 70"/>
            <p:cNvCxnSpPr/>
            <p:nvPr/>
          </p:nvCxnSpPr>
          <p:spPr>
            <a:xfrm>
              <a:off x="1714480" y="5715016"/>
              <a:ext cx="142876" cy="1588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2" name="Группа 9"/>
          <p:cNvGrpSpPr/>
          <p:nvPr/>
        </p:nvGrpSpPr>
        <p:grpSpPr>
          <a:xfrm rot="16200000">
            <a:off x="4852622" y="3433502"/>
            <a:ext cx="142876" cy="2000264"/>
            <a:chOff x="1714480" y="3786190"/>
            <a:chExt cx="142876" cy="1930414"/>
          </a:xfrm>
        </p:grpSpPr>
        <p:cxnSp>
          <p:nvCxnSpPr>
            <p:cNvPr id="73" name="Прямая соединительная линия 72"/>
            <p:cNvCxnSpPr/>
            <p:nvPr/>
          </p:nvCxnSpPr>
          <p:spPr>
            <a:xfrm rot="5400000">
              <a:off x="821505" y="4750603"/>
              <a:ext cx="1928826" cy="1588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Прямая соединительная линия 73"/>
            <p:cNvCxnSpPr/>
            <p:nvPr/>
          </p:nvCxnSpPr>
          <p:spPr>
            <a:xfrm>
              <a:off x="1714480" y="3786190"/>
              <a:ext cx="142876" cy="1588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Прямая соединительная линия 74"/>
            <p:cNvCxnSpPr/>
            <p:nvPr/>
          </p:nvCxnSpPr>
          <p:spPr>
            <a:xfrm>
              <a:off x="1714480" y="5715016"/>
              <a:ext cx="142876" cy="1588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80" name="Прямая соединительная линия 79"/>
          <p:cNvCxnSpPr/>
          <p:nvPr/>
        </p:nvCxnSpPr>
        <p:spPr>
          <a:xfrm flipV="1">
            <a:off x="929088" y="5080911"/>
            <a:ext cx="7776864" cy="1497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Овал 80"/>
          <p:cNvSpPr/>
          <p:nvPr/>
        </p:nvSpPr>
        <p:spPr>
          <a:xfrm>
            <a:off x="1721176" y="4962568"/>
            <a:ext cx="194624" cy="194624"/>
          </a:xfrm>
          <a:prstGeom prst="ellipse">
            <a:avLst/>
          </a:prstGeom>
          <a:solidFill>
            <a:srgbClr val="FFC000"/>
          </a:solidFill>
          <a:ln>
            <a:solidFill>
              <a:srgbClr val="FFFF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619672" y="3183359"/>
            <a:ext cx="4303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А</a:t>
            </a:r>
            <a:endParaRPr lang="ru-RU" sz="2400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7705995" y="3183359"/>
            <a:ext cx="4303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Б</a:t>
            </a:r>
            <a:endParaRPr lang="ru-RU" sz="2400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3710405" y="4634219"/>
            <a:ext cx="4303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М</a:t>
            </a:r>
            <a:endParaRPr lang="ru-RU" sz="2400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5724128" y="3975447"/>
            <a:ext cx="4303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</a:t>
            </a:r>
            <a:endParaRPr lang="ru-RU" sz="2400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1645170" y="3975447"/>
            <a:ext cx="4303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</a:t>
            </a:r>
            <a:endParaRPr lang="ru-RU" sz="2400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1666894" y="4634219"/>
            <a:ext cx="4303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К</a:t>
            </a:r>
            <a:endParaRPr lang="ru-RU" sz="2400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95688" y="3356992"/>
            <a:ext cx="1007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Петя</a:t>
            </a:r>
            <a:endParaRPr lang="ru-RU" sz="24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395536" y="4119463"/>
            <a:ext cx="1007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Катя</a:t>
            </a:r>
            <a:endParaRPr lang="ru-RU" sz="24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395536" y="4725144"/>
            <a:ext cx="1007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Вова</a:t>
            </a:r>
            <a:endParaRPr lang="ru-RU" sz="2400" dirty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171812" y="5857340"/>
            <a:ext cx="5918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АБ</a:t>
            </a:r>
            <a:endParaRPr lang="ru-RU" sz="2400" dirty="0"/>
          </a:p>
        </p:txBody>
      </p:sp>
      <p:sp>
        <p:nvSpPr>
          <p:cNvPr id="66" name="Прямоугольник 65"/>
          <p:cNvSpPr/>
          <p:nvPr/>
        </p:nvSpPr>
        <p:spPr>
          <a:xfrm>
            <a:off x="7763641" y="5857340"/>
            <a:ext cx="6024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ВС</a:t>
            </a:r>
            <a:endParaRPr lang="ru-RU" sz="2400" dirty="0"/>
          </a:p>
        </p:txBody>
      </p:sp>
      <p:sp>
        <p:nvSpPr>
          <p:cNvPr id="68" name="Прямоугольник 67"/>
          <p:cNvSpPr/>
          <p:nvPr/>
        </p:nvSpPr>
        <p:spPr>
          <a:xfrm>
            <a:off x="8366114" y="5857340"/>
            <a:ext cx="6206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КМ</a:t>
            </a:r>
            <a:endParaRPr lang="ru-RU" sz="2400" dirty="0"/>
          </a:p>
        </p:txBody>
      </p:sp>
    </p:spTree>
    <p:extLst>
      <p:ext uri="{BB962C8B-B14F-4D97-AF65-F5344CB8AC3E}">
        <p14:creationId xmlns="" xmlns:p14="http://schemas.microsoft.com/office/powerpoint/2010/main" val="4187946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92" grpId="0"/>
      <p:bldP spid="93" grpId="0"/>
      <p:bldP spid="94" grpId="0"/>
      <p:bldP spid="95" grpId="0"/>
      <p:bldP spid="96" grpId="0"/>
      <p:bldP spid="15" grpId="0"/>
      <p:bldP spid="97" grpId="0"/>
      <p:bldP spid="98" grpId="0"/>
      <p:bldP spid="2" grpId="0"/>
      <p:bldP spid="66" grpId="0"/>
      <p:bldP spid="6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Группа 9"/>
          <p:cNvGrpSpPr/>
          <p:nvPr/>
        </p:nvGrpSpPr>
        <p:grpSpPr>
          <a:xfrm rot="16200000">
            <a:off x="2867584" y="4085622"/>
            <a:ext cx="142876" cy="2000264"/>
            <a:chOff x="1714480" y="3786190"/>
            <a:chExt cx="142876" cy="1930414"/>
          </a:xfrm>
        </p:grpSpPr>
        <p:cxnSp>
          <p:nvCxnSpPr>
            <p:cNvPr id="85" name="Прямая соединительная линия 84"/>
            <p:cNvCxnSpPr/>
            <p:nvPr/>
          </p:nvCxnSpPr>
          <p:spPr>
            <a:xfrm rot="5400000">
              <a:off x="821505" y="4750603"/>
              <a:ext cx="1928826" cy="1588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Прямая соединительная линия 85"/>
            <p:cNvCxnSpPr/>
            <p:nvPr/>
          </p:nvCxnSpPr>
          <p:spPr>
            <a:xfrm>
              <a:off x="1714480" y="3786190"/>
              <a:ext cx="142876" cy="1588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Прямая соединительная линия 86"/>
            <p:cNvCxnSpPr/>
            <p:nvPr/>
          </p:nvCxnSpPr>
          <p:spPr>
            <a:xfrm>
              <a:off x="1714480" y="5715016"/>
              <a:ext cx="142876" cy="1588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Группа 45"/>
          <p:cNvGrpSpPr/>
          <p:nvPr/>
        </p:nvGrpSpPr>
        <p:grpSpPr>
          <a:xfrm>
            <a:off x="1909394" y="3193565"/>
            <a:ext cx="2000264" cy="584775"/>
            <a:chOff x="3542228" y="6300609"/>
            <a:chExt cx="2000264" cy="584775"/>
          </a:xfrm>
        </p:grpSpPr>
        <p:grpSp>
          <p:nvGrpSpPr>
            <p:cNvPr id="47" name="Группа 9"/>
            <p:cNvGrpSpPr/>
            <p:nvPr/>
          </p:nvGrpSpPr>
          <p:grpSpPr>
            <a:xfrm rot="16200000">
              <a:off x="4470922" y="5813814"/>
              <a:ext cx="142876" cy="2000264"/>
              <a:chOff x="1714480" y="3786190"/>
              <a:chExt cx="142876" cy="1930414"/>
            </a:xfrm>
          </p:grpSpPr>
          <p:cxnSp>
            <p:nvCxnSpPr>
              <p:cNvPr id="49" name="Прямая соединительная линия 48"/>
              <p:cNvCxnSpPr/>
              <p:nvPr/>
            </p:nvCxnSpPr>
            <p:spPr>
              <a:xfrm rot="5400000">
                <a:off x="821505" y="4750603"/>
                <a:ext cx="1928826" cy="1588"/>
              </a:xfrm>
              <a:prstGeom prst="line">
                <a:avLst/>
              </a:prstGeom>
              <a:ln w="3810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Прямая соединительная линия 49"/>
              <p:cNvCxnSpPr/>
              <p:nvPr/>
            </p:nvCxnSpPr>
            <p:spPr>
              <a:xfrm>
                <a:off x="1714480" y="3786190"/>
                <a:ext cx="142876" cy="1588"/>
              </a:xfrm>
              <a:prstGeom prst="line">
                <a:avLst/>
              </a:prstGeom>
              <a:ln w="3810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Прямая соединительная линия 50"/>
              <p:cNvCxnSpPr/>
              <p:nvPr/>
            </p:nvCxnSpPr>
            <p:spPr>
              <a:xfrm>
                <a:off x="1714480" y="5715016"/>
                <a:ext cx="142876" cy="1588"/>
              </a:xfrm>
              <a:prstGeom prst="line">
                <a:avLst/>
              </a:prstGeom>
              <a:ln w="3810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8" name="TextBox 47"/>
            <p:cNvSpPr txBox="1"/>
            <p:nvPr/>
          </p:nvSpPr>
          <p:spPr>
            <a:xfrm>
              <a:off x="4256608" y="6300609"/>
              <a:ext cx="498926" cy="584775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3200" dirty="0" smtClean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е</a:t>
              </a:r>
              <a:endParaRPr lang="ru-RU" sz="32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4" name="Прямоугольник 23"/>
          <p:cNvSpPr/>
          <p:nvPr/>
        </p:nvSpPr>
        <p:spPr>
          <a:xfrm>
            <a:off x="7308000" y="142852"/>
            <a:ext cx="16931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МАТЕМАТИКА</a:t>
            </a:r>
            <a:endParaRPr lang="ru-RU" i="1" dirty="0"/>
          </a:p>
        </p:txBody>
      </p:sp>
      <p:sp>
        <p:nvSpPr>
          <p:cNvPr id="28" name="TextBox 27"/>
          <p:cNvSpPr txBox="1"/>
          <p:nvPr/>
        </p:nvSpPr>
        <p:spPr>
          <a:xfrm>
            <a:off x="107504" y="823042"/>
            <a:ext cx="88936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5. </a:t>
            </a: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Это мерка -                               </a:t>
            </a:r>
            <a:r>
              <a:rPr lang="ru-RU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ЕДИНИЧНЫЙ </a:t>
            </a:r>
            <a:r>
              <a:rPr lang="ru-RU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ОТРЕЗОК</a:t>
            </a:r>
            <a:r>
              <a:rPr lang="ru-RU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ru-RU" sz="24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71431" y="153330"/>
            <a:ext cx="58407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Урок 25. Мерка. Единичный отрезок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07504" y="1341054"/>
            <a:ext cx="59046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Петя отложил от красной точки 3 е.</a:t>
            </a:r>
          </a:p>
        </p:txBody>
      </p:sp>
      <p:grpSp>
        <p:nvGrpSpPr>
          <p:cNvPr id="5" name="Группа 4"/>
          <p:cNvGrpSpPr/>
          <p:nvPr/>
        </p:nvGrpSpPr>
        <p:grpSpPr>
          <a:xfrm>
            <a:off x="2517476" y="611977"/>
            <a:ext cx="2000264" cy="584775"/>
            <a:chOff x="3542228" y="6300609"/>
            <a:chExt cx="2000264" cy="584775"/>
          </a:xfrm>
        </p:grpSpPr>
        <p:grpSp>
          <p:nvGrpSpPr>
            <p:cNvPr id="30" name="Группа 9"/>
            <p:cNvGrpSpPr/>
            <p:nvPr/>
          </p:nvGrpSpPr>
          <p:grpSpPr>
            <a:xfrm rot="16200000">
              <a:off x="4470922" y="5813814"/>
              <a:ext cx="142876" cy="2000264"/>
              <a:chOff x="1714480" y="3786190"/>
              <a:chExt cx="142876" cy="1930414"/>
            </a:xfrm>
          </p:grpSpPr>
          <p:cxnSp>
            <p:nvCxnSpPr>
              <p:cNvPr id="37" name="Прямая соединительная линия 36"/>
              <p:cNvCxnSpPr/>
              <p:nvPr/>
            </p:nvCxnSpPr>
            <p:spPr>
              <a:xfrm rot="5400000">
                <a:off x="821505" y="4750603"/>
                <a:ext cx="1928826" cy="1588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Прямая соединительная линия 39"/>
              <p:cNvCxnSpPr/>
              <p:nvPr/>
            </p:nvCxnSpPr>
            <p:spPr>
              <a:xfrm>
                <a:off x="1714480" y="3786190"/>
                <a:ext cx="142876" cy="1588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Прямая соединительная линия 40"/>
              <p:cNvCxnSpPr/>
              <p:nvPr/>
            </p:nvCxnSpPr>
            <p:spPr>
              <a:xfrm>
                <a:off x="1714480" y="5715016"/>
                <a:ext cx="142876" cy="1588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4" name="TextBox 33"/>
            <p:cNvSpPr txBox="1"/>
            <p:nvPr/>
          </p:nvSpPr>
          <p:spPr>
            <a:xfrm>
              <a:off x="4256608" y="6300609"/>
              <a:ext cx="49892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dirty="0" smtClean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е</a:t>
              </a:r>
              <a:endParaRPr lang="ru-RU" sz="32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107504" y="1772816"/>
            <a:ext cx="59046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Катя отложила от синей точки 2 е.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107504" y="2247255"/>
            <a:ext cx="5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Вова  отложил  от желтой  точки 1 е.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35813" y="2753604"/>
            <a:ext cx="5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Сравни длины отрезков 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АБ, ВС </a:t>
            </a: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и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КМ.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flipV="1">
            <a:off x="899592" y="3702059"/>
            <a:ext cx="7776864" cy="1497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Овал 10"/>
          <p:cNvSpPr/>
          <p:nvPr/>
        </p:nvSpPr>
        <p:spPr>
          <a:xfrm>
            <a:off x="1691680" y="3583716"/>
            <a:ext cx="194624" cy="194624"/>
          </a:xfrm>
          <a:prstGeom prst="ellipse">
            <a:avLst/>
          </a:prstGeom>
          <a:solidFill>
            <a:srgbClr val="FF0000"/>
          </a:solidFill>
          <a:ln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3" name="Группа 9"/>
          <p:cNvGrpSpPr/>
          <p:nvPr/>
        </p:nvGrpSpPr>
        <p:grpSpPr>
          <a:xfrm rot="16200000">
            <a:off x="4852622" y="2702722"/>
            <a:ext cx="142876" cy="2000264"/>
            <a:chOff x="1714480" y="3786190"/>
            <a:chExt cx="142876" cy="1930414"/>
          </a:xfrm>
        </p:grpSpPr>
        <p:cxnSp>
          <p:nvCxnSpPr>
            <p:cNvPr id="55" name="Прямая соединительная линия 54"/>
            <p:cNvCxnSpPr/>
            <p:nvPr/>
          </p:nvCxnSpPr>
          <p:spPr>
            <a:xfrm rot="5400000">
              <a:off x="821505" y="4750603"/>
              <a:ext cx="1928826" cy="1588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Прямая соединительная линия 55"/>
            <p:cNvCxnSpPr/>
            <p:nvPr/>
          </p:nvCxnSpPr>
          <p:spPr>
            <a:xfrm>
              <a:off x="1714480" y="3786190"/>
              <a:ext cx="142876" cy="1588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Прямая соединительная линия 56"/>
            <p:cNvCxnSpPr/>
            <p:nvPr/>
          </p:nvCxnSpPr>
          <p:spPr>
            <a:xfrm>
              <a:off x="1714480" y="5715016"/>
              <a:ext cx="142876" cy="1588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Группа 9"/>
          <p:cNvGrpSpPr/>
          <p:nvPr/>
        </p:nvGrpSpPr>
        <p:grpSpPr>
          <a:xfrm rot="16200000">
            <a:off x="6851240" y="2702721"/>
            <a:ext cx="142876" cy="2000264"/>
            <a:chOff x="1714480" y="3786190"/>
            <a:chExt cx="142876" cy="1930414"/>
          </a:xfrm>
        </p:grpSpPr>
        <p:cxnSp>
          <p:nvCxnSpPr>
            <p:cNvPr id="61" name="Прямая соединительная линия 60"/>
            <p:cNvCxnSpPr/>
            <p:nvPr/>
          </p:nvCxnSpPr>
          <p:spPr>
            <a:xfrm rot="5400000">
              <a:off x="821505" y="4750603"/>
              <a:ext cx="1928826" cy="1588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Прямая соединительная линия 61"/>
            <p:cNvCxnSpPr/>
            <p:nvPr/>
          </p:nvCxnSpPr>
          <p:spPr>
            <a:xfrm>
              <a:off x="1714480" y="3786190"/>
              <a:ext cx="142876" cy="1588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Прямая соединительная линия 62"/>
            <p:cNvCxnSpPr/>
            <p:nvPr/>
          </p:nvCxnSpPr>
          <p:spPr>
            <a:xfrm>
              <a:off x="1714480" y="5715016"/>
              <a:ext cx="142876" cy="1588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64" name="Прямая соединительная линия 63"/>
          <p:cNvCxnSpPr/>
          <p:nvPr/>
        </p:nvCxnSpPr>
        <p:spPr>
          <a:xfrm flipV="1">
            <a:off x="899592" y="4432839"/>
            <a:ext cx="7776864" cy="1497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Овал 64"/>
          <p:cNvSpPr/>
          <p:nvPr/>
        </p:nvSpPr>
        <p:spPr>
          <a:xfrm>
            <a:off x="1691680" y="4314496"/>
            <a:ext cx="194624" cy="194624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7" name="Группа 9"/>
          <p:cNvGrpSpPr/>
          <p:nvPr/>
        </p:nvGrpSpPr>
        <p:grpSpPr>
          <a:xfrm rot="16200000">
            <a:off x="2838088" y="3437550"/>
            <a:ext cx="142876" cy="2000264"/>
            <a:chOff x="1714480" y="3786190"/>
            <a:chExt cx="142876" cy="1930414"/>
          </a:xfrm>
        </p:grpSpPr>
        <p:cxnSp>
          <p:nvCxnSpPr>
            <p:cNvPr id="69" name="Прямая соединительная линия 68"/>
            <p:cNvCxnSpPr/>
            <p:nvPr/>
          </p:nvCxnSpPr>
          <p:spPr>
            <a:xfrm rot="5400000">
              <a:off x="821505" y="4750603"/>
              <a:ext cx="1928826" cy="1588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Прямая соединительная линия 69"/>
            <p:cNvCxnSpPr/>
            <p:nvPr/>
          </p:nvCxnSpPr>
          <p:spPr>
            <a:xfrm>
              <a:off x="1714480" y="3786190"/>
              <a:ext cx="142876" cy="1588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Прямая соединительная линия 70"/>
            <p:cNvCxnSpPr/>
            <p:nvPr/>
          </p:nvCxnSpPr>
          <p:spPr>
            <a:xfrm>
              <a:off x="1714480" y="5715016"/>
              <a:ext cx="142876" cy="1588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2" name="Группа 9"/>
          <p:cNvGrpSpPr/>
          <p:nvPr/>
        </p:nvGrpSpPr>
        <p:grpSpPr>
          <a:xfrm rot="16200000">
            <a:off x="4852622" y="3433502"/>
            <a:ext cx="142876" cy="2000264"/>
            <a:chOff x="1714480" y="3786190"/>
            <a:chExt cx="142876" cy="1930414"/>
          </a:xfrm>
        </p:grpSpPr>
        <p:cxnSp>
          <p:nvCxnSpPr>
            <p:cNvPr id="73" name="Прямая соединительная линия 72"/>
            <p:cNvCxnSpPr/>
            <p:nvPr/>
          </p:nvCxnSpPr>
          <p:spPr>
            <a:xfrm rot="5400000">
              <a:off x="821505" y="4750603"/>
              <a:ext cx="1928826" cy="1588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Прямая соединительная линия 73"/>
            <p:cNvCxnSpPr/>
            <p:nvPr/>
          </p:nvCxnSpPr>
          <p:spPr>
            <a:xfrm>
              <a:off x="1714480" y="3786190"/>
              <a:ext cx="142876" cy="1588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Прямая соединительная линия 74"/>
            <p:cNvCxnSpPr/>
            <p:nvPr/>
          </p:nvCxnSpPr>
          <p:spPr>
            <a:xfrm>
              <a:off x="1714480" y="5715016"/>
              <a:ext cx="142876" cy="1588"/>
            </a:xfrm>
            <a:prstGeom prst="lin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80" name="Прямая соединительная линия 79"/>
          <p:cNvCxnSpPr/>
          <p:nvPr/>
        </p:nvCxnSpPr>
        <p:spPr>
          <a:xfrm flipV="1">
            <a:off x="929088" y="5080911"/>
            <a:ext cx="7776864" cy="1497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Овал 80"/>
          <p:cNvSpPr/>
          <p:nvPr/>
        </p:nvSpPr>
        <p:spPr>
          <a:xfrm>
            <a:off x="1721176" y="4962568"/>
            <a:ext cx="194624" cy="194624"/>
          </a:xfrm>
          <a:prstGeom prst="ellipse">
            <a:avLst/>
          </a:prstGeom>
          <a:solidFill>
            <a:srgbClr val="FFC000"/>
          </a:solidFill>
          <a:ln>
            <a:solidFill>
              <a:srgbClr val="FFFF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619672" y="3183359"/>
            <a:ext cx="4303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А</a:t>
            </a:r>
            <a:endParaRPr lang="ru-RU" sz="2400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7705995" y="3183359"/>
            <a:ext cx="4303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Б</a:t>
            </a:r>
            <a:endParaRPr lang="ru-RU" sz="2400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3710405" y="4634219"/>
            <a:ext cx="4303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М</a:t>
            </a:r>
            <a:endParaRPr lang="ru-RU" sz="2400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5724128" y="3975447"/>
            <a:ext cx="4303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</a:t>
            </a:r>
            <a:endParaRPr lang="ru-RU" sz="2400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1645170" y="3975447"/>
            <a:ext cx="4303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</a:t>
            </a:r>
            <a:endParaRPr lang="ru-RU" sz="2400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1666894" y="4634219"/>
            <a:ext cx="4303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К</a:t>
            </a:r>
            <a:endParaRPr lang="ru-RU" sz="2400" dirty="0">
              <a:solidFill>
                <a:schemeClr val="accent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95688" y="3356992"/>
            <a:ext cx="1007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Петя</a:t>
            </a:r>
            <a:endParaRPr lang="ru-RU" sz="24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395536" y="4119463"/>
            <a:ext cx="1007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Катя</a:t>
            </a:r>
            <a:endParaRPr lang="ru-RU" sz="24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395536" y="4725144"/>
            <a:ext cx="1007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Вова</a:t>
            </a:r>
            <a:endParaRPr lang="ru-RU" sz="2400" dirty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171812" y="5831808"/>
            <a:ext cx="5918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АБ</a:t>
            </a:r>
            <a:endParaRPr lang="ru-RU" sz="2400" dirty="0"/>
          </a:p>
        </p:txBody>
      </p:sp>
      <p:sp>
        <p:nvSpPr>
          <p:cNvPr id="66" name="Прямоугольник 65"/>
          <p:cNvSpPr/>
          <p:nvPr/>
        </p:nvSpPr>
        <p:spPr>
          <a:xfrm>
            <a:off x="7763641" y="5857340"/>
            <a:ext cx="6024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ВС</a:t>
            </a:r>
            <a:endParaRPr lang="ru-RU" sz="2400" dirty="0"/>
          </a:p>
        </p:txBody>
      </p:sp>
      <p:sp>
        <p:nvSpPr>
          <p:cNvPr id="68" name="Прямоугольник 67"/>
          <p:cNvSpPr/>
          <p:nvPr/>
        </p:nvSpPr>
        <p:spPr>
          <a:xfrm>
            <a:off x="8366114" y="5857340"/>
            <a:ext cx="6206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КМ</a:t>
            </a: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444916" y="5368409"/>
            <a:ext cx="26149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Самый длинный</a:t>
            </a:r>
            <a:endParaRPr lang="ru-RU" sz="24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3163012" y="5775647"/>
            <a:ext cx="10489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Прямоугольник 76"/>
          <p:cNvSpPr/>
          <p:nvPr/>
        </p:nvSpPr>
        <p:spPr>
          <a:xfrm>
            <a:off x="5572925" y="1400256"/>
            <a:ext cx="341387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Внимание!</a:t>
            </a:r>
          </a:p>
          <a:p>
            <a:r>
              <a:rPr lang="ru-RU" i="1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Данное </a:t>
            </a:r>
            <a:r>
              <a:rPr lang="ru-RU" i="1" dirty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задание можно выполнять интерактивно.  Во время демонстрации навести курсор на  </a:t>
            </a:r>
            <a:r>
              <a:rPr lang="ru-RU" i="1" dirty="0" smtClean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нужную карточку </a:t>
            </a:r>
            <a:r>
              <a:rPr lang="ru-RU" i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 появления ладошки. </a:t>
            </a:r>
            <a:r>
              <a:rPr lang="ru-RU" i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Кликнуть! 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97148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22222E-6 L -0.42691 -0.06898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54" y="-34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</p:childTnLst>
        </p:cTn>
      </p:par>
    </p:tnLst>
    <p:bldLst>
      <p:bldP spid="2" grpId="0"/>
      <p:bldP spid="66" grpId="0"/>
      <p:bldP spid="68" grpId="0"/>
      <p:bldP spid="3" grpId="0"/>
      <p:bldP spid="77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2423</TotalTime>
  <Words>346</Words>
  <Application>Microsoft Office PowerPoint</Application>
  <PresentationFormat>Экран (4:3)</PresentationFormat>
  <Paragraphs>97</Paragraphs>
  <Slides>11</Slides>
  <Notes>0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3" baseType="lpstr">
      <vt:lpstr>Официальная</vt:lpstr>
      <vt:lpstr>CorelDRAW X4 Graphic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Анна</dc:creator>
  <cp:lastModifiedBy>Наталья</cp:lastModifiedBy>
  <cp:revision>124</cp:revision>
  <dcterms:created xsi:type="dcterms:W3CDTF">2010-10-26T14:31:01Z</dcterms:created>
  <dcterms:modified xsi:type="dcterms:W3CDTF">2014-10-20T12:35:08Z</dcterms:modified>
</cp:coreProperties>
</file>