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7" r:id="rId2"/>
    <p:sldId id="258"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ED559E7-8E53-4F49-BD2B-FF653B56B73C}" type="datetimeFigureOut">
              <a:rPr lang="ru-RU" smtClean="0"/>
              <a:t>14.02.2017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816197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D559E7-8E53-4F49-BD2B-FF653B56B73C}" type="datetimeFigureOut">
              <a:rPr lang="ru-RU" smtClean="0"/>
              <a:t>14.02.2017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2960235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D559E7-8E53-4F49-BD2B-FF653B56B73C}" type="datetimeFigureOut">
              <a:rPr lang="ru-RU" smtClean="0"/>
              <a:t>14.02.2017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39385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D559E7-8E53-4F49-BD2B-FF653B56B73C}" type="datetimeFigureOut">
              <a:rPr lang="ru-RU" smtClean="0"/>
              <a:t>14.02.2017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3639909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ED559E7-8E53-4F49-BD2B-FF653B56B73C}" type="datetimeFigureOut">
              <a:rPr lang="ru-RU" smtClean="0"/>
              <a:t>14.02.2017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4090008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ED559E7-8E53-4F49-BD2B-FF653B56B73C}" type="datetimeFigureOut">
              <a:rPr lang="ru-RU" smtClean="0"/>
              <a:t>14.02.2017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1952594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ED559E7-8E53-4F49-BD2B-FF653B56B73C}" type="datetimeFigureOut">
              <a:rPr lang="ru-RU" smtClean="0"/>
              <a:t>14.02.2017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219105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D559E7-8E53-4F49-BD2B-FF653B56B73C}" type="datetimeFigureOut">
              <a:rPr lang="ru-RU" smtClean="0"/>
              <a:t>14.02.2017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2407608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ED559E7-8E53-4F49-BD2B-FF653B56B73C}" type="datetimeFigureOut">
              <a:rPr lang="ru-RU" smtClean="0"/>
              <a:t>14.02.2017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625385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ED559E7-8E53-4F49-BD2B-FF653B56B73C}" type="datetimeFigureOut">
              <a:rPr lang="ru-RU" smtClean="0"/>
              <a:t>14.02.2017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338028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ED559E7-8E53-4F49-BD2B-FF653B56B73C}" type="datetimeFigureOut">
              <a:rPr lang="ru-RU" smtClean="0"/>
              <a:t>14.02.2017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E0CED1-48D6-4530-92FA-42682BB0D163}" type="slidenum">
              <a:rPr lang="ru-RU" smtClean="0"/>
              <a:t>‹#›</a:t>
            </a:fld>
            <a:endParaRPr lang="ru-RU"/>
          </a:p>
        </p:txBody>
      </p:sp>
    </p:spTree>
    <p:extLst>
      <p:ext uri="{BB962C8B-B14F-4D97-AF65-F5344CB8AC3E}">
        <p14:creationId xmlns:p14="http://schemas.microsoft.com/office/powerpoint/2010/main" val="436191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559E7-8E53-4F49-BD2B-FF653B56B73C}" type="datetimeFigureOut">
              <a:rPr lang="ru-RU" smtClean="0"/>
              <a:t>14.02.2017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0CED1-48D6-4530-92FA-42682BB0D163}" type="slidenum">
              <a:rPr lang="ru-RU" smtClean="0"/>
              <a:t>‹#›</a:t>
            </a:fld>
            <a:endParaRPr lang="ru-RU"/>
          </a:p>
        </p:txBody>
      </p:sp>
    </p:spTree>
    <p:extLst>
      <p:ext uri="{BB962C8B-B14F-4D97-AF65-F5344CB8AC3E}">
        <p14:creationId xmlns:p14="http://schemas.microsoft.com/office/powerpoint/2010/main" val="84573576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47664" y="1124744"/>
            <a:ext cx="5832648" cy="3416320"/>
          </a:xfrm>
          <a:prstGeom prst="rect">
            <a:avLst/>
          </a:prstGeom>
          <a:noFill/>
        </p:spPr>
        <p:txBody>
          <a:bodyPr wrap="square" lIns="91440" tIns="45720" rIns="91440" bIns="45720">
            <a:spAutoFit/>
          </a:bodyPr>
          <a:lstStyle/>
          <a:p>
            <a:pPr algn="ct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Психолого-педагогическая</a:t>
            </a:r>
            <a:b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характеристика</a:t>
            </a:r>
            <a:b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детей с интеллектуальной недостаточностью</a:t>
            </a:r>
            <a:endParaRPr lang="ru-RU"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 name="TextBox 1"/>
          <p:cNvSpPr txBox="1"/>
          <p:nvPr/>
        </p:nvSpPr>
        <p:spPr>
          <a:xfrm>
            <a:off x="4499992" y="5013176"/>
            <a:ext cx="3816424" cy="1200329"/>
          </a:xfrm>
          <a:prstGeom prst="rect">
            <a:avLst/>
          </a:prstGeom>
          <a:noFill/>
        </p:spPr>
        <p:txBody>
          <a:bodyPr wrap="square" rtlCol="0">
            <a:spAutoFit/>
          </a:bodyPr>
          <a:lstStyle/>
          <a:p>
            <a:r>
              <a:rPr lang="ru-RU" dirty="0" smtClean="0"/>
              <a:t>Подготовила: Панченко Т.Ю.</a:t>
            </a:r>
            <a:endParaRPr lang="ru-RU" dirty="0" smtClean="0"/>
          </a:p>
          <a:p>
            <a:r>
              <a:rPr lang="ru-RU" i="1" dirty="0"/>
              <a:t>п</a:t>
            </a:r>
            <a:r>
              <a:rPr lang="ru-RU" i="1" dirty="0" smtClean="0"/>
              <a:t>едагог-психолог </a:t>
            </a:r>
            <a:r>
              <a:rPr lang="ru-RU" i="1" dirty="0" smtClean="0"/>
              <a:t>ГКОУ РО « </a:t>
            </a:r>
            <a:r>
              <a:rPr lang="ru-RU" i="1" dirty="0" err="1" smtClean="0"/>
              <a:t>Колушкинская</a:t>
            </a:r>
            <a:r>
              <a:rPr lang="ru-RU" i="1" dirty="0" smtClean="0"/>
              <a:t> специальная школа-интернат»</a:t>
            </a:r>
            <a:endParaRPr lang="ru-RU" i="1" dirty="0"/>
          </a:p>
        </p:txBody>
      </p:sp>
    </p:spTree>
    <p:extLst>
      <p:ext uri="{BB962C8B-B14F-4D97-AF65-F5344CB8AC3E}">
        <p14:creationId xmlns:p14="http://schemas.microsoft.com/office/powerpoint/2010/main" val="147945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1680" y="620688"/>
            <a:ext cx="1774845" cy="523220"/>
          </a:xfrm>
          <a:prstGeom prst="rect">
            <a:avLst/>
          </a:prstGeom>
        </p:spPr>
        <p:txBody>
          <a:bodyPr wrap="none">
            <a:spAutoFit/>
          </a:bodyPr>
          <a:lstStyle/>
          <a:p>
            <a:pPr lvl="0"/>
            <a:r>
              <a:rPr lang="ru-RU" sz="2800" b="1" i="1" u="sng" dirty="0" smtClean="0">
                <a:solidFill>
                  <a:srgbClr val="7030A0"/>
                </a:solidFill>
              </a:rPr>
              <a:t>Внимание</a:t>
            </a:r>
            <a:endParaRPr lang="ru-RU" sz="2800" b="1" i="1" u="sng" dirty="0">
              <a:solidFill>
                <a:srgbClr val="7030A0"/>
              </a:solidFill>
            </a:endParaRPr>
          </a:p>
        </p:txBody>
      </p:sp>
      <p:sp>
        <p:nvSpPr>
          <p:cNvPr id="3" name="Прямоугольник 2"/>
          <p:cNvSpPr/>
          <p:nvPr/>
        </p:nvSpPr>
        <p:spPr>
          <a:xfrm>
            <a:off x="1739434" y="1484784"/>
            <a:ext cx="6504973" cy="4151201"/>
          </a:xfrm>
          <a:prstGeom prst="rect">
            <a:avLst/>
          </a:prstGeom>
        </p:spPr>
        <p:txBody>
          <a:bodyPr wrap="square">
            <a:spAutoFit/>
          </a:bodyPr>
          <a:lstStyle/>
          <a:p>
            <a:pPr>
              <a:lnSpc>
                <a:spcPct val="115000"/>
              </a:lnSpc>
              <a:spcAft>
                <a:spcPts val="1000"/>
              </a:spcAft>
            </a:pPr>
            <a:r>
              <a:rPr lang="ru-RU" dirty="0">
                <a:latin typeface="Times New Roman"/>
                <a:ea typeface="Calibri"/>
                <a:cs typeface="Times New Roman"/>
              </a:rPr>
              <a:t>Х</a:t>
            </a:r>
            <a:r>
              <a:rPr lang="ru-RU" dirty="0" smtClean="0">
                <a:effectLst/>
                <a:latin typeface="Times New Roman"/>
                <a:ea typeface="Calibri"/>
                <a:cs typeface="Times New Roman"/>
              </a:rPr>
              <a:t>арактеризуется малой устойчивостью, трудностями распределения, замедленной переключаемостью.</a:t>
            </a:r>
          </a:p>
          <a:p>
            <a:pPr>
              <a:lnSpc>
                <a:spcPct val="115000"/>
              </a:lnSpc>
              <a:spcAft>
                <a:spcPts val="1000"/>
              </a:spcAft>
            </a:pPr>
            <a:r>
              <a:rPr lang="ru-RU" dirty="0" smtClean="0">
                <a:effectLst/>
                <a:latin typeface="Times New Roman"/>
                <a:ea typeface="Calibri"/>
                <a:cs typeface="Times New Roman"/>
              </a:rPr>
              <a:t>В основном недоразвито произвольное внимание, хотя страдает и непроизвольное. Это связано с тем, что умственно отсталые дети при возникновении трудностей не пытаются их преодолеть, а, как правило, бросают работу. Если работа интересна и посильна, она поддерживает внимание детей, не требуя от них большого напряжения.</a:t>
            </a:r>
          </a:p>
          <a:p>
            <a:pPr>
              <a:lnSpc>
                <a:spcPct val="115000"/>
              </a:lnSpc>
              <a:spcAft>
                <a:spcPts val="1000"/>
              </a:spcAft>
            </a:pPr>
            <a:r>
              <a:rPr lang="ru-RU" dirty="0" smtClean="0">
                <a:effectLst/>
                <a:latin typeface="Times New Roman"/>
                <a:ea typeface="Calibri"/>
                <a:cs typeface="Times New Roman"/>
              </a:rPr>
              <a:t>Слабость произвольного внимания проявляется и в том, что в процессе обучения отмечается частая смена объектов внимания. Дети не могут сосредоточиться на каком-то одном объекте или виде деятельности.</a:t>
            </a:r>
            <a:endParaRPr lang="ru-RU" dirty="0">
              <a:ea typeface="Calibri"/>
              <a:cs typeface="Times New Roman"/>
            </a:endParaRPr>
          </a:p>
        </p:txBody>
      </p:sp>
    </p:spTree>
    <p:extLst>
      <p:ext uri="{BB962C8B-B14F-4D97-AF65-F5344CB8AC3E}">
        <p14:creationId xmlns:p14="http://schemas.microsoft.com/office/powerpoint/2010/main" val="2692284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476672"/>
            <a:ext cx="4966103" cy="523220"/>
          </a:xfrm>
          <a:prstGeom prst="rect">
            <a:avLst/>
          </a:prstGeom>
        </p:spPr>
        <p:txBody>
          <a:bodyPr wrap="none">
            <a:spAutoFit/>
          </a:bodyPr>
          <a:lstStyle/>
          <a:p>
            <a:pPr lvl="0"/>
            <a:r>
              <a:rPr lang="ru-RU" sz="2800" b="1" i="1" u="sng" dirty="0" smtClean="0">
                <a:solidFill>
                  <a:srgbClr val="7030A0"/>
                </a:solidFill>
              </a:rPr>
              <a:t>Эмоционально-волевая сфера</a:t>
            </a:r>
            <a:endParaRPr lang="ru-RU" sz="2800" b="1" i="1" u="sng" dirty="0">
              <a:solidFill>
                <a:srgbClr val="7030A0"/>
              </a:solidFill>
            </a:endParaRPr>
          </a:p>
        </p:txBody>
      </p:sp>
      <p:sp>
        <p:nvSpPr>
          <p:cNvPr id="3" name="TextBox 2"/>
          <p:cNvSpPr txBox="1"/>
          <p:nvPr/>
        </p:nvSpPr>
        <p:spPr>
          <a:xfrm>
            <a:off x="1331640" y="1052736"/>
            <a:ext cx="7128792" cy="5064976"/>
          </a:xfrm>
          <a:prstGeom prst="rect">
            <a:avLst/>
          </a:prstGeom>
          <a:noFill/>
        </p:spPr>
        <p:txBody>
          <a:bodyPr wrap="square" rtlCol="0">
            <a:spAutoFit/>
          </a:bodyPr>
          <a:lstStyle/>
          <a:p>
            <a:pPr marL="285750" indent="-285750">
              <a:lnSpc>
                <a:spcPct val="115000"/>
              </a:lnSpc>
              <a:spcAft>
                <a:spcPts val="1000"/>
              </a:spcAft>
              <a:buFont typeface="Wingdings" panose="05000000000000000000" pitchFamily="2" charset="2"/>
              <a:buChar char="Ø"/>
            </a:pPr>
            <a:r>
              <a:rPr lang="ru-RU" dirty="0" smtClean="0">
                <a:effectLst/>
                <a:latin typeface="Times New Roman"/>
                <a:ea typeface="Calibri"/>
                <a:cs typeface="Times New Roman"/>
              </a:rPr>
              <a:t>Эмоции недоразвиты: нет оттенков переживаний.</a:t>
            </a:r>
          </a:p>
          <a:p>
            <a:pPr marL="285750" indent="-285750">
              <a:lnSpc>
                <a:spcPct val="115000"/>
              </a:lnSpc>
              <a:spcAft>
                <a:spcPts val="1000"/>
              </a:spcAft>
              <a:buFont typeface="Wingdings" panose="05000000000000000000" pitchFamily="2" charset="2"/>
              <a:buChar char="Ø"/>
            </a:pPr>
            <a:r>
              <a:rPr lang="ru-RU" dirty="0" smtClean="0">
                <a:effectLst/>
                <a:latin typeface="Times New Roman"/>
                <a:ea typeface="Calibri"/>
                <a:cs typeface="Times New Roman"/>
              </a:rPr>
              <a:t>Эмоции неустойчивы (состояние радости без особых причин сменяется печалью, смех— слезами).</a:t>
            </a:r>
          </a:p>
          <a:p>
            <a:pPr marL="285750" indent="-285750">
              <a:lnSpc>
                <a:spcPct val="115000"/>
              </a:lnSpc>
              <a:spcAft>
                <a:spcPts val="1000"/>
              </a:spcAft>
              <a:buFont typeface="Wingdings" panose="05000000000000000000" pitchFamily="2" charset="2"/>
              <a:buChar char="Ø"/>
            </a:pPr>
            <a:r>
              <a:rPr lang="ru-RU" dirty="0" smtClean="0">
                <a:effectLst/>
                <a:latin typeface="Times New Roman"/>
                <a:ea typeface="Calibri"/>
                <a:cs typeface="Times New Roman"/>
              </a:rPr>
              <a:t>Переживания неглубокие, поверхностные. У некоторых детей эмоциональные реакции неадекватны источнику. Имеют место случаи то повышенной эмоциональной возбудимости, то выраженного эмоционального спада (эйфория, дисфория, апатия). Для умственно отсталых детей актуальны лишь непосредственные переживания, они часто не могут оценить возможные последствия тех или иных событий и поступков.</a:t>
            </a:r>
          </a:p>
          <a:p>
            <a:pPr marL="285750" indent="-285750">
              <a:lnSpc>
                <a:spcPct val="115000"/>
              </a:lnSpc>
              <a:spcAft>
                <a:spcPts val="1000"/>
              </a:spcAft>
              <a:buFont typeface="Wingdings" panose="05000000000000000000" pitchFamily="2" charset="2"/>
              <a:buChar char="Ø"/>
            </a:pPr>
            <a:r>
              <a:rPr lang="ru-RU" dirty="0" smtClean="0">
                <a:effectLst/>
                <a:latin typeface="Times New Roman"/>
                <a:ea typeface="Calibri"/>
                <a:cs typeface="Times New Roman"/>
              </a:rPr>
              <a:t>Для эмоций, так же как и для мышления, характерна инертность и недостаточная переключаемость.</a:t>
            </a:r>
            <a:endParaRPr lang="ru-RU" sz="1400" dirty="0">
              <a:ea typeface="Calibri"/>
              <a:cs typeface="Times New Roman"/>
            </a:endParaRPr>
          </a:p>
          <a:p>
            <a:pPr marL="285750" indent="-285750">
              <a:lnSpc>
                <a:spcPct val="115000"/>
              </a:lnSpc>
              <a:spcAft>
                <a:spcPts val="1000"/>
              </a:spcAft>
              <a:buFont typeface="Wingdings" panose="05000000000000000000" pitchFamily="2" charset="2"/>
              <a:buChar char="Ø"/>
            </a:pPr>
            <a:r>
              <a:rPr lang="ru-RU" dirty="0" smtClean="0">
                <a:effectLst/>
                <a:latin typeface="Times New Roman"/>
                <a:ea typeface="Calibri"/>
                <a:cs typeface="Times New Roman"/>
              </a:rPr>
              <a:t>Волевая сфера характеризуется слабостью собственных намерений, побуждений, большой внушаемостью. </a:t>
            </a:r>
            <a:endParaRPr lang="ru-RU" sz="1400" dirty="0">
              <a:ea typeface="Calibri"/>
              <a:cs typeface="Times New Roman"/>
            </a:endParaRPr>
          </a:p>
        </p:txBody>
      </p:sp>
    </p:spTree>
    <p:extLst>
      <p:ext uri="{BB962C8B-B14F-4D97-AF65-F5344CB8AC3E}">
        <p14:creationId xmlns:p14="http://schemas.microsoft.com/office/powerpoint/2010/main" val="42086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287070"/>
            <a:ext cx="2600199" cy="523220"/>
          </a:xfrm>
          <a:prstGeom prst="rect">
            <a:avLst/>
          </a:prstGeom>
        </p:spPr>
        <p:txBody>
          <a:bodyPr wrap="none">
            <a:spAutoFit/>
          </a:bodyPr>
          <a:lstStyle/>
          <a:p>
            <a:pPr lvl="0"/>
            <a:r>
              <a:rPr lang="ru-RU" sz="2800" b="1" i="1" u="sng" dirty="0" smtClean="0">
                <a:solidFill>
                  <a:srgbClr val="7030A0"/>
                </a:solidFill>
              </a:rPr>
              <a:t>Деятельность</a:t>
            </a:r>
            <a:endParaRPr lang="ru-RU" sz="2800" b="1" i="1" u="sng" dirty="0">
              <a:solidFill>
                <a:srgbClr val="7030A0"/>
              </a:solidFill>
            </a:endParaRPr>
          </a:p>
        </p:txBody>
      </p:sp>
      <p:sp>
        <p:nvSpPr>
          <p:cNvPr id="3" name="TextBox 2"/>
          <p:cNvSpPr txBox="1"/>
          <p:nvPr/>
        </p:nvSpPr>
        <p:spPr>
          <a:xfrm>
            <a:off x="1259632" y="817914"/>
            <a:ext cx="7272808" cy="6020623"/>
          </a:xfrm>
          <a:prstGeom prst="rect">
            <a:avLst/>
          </a:prstGeom>
          <a:noFill/>
        </p:spPr>
        <p:txBody>
          <a:bodyPr wrap="square" rtlCol="0">
            <a:spAutoFit/>
          </a:bodyPr>
          <a:lstStyle/>
          <a:p>
            <a:pPr marL="285750" indent="-285750">
              <a:lnSpc>
                <a:spcPct val="115000"/>
              </a:lnSpc>
              <a:spcAft>
                <a:spcPts val="1000"/>
              </a:spcAft>
              <a:buFont typeface="Arial" panose="020B0604020202020204" pitchFamily="34" charset="0"/>
              <a:buChar char="•"/>
            </a:pPr>
            <a:r>
              <a:rPr lang="ru-RU" dirty="0" smtClean="0">
                <a:effectLst/>
                <a:latin typeface="Times New Roman"/>
                <a:ea typeface="Calibri"/>
                <a:cs typeface="Times New Roman"/>
              </a:rPr>
              <a:t>У детей не сформированы навыки учебной деятельности.</a:t>
            </a:r>
          </a:p>
          <a:p>
            <a:pPr marL="285750" indent="-285750">
              <a:lnSpc>
                <a:spcPct val="115000"/>
              </a:lnSpc>
              <a:spcAft>
                <a:spcPts val="1000"/>
              </a:spcAft>
              <a:buFont typeface="Arial" panose="020B0604020202020204" pitchFamily="34" charset="0"/>
              <a:buChar char="•"/>
            </a:pPr>
            <a:r>
              <a:rPr lang="ru-RU" dirty="0" smtClean="0">
                <a:effectLst/>
                <a:latin typeface="Times New Roman"/>
                <a:ea typeface="Calibri"/>
                <a:cs typeface="Times New Roman"/>
              </a:rPr>
              <a:t>Недоразвита целенаправленная деятельность, имеются трудности самостоятельного планирования собственной деятельности.</a:t>
            </a:r>
          </a:p>
          <a:p>
            <a:pPr marL="285750" indent="-285750">
              <a:lnSpc>
                <a:spcPct val="115000"/>
              </a:lnSpc>
              <a:spcAft>
                <a:spcPts val="1000"/>
              </a:spcAft>
              <a:buFont typeface="Arial" panose="020B0604020202020204" pitchFamily="34" charset="0"/>
              <a:buChar char="•"/>
            </a:pPr>
            <a:r>
              <a:rPr lang="ru-RU" dirty="0" smtClean="0">
                <a:effectLst/>
                <a:latin typeface="Times New Roman"/>
                <a:ea typeface="Calibri"/>
                <a:cs typeface="Times New Roman"/>
              </a:rPr>
              <a:t>Мотивация характеризуется неустойчивостью, скудостью, ситуативностью. Умственно отсталые дети приступают к работе без предшествующей ориентировки в ней, не руководствуются конечной целью; в результате в ходе работы часто уходят от правильно начатого выполнения действий. При этом они соскальзывают на действия, производимые раньше, причем переносят их в неизменном виде, не учитывая того, что имеют дело с иным заданием. Этот уход от поставленной цели наблюдается при возникновении трудностей, а также в случаях, когда ведущими являются ближайшие мотивы деятельности.</a:t>
            </a:r>
          </a:p>
          <a:p>
            <a:pPr marL="285750" indent="-285750">
              <a:lnSpc>
                <a:spcPct val="115000"/>
              </a:lnSpc>
              <a:spcAft>
                <a:spcPts val="1000"/>
              </a:spcAft>
              <a:buFont typeface="Arial" panose="020B0604020202020204" pitchFamily="34" charset="0"/>
              <a:buChar char="•"/>
            </a:pPr>
            <a:r>
              <a:rPr lang="ru-RU" dirty="0" smtClean="0">
                <a:effectLst/>
                <a:latin typeface="Times New Roman"/>
                <a:ea typeface="Calibri"/>
                <a:cs typeface="Times New Roman"/>
              </a:rPr>
              <a:t>Дети не соотносят получаемый результат с задачей, которая была перед ними поставлена, а потому не могут правильно оценить ее решение.</a:t>
            </a:r>
          </a:p>
          <a:p>
            <a:pPr marL="285750" indent="-285750">
              <a:lnSpc>
                <a:spcPct val="115000"/>
              </a:lnSpc>
              <a:spcAft>
                <a:spcPts val="1000"/>
              </a:spcAft>
              <a:buFont typeface="Arial" panose="020B0604020202020204" pitchFamily="34" charset="0"/>
              <a:buChar char="•"/>
            </a:pPr>
            <a:r>
              <a:rPr lang="ru-RU" dirty="0" smtClean="0">
                <a:effectLst/>
                <a:latin typeface="Times New Roman"/>
                <a:ea typeface="Calibri"/>
                <a:cs typeface="Times New Roman"/>
              </a:rPr>
              <a:t>Они не критичны к своей работе. </a:t>
            </a:r>
            <a:endParaRPr lang="ru-RU" sz="1400" dirty="0">
              <a:ea typeface="Calibri"/>
              <a:cs typeface="Times New Roman"/>
            </a:endParaRPr>
          </a:p>
        </p:txBody>
      </p:sp>
    </p:spTree>
    <p:extLst>
      <p:ext uri="{BB962C8B-B14F-4D97-AF65-F5344CB8AC3E}">
        <p14:creationId xmlns:p14="http://schemas.microsoft.com/office/powerpoint/2010/main" val="3406571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42056" y="476672"/>
            <a:ext cx="1770036" cy="523220"/>
          </a:xfrm>
          <a:prstGeom prst="rect">
            <a:avLst/>
          </a:prstGeom>
        </p:spPr>
        <p:txBody>
          <a:bodyPr wrap="none">
            <a:spAutoFit/>
          </a:bodyPr>
          <a:lstStyle/>
          <a:p>
            <a:pPr lvl="0"/>
            <a:r>
              <a:rPr lang="ru-RU" sz="2800" b="1" i="1" u="sng" dirty="0" smtClean="0">
                <a:solidFill>
                  <a:srgbClr val="7030A0"/>
                </a:solidFill>
              </a:rPr>
              <a:t>Личность</a:t>
            </a:r>
            <a:endParaRPr lang="ru-RU" sz="2800" b="1" i="1" u="sng" dirty="0">
              <a:solidFill>
                <a:srgbClr val="7030A0"/>
              </a:solidFill>
            </a:endParaRPr>
          </a:p>
        </p:txBody>
      </p:sp>
      <p:sp>
        <p:nvSpPr>
          <p:cNvPr id="3" name="TextBox 2"/>
          <p:cNvSpPr txBox="1"/>
          <p:nvPr/>
        </p:nvSpPr>
        <p:spPr>
          <a:xfrm>
            <a:off x="1331640" y="1052736"/>
            <a:ext cx="6984776" cy="5255285"/>
          </a:xfrm>
          <a:prstGeom prst="rect">
            <a:avLst/>
          </a:prstGeom>
          <a:noFill/>
        </p:spPr>
        <p:txBody>
          <a:bodyPr wrap="square" rtlCol="0">
            <a:spAutoFit/>
          </a:bodyPr>
          <a:lstStyle/>
          <a:p>
            <a:pPr marL="285750" indent="-285750" algn="just">
              <a:lnSpc>
                <a:spcPct val="115000"/>
              </a:lnSpc>
              <a:spcAft>
                <a:spcPts val="1000"/>
              </a:spcAft>
              <a:buFont typeface="Courier New" panose="02070309020205020404" pitchFamily="49" charset="0"/>
              <a:buChar char="o"/>
            </a:pPr>
            <a:r>
              <a:rPr lang="ru-RU" dirty="0" smtClean="0">
                <a:effectLst/>
                <a:latin typeface="Times New Roman"/>
                <a:ea typeface="Calibri"/>
                <a:cs typeface="Times New Roman"/>
              </a:rPr>
              <a:t>Интересы, потребности и мотивы поведения примитивны, преобладающими среди них являются элементарные органические потребности (сон, еда, сексуальные потребности); в связи со сниженной контролирующей функцией головного мозга с годами их побудительная сила увеличивается.</a:t>
            </a:r>
          </a:p>
          <a:p>
            <a:pPr marL="285750" indent="-285750" algn="just">
              <a:lnSpc>
                <a:spcPct val="115000"/>
              </a:lnSpc>
              <a:spcAft>
                <a:spcPts val="1000"/>
              </a:spcAft>
              <a:buFont typeface="Courier New" panose="02070309020205020404" pitchFamily="49" charset="0"/>
              <a:buChar char="o"/>
            </a:pPr>
            <a:r>
              <a:rPr lang="ru-RU" dirty="0" smtClean="0">
                <a:effectLst/>
                <a:latin typeface="Times New Roman"/>
                <a:ea typeface="Calibri"/>
                <a:cs typeface="Times New Roman"/>
              </a:rPr>
              <a:t>Общая активность снижена. Затруднено формирование правильных отношений со сверстниками и взрослыми.</a:t>
            </a:r>
          </a:p>
          <a:p>
            <a:pPr marL="285750" indent="-285750" algn="just">
              <a:lnSpc>
                <a:spcPct val="115000"/>
              </a:lnSpc>
              <a:spcAft>
                <a:spcPts val="1000"/>
              </a:spcAft>
              <a:buFont typeface="Courier New" panose="02070309020205020404" pitchFamily="49" charset="0"/>
              <a:buChar char="o"/>
            </a:pPr>
            <a:r>
              <a:rPr lang="ru-RU" dirty="0" smtClean="0">
                <a:effectLst/>
                <a:latin typeface="Times New Roman"/>
                <a:ea typeface="Calibri"/>
                <a:cs typeface="Times New Roman"/>
              </a:rPr>
              <a:t>Отсутствует гибкость, поведение стереотипное, шаблонное. С трудом формируются абстрактные понятия добра и зла, чувство долга, способность к самоконтролю и прогнозированию последствий своих поступков. Развитие способностей и компенсирующих возможностей ограничено.</a:t>
            </a:r>
          </a:p>
          <a:p>
            <a:pPr marL="285750" indent="-285750" algn="just">
              <a:lnSpc>
                <a:spcPct val="115000"/>
              </a:lnSpc>
              <a:spcAft>
                <a:spcPts val="1000"/>
              </a:spcAft>
              <a:buFont typeface="Courier New" panose="02070309020205020404" pitchFamily="49" charset="0"/>
              <a:buChar char="o"/>
            </a:pPr>
            <a:r>
              <a:rPr lang="ru-RU" dirty="0" smtClean="0">
                <a:effectLst/>
                <a:latin typeface="Times New Roman"/>
                <a:ea typeface="Calibri"/>
                <a:cs typeface="Times New Roman"/>
              </a:rPr>
              <a:t>Самосознание характеризуется </a:t>
            </a:r>
            <a:r>
              <a:rPr lang="ru-RU" dirty="0" err="1" smtClean="0">
                <a:effectLst/>
                <a:latin typeface="Times New Roman"/>
                <a:ea typeface="Calibri"/>
                <a:cs typeface="Times New Roman"/>
              </a:rPr>
              <a:t>некритичностью</a:t>
            </a:r>
            <a:r>
              <a:rPr lang="ru-RU" dirty="0" smtClean="0">
                <a:effectLst/>
                <a:latin typeface="Times New Roman"/>
                <a:ea typeface="Calibri"/>
                <a:cs typeface="Times New Roman"/>
              </a:rPr>
              <a:t> к своим и чужим поступкам, неадекватной самооценкой и неадекватным уровнем притязаний. </a:t>
            </a:r>
            <a:endParaRPr lang="ru-RU" sz="1400" dirty="0">
              <a:ea typeface="Calibri"/>
              <a:cs typeface="Times New Roman"/>
            </a:endParaRPr>
          </a:p>
        </p:txBody>
      </p:sp>
    </p:spTree>
    <p:extLst>
      <p:ext uri="{BB962C8B-B14F-4D97-AF65-F5344CB8AC3E}">
        <p14:creationId xmlns:p14="http://schemas.microsoft.com/office/powerpoint/2010/main" val="3682333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5696" y="1365484"/>
            <a:ext cx="6264696" cy="3046988"/>
          </a:xfrm>
          <a:prstGeom prst="rect">
            <a:avLst/>
          </a:prstGeom>
          <a:noFill/>
        </p:spPr>
        <p:txBody>
          <a:bodyPr wrap="square" rtlCol="0">
            <a:spAutoFit/>
          </a:bodyPr>
          <a:lstStyle/>
          <a:p>
            <a:r>
              <a:rPr lang="ru-RU" sz="3200" b="1" u="sng" dirty="0" smtClean="0">
                <a:solidFill>
                  <a:srgbClr val="7030A0"/>
                </a:solidFill>
              </a:rPr>
              <a:t>Умственная отсталость –</a:t>
            </a:r>
          </a:p>
          <a:p>
            <a:endParaRPr lang="ru-RU" sz="3200" b="1" u="sng" dirty="0" smtClean="0">
              <a:solidFill>
                <a:srgbClr val="7030A0"/>
              </a:solidFill>
            </a:endParaRPr>
          </a:p>
          <a:p>
            <a:r>
              <a:rPr lang="ru-RU" sz="3200" dirty="0" smtClean="0"/>
              <a:t>это стойкое нарушение познавательной деятельности вследствие органического поражения головного мозга.</a:t>
            </a:r>
            <a:endParaRPr lang="ru-RU" sz="3200" dirty="0"/>
          </a:p>
        </p:txBody>
      </p:sp>
      <p:sp>
        <p:nvSpPr>
          <p:cNvPr id="4" name="Скругленный прямоугольник 3"/>
          <p:cNvSpPr/>
          <p:nvPr/>
        </p:nvSpPr>
        <p:spPr>
          <a:xfrm>
            <a:off x="1547664" y="2276872"/>
            <a:ext cx="5760640" cy="2304256"/>
          </a:xfrm>
          <a:prstGeom prst="roundRect">
            <a:avLst/>
          </a:prstGeom>
          <a:no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pic>
        <p:nvPicPr>
          <p:cNvPr id="1026" name="Picture 2" descr="http://storycollider.org/images/brai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3012" y="4221088"/>
            <a:ext cx="2402632" cy="2402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397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56258" y="2204864"/>
            <a:ext cx="6912768" cy="3463320"/>
          </a:xfrm>
          <a:prstGeom prst="rect">
            <a:avLst/>
          </a:prstGeom>
          <a:noFill/>
        </p:spPr>
        <p:txBody>
          <a:bodyPr wrap="square" rtlCol="0">
            <a:spAutoFit/>
          </a:bodyPr>
          <a:lstStyle/>
          <a:p>
            <a:pPr>
              <a:lnSpc>
                <a:spcPct val="115000"/>
              </a:lnSpc>
              <a:spcAft>
                <a:spcPts val="1000"/>
              </a:spcAft>
            </a:pPr>
            <a:r>
              <a:rPr lang="ru-RU" sz="2400" b="1" i="1" dirty="0" smtClean="0">
                <a:effectLst/>
                <a:latin typeface="Times New Roman"/>
                <a:ea typeface="Calibri"/>
                <a:cs typeface="Times New Roman"/>
              </a:rPr>
              <a:t>Умственная отсталость </a:t>
            </a:r>
            <a:r>
              <a:rPr lang="ru-RU" sz="2400" dirty="0" smtClean="0">
                <a:effectLst/>
                <a:latin typeface="Times New Roman"/>
                <a:ea typeface="Calibri"/>
                <a:cs typeface="Times New Roman"/>
              </a:rPr>
              <a:t>— это не просто «малое количество ума», это качественные изменения всей психики, всей личности в целом, явившиеся результатом перенесенных органических повреждений центральной нервной системы. Это такая </a:t>
            </a:r>
            <a:r>
              <a:rPr lang="ru-RU" sz="2400" dirty="0" err="1" smtClean="0">
                <a:effectLst/>
                <a:latin typeface="Times New Roman"/>
                <a:ea typeface="Calibri"/>
                <a:cs typeface="Times New Roman"/>
              </a:rPr>
              <a:t>атипия</a:t>
            </a:r>
            <a:r>
              <a:rPr lang="ru-RU" sz="2400" dirty="0" smtClean="0">
                <a:effectLst/>
                <a:latin typeface="Times New Roman"/>
                <a:ea typeface="Calibri"/>
                <a:cs typeface="Times New Roman"/>
              </a:rPr>
              <a:t> развития, при которой страдают не только интеллект, но и эмоции, воля, поведение, физическое развитие</a:t>
            </a:r>
            <a:endParaRPr lang="ru-RU" sz="2400" dirty="0">
              <a:ea typeface="Calibri"/>
              <a:cs typeface="Times New Roman"/>
            </a:endParaRPr>
          </a:p>
        </p:txBody>
      </p:sp>
      <p:sp>
        <p:nvSpPr>
          <p:cNvPr id="3" name="TextBox 2"/>
          <p:cNvSpPr txBox="1"/>
          <p:nvPr/>
        </p:nvSpPr>
        <p:spPr>
          <a:xfrm>
            <a:off x="1187624" y="1028006"/>
            <a:ext cx="7017988" cy="954107"/>
          </a:xfrm>
          <a:prstGeom prst="rect">
            <a:avLst/>
          </a:prstGeom>
          <a:noFill/>
        </p:spPr>
        <p:txBody>
          <a:bodyPr wrap="square" rtlCol="0">
            <a:spAutoFit/>
          </a:bodyPr>
          <a:lstStyle/>
          <a:p>
            <a:pPr algn="ctr"/>
            <a:r>
              <a:rPr lang="ru-RU" sz="2800" b="1" u="sng" dirty="0" smtClean="0">
                <a:solidFill>
                  <a:srgbClr val="7030A0"/>
                </a:solidFill>
              </a:rPr>
              <a:t>Характеристика детей с умственной отсталостью </a:t>
            </a:r>
            <a:endParaRPr lang="ru-RU" sz="2800" b="1" u="sng" dirty="0">
              <a:solidFill>
                <a:srgbClr val="7030A0"/>
              </a:solidFill>
            </a:endParaRPr>
          </a:p>
        </p:txBody>
      </p:sp>
    </p:spTree>
    <p:extLst>
      <p:ext uri="{BB962C8B-B14F-4D97-AF65-F5344CB8AC3E}">
        <p14:creationId xmlns:p14="http://schemas.microsoft.com/office/powerpoint/2010/main" val="2403579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9632" y="692696"/>
            <a:ext cx="6912768" cy="5091650"/>
          </a:xfrm>
          <a:prstGeom prst="rect">
            <a:avLst/>
          </a:prstGeom>
          <a:noFill/>
        </p:spPr>
        <p:txBody>
          <a:bodyPr wrap="square" rtlCol="0">
            <a:spAutoFit/>
          </a:bodyPr>
          <a:lstStyle/>
          <a:p>
            <a:pPr algn="just">
              <a:lnSpc>
                <a:spcPct val="115000"/>
              </a:lnSpc>
              <a:spcAft>
                <a:spcPts val="1000"/>
              </a:spcAft>
            </a:pPr>
            <a:r>
              <a:rPr lang="ru-RU" sz="2800" b="1" i="1" u="sng" dirty="0" smtClean="0">
                <a:solidFill>
                  <a:srgbClr val="7030A0"/>
                </a:solidFill>
                <a:effectLst/>
                <a:latin typeface="Times New Roman"/>
                <a:ea typeface="Calibri"/>
                <a:cs typeface="Times New Roman"/>
              </a:rPr>
              <a:t>Недоразвитие познавательных процессов.</a:t>
            </a:r>
            <a:endParaRPr lang="ru-RU" sz="2800" i="1" u="sng" dirty="0">
              <a:solidFill>
                <a:srgbClr val="7030A0"/>
              </a:solidFill>
              <a:latin typeface="Times New Roman"/>
              <a:ea typeface="Calibri"/>
              <a:cs typeface="Times New Roman"/>
            </a:endParaRPr>
          </a:p>
          <a:p>
            <a:pPr marL="285750" indent="-285750">
              <a:lnSpc>
                <a:spcPct val="115000"/>
              </a:lnSpc>
              <a:spcAft>
                <a:spcPts val="1000"/>
              </a:spcAft>
              <a:buFont typeface="Arial" panose="020B0604020202020204" pitchFamily="34" charset="0"/>
              <a:buChar char="•"/>
            </a:pPr>
            <a:r>
              <a:rPr lang="ru-RU" dirty="0" smtClean="0">
                <a:latin typeface="Times New Roman"/>
                <a:ea typeface="Calibri"/>
                <a:cs typeface="Times New Roman"/>
              </a:rPr>
              <a:t>   </a:t>
            </a:r>
            <a:r>
              <a:rPr lang="ru-RU" sz="2400" dirty="0" smtClean="0">
                <a:effectLst/>
                <a:latin typeface="Times New Roman"/>
                <a:ea typeface="Calibri"/>
                <a:cs typeface="Times New Roman"/>
              </a:rPr>
              <a:t>Дети с умственной отсталостью меньше, чем их нормально развивающиеся сверстники, испытывают потребность в познании. Известный исследователь </a:t>
            </a:r>
            <a:r>
              <a:rPr lang="ru-RU" sz="2400" dirty="0" err="1" smtClean="0">
                <a:effectLst/>
                <a:latin typeface="Times New Roman"/>
                <a:ea typeface="Calibri"/>
                <a:cs typeface="Times New Roman"/>
              </a:rPr>
              <a:t>Сеген</a:t>
            </a:r>
            <a:r>
              <a:rPr lang="ru-RU" sz="2400" dirty="0" smtClean="0">
                <a:effectLst/>
                <a:latin typeface="Times New Roman"/>
                <a:ea typeface="Calibri"/>
                <a:cs typeface="Times New Roman"/>
              </a:rPr>
              <a:t> говорил, что </a:t>
            </a:r>
            <a:r>
              <a:rPr lang="ru-RU" sz="2400" dirty="0" err="1" smtClean="0">
                <a:effectLst/>
                <a:latin typeface="Times New Roman"/>
                <a:ea typeface="Calibri"/>
                <a:cs typeface="Times New Roman"/>
              </a:rPr>
              <a:t>олигофрен</a:t>
            </a:r>
            <a:r>
              <a:rPr lang="ru-RU" sz="2400" dirty="0" smtClean="0">
                <a:effectLst/>
                <a:latin typeface="Times New Roman"/>
                <a:ea typeface="Calibri"/>
                <a:cs typeface="Times New Roman"/>
              </a:rPr>
              <a:t> ничего не знает, не может и не хочет.</a:t>
            </a:r>
            <a:endParaRPr lang="ru-RU" sz="2400" dirty="0">
              <a:ea typeface="Calibri"/>
              <a:cs typeface="Times New Roman"/>
            </a:endParaRPr>
          </a:p>
          <a:p>
            <a:pPr marL="342900" indent="-342900">
              <a:lnSpc>
                <a:spcPct val="115000"/>
              </a:lnSpc>
              <a:spcAft>
                <a:spcPts val="1000"/>
              </a:spcAft>
              <a:buFont typeface="Arial" panose="020B0604020202020204" pitchFamily="34" charset="0"/>
              <a:buChar char="•"/>
            </a:pPr>
            <a:r>
              <a:rPr lang="ru-RU" sz="2400" dirty="0" smtClean="0">
                <a:effectLst/>
                <a:latin typeface="Times New Roman"/>
                <a:ea typeface="Calibri"/>
                <a:cs typeface="Times New Roman"/>
              </a:rPr>
              <a:t>   Их опыт крайне беден. Они имеют неполное, иногда искаженное представление об окружающей действительности. Новый материал усваивается только после многочисленных повторений.</a:t>
            </a:r>
            <a:endParaRPr lang="ru-RU" sz="2400" dirty="0">
              <a:ea typeface="Calibri"/>
              <a:cs typeface="Times New Roman"/>
            </a:endParaRPr>
          </a:p>
        </p:txBody>
      </p:sp>
    </p:spTree>
    <p:extLst>
      <p:ext uri="{BB962C8B-B14F-4D97-AF65-F5344CB8AC3E}">
        <p14:creationId xmlns:p14="http://schemas.microsoft.com/office/powerpoint/2010/main" val="3474657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86389" y="620688"/>
            <a:ext cx="5472608" cy="523220"/>
          </a:xfrm>
          <a:prstGeom prst="rect">
            <a:avLst/>
          </a:prstGeom>
          <a:noFill/>
        </p:spPr>
        <p:txBody>
          <a:bodyPr wrap="square" rtlCol="0">
            <a:spAutoFit/>
          </a:bodyPr>
          <a:lstStyle/>
          <a:p>
            <a:r>
              <a:rPr lang="ru-RU" sz="2800" b="1" i="1" u="sng" dirty="0" smtClean="0">
                <a:solidFill>
                  <a:srgbClr val="7030A0"/>
                </a:solidFill>
              </a:rPr>
              <a:t>Восприятие</a:t>
            </a:r>
            <a:endParaRPr lang="ru-RU" sz="2800" b="1" i="1" u="sng" dirty="0">
              <a:solidFill>
                <a:srgbClr val="7030A0"/>
              </a:solidFill>
            </a:endParaRPr>
          </a:p>
        </p:txBody>
      </p:sp>
      <p:sp>
        <p:nvSpPr>
          <p:cNvPr id="3" name="TextBox 2"/>
          <p:cNvSpPr txBox="1"/>
          <p:nvPr/>
        </p:nvSpPr>
        <p:spPr>
          <a:xfrm>
            <a:off x="1403648" y="1556792"/>
            <a:ext cx="6768752" cy="4416594"/>
          </a:xfrm>
          <a:prstGeom prst="rect">
            <a:avLst/>
          </a:prstGeom>
          <a:noFill/>
        </p:spPr>
        <p:txBody>
          <a:bodyPr wrap="square" rtlCol="0">
            <a:spAutoFit/>
          </a:bodyPr>
          <a:lstStyle/>
          <a:p>
            <a:pPr marL="285750" indent="-285750">
              <a:spcBef>
                <a:spcPts val="600"/>
              </a:spcBef>
              <a:spcAft>
                <a:spcPts val="600"/>
              </a:spcAft>
              <a:buFont typeface="Wingdings" panose="05000000000000000000" pitchFamily="2" charset="2"/>
              <a:buChar char="Ø"/>
            </a:pPr>
            <a:r>
              <a:rPr lang="ru-RU" sz="2200" dirty="0">
                <a:latin typeface="Times New Roman"/>
                <a:ea typeface="Calibri"/>
              </a:rPr>
              <a:t>Н</a:t>
            </a:r>
            <a:r>
              <a:rPr lang="ru-RU" sz="2200" dirty="0" smtClean="0">
                <a:effectLst/>
                <a:latin typeface="Times New Roman"/>
                <a:ea typeface="Calibri"/>
              </a:rPr>
              <a:t>арушена обобщенность восприятия.</a:t>
            </a:r>
          </a:p>
          <a:p>
            <a:pPr marL="285750" indent="-285750">
              <a:spcBef>
                <a:spcPts val="600"/>
              </a:spcBef>
              <a:spcAft>
                <a:spcPts val="600"/>
              </a:spcAft>
              <a:buFont typeface="Wingdings" panose="05000000000000000000" pitchFamily="2" charset="2"/>
              <a:buChar char="Ø"/>
            </a:pPr>
            <a:r>
              <a:rPr lang="ru-RU" sz="2200" dirty="0" smtClean="0">
                <a:effectLst/>
                <a:latin typeface="Times New Roman"/>
                <a:ea typeface="Calibri"/>
              </a:rPr>
              <a:t>Восприятие характеризуется замедленным темпом.</a:t>
            </a:r>
          </a:p>
          <a:p>
            <a:pPr marL="285750" indent="-285750">
              <a:spcBef>
                <a:spcPts val="600"/>
              </a:spcBef>
              <a:spcAft>
                <a:spcPts val="600"/>
              </a:spcAft>
              <a:buFont typeface="Wingdings" panose="05000000000000000000" pitchFamily="2" charset="2"/>
              <a:buChar char="Ø"/>
            </a:pPr>
            <a:r>
              <a:rPr lang="ru-RU" sz="2200" dirty="0" smtClean="0">
                <a:effectLst/>
                <a:latin typeface="Times New Roman"/>
                <a:ea typeface="Calibri"/>
              </a:rPr>
              <a:t>Восприятие недостаточно дифференцировано.</a:t>
            </a:r>
          </a:p>
          <a:p>
            <a:pPr marL="285750" indent="-285750">
              <a:spcBef>
                <a:spcPts val="600"/>
              </a:spcBef>
              <a:spcAft>
                <a:spcPts val="600"/>
              </a:spcAft>
              <a:buFont typeface="Wingdings" panose="05000000000000000000" pitchFamily="2" charset="2"/>
              <a:buChar char="Ø"/>
            </a:pPr>
            <a:r>
              <a:rPr lang="ru-RU" sz="2200" dirty="0" smtClean="0">
                <a:effectLst/>
                <a:latin typeface="Times New Roman"/>
                <a:ea typeface="Calibri"/>
              </a:rPr>
              <a:t>Характерна узость объема восприятия.</a:t>
            </a:r>
          </a:p>
          <a:p>
            <a:pPr marL="285750" indent="-285750">
              <a:spcBef>
                <a:spcPts val="600"/>
              </a:spcBef>
              <a:spcAft>
                <a:spcPts val="600"/>
              </a:spcAft>
              <a:buFont typeface="Wingdings" panose="05000000000000000000" pitchFamily="2" charset="2"/>
              <a:buChar char="Ø"/>
            </a:pPr>
            <a:r>
              <a:rPr lang="ru-RU" sz="2200" dirty="0" smtClean="0">
                <a:effectLst/>
                <a:latin typeface="Times New Roman"/>
                <a:ea typeface="Calibri"/>
              </a:rPr>
              <a:t>Нарушена избирательность восприятия.</a:t>
            </a:r>
          </a:p>
          <a:p>
            <a:pPr marL="285750" indent="-285750">
              <a:spcBef>
                <a:spcPts val="600"/>
              </a:spcBef>
              <a:spcAft>
                <a:spcPts val="600"/>
              </a:spcAft>
              <a:buFont typeface="Wingdings" panose="05000000000000000000" pitchFamily="2" charset="2"/>
              <a:buChar char="Ø"/>
            </a:pPr>
            <a:r>
              <a:rPr lang="ru-RU" sz="2200" dirty="0" smtClean="0">
                <a:latin typeface="Times New Roman"/>
                <a:ea typeface="Calibri"/>
              </a:rPr>
              <a:t>Восприятие</a:t>
            </a:r>
            <a:r>
              <a:rPr lang="ru-RU" sz="2200" dirty="0" smtClean="0">
                <a:effectLst/>
                <a:latin typeface="Times New Roman"/>
                <a:ea typeface="Calibri"/>
              </a:rPr>
              <a:t> недостаточно активно.</a:t>
            </a:r>
          </a:p>
          <a:p>
            <a:pPr marL="285750" indent="-285750">
              <a:spcBef>
                <a:spcPts val="600"/>
              </a:spcBef>
              <a:spcAft>
                <a:spcPts val="600"/>
              </a:spcAft>
              <a:buFont typeface="Wingdings" panose="05000000000000000000" pitchFamily="2" charset="2"/>
              <a:buChar char="Ø"/>
            </a:pPr>
            <a:r>
              <a:rPr lang="ru-RU" sz="2200" dirty="0" smtClean="0">
                <a:effectLst/>
                <a:latin typeface="Times New Roman"/>
                <a:ea typeface="Calibri"/>
              </a:rPr>
              <a:t>Умственно отсталые дети испытывают трудности восприятия пространства и времени, что мешает ориентироваться в окружающем.</a:t>
            </a:r>
          </a:p>
          <a:p>
            <a:pPr marL="285750" indent="-285750">
              <a:buFont typeface="Wingdings" panose="05000000000000000000" pitchFamily="2" charset="2"/>
              <a:buChar char="Ø"/>
            </a:pPr>
            <a:endParaRPr lang="ru-RU" dirty="0"/>
          </a:p>
        </p:txBody>
      </p:sp>
    </p:spTree>
    <p:extLst>
      <p:ext uri="{BB962C8B-B14F-4D97-AF65-F5344CB8AC3E}">
        <p14:creationId xmlns:p14="http://schemas.microsoft.com/office/powerpoint/2010/main" val="280365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75656" y="260648"/>
            <a:ext cx="5616624" cy="523220"/>
          </a:xfrm>
          <a:prstGeom prst="rect">
            <a:avLst/>
          </a:prstGeom>
          <a:noFill/>
        </p:spPr>
        <p:txBody>
          <a:bodyPr wrap="square" rtlCol="0">
            <a:spAutoFit/>
          </a:bodyPr>
          <a:lstStyle/>
          <a:p>
            <a:pPr lvl="0"/>
            <a:r>
              <a:rPr lang="ru-RU" sz="2800" b="1" i="1" u="sng" dirty="0" smtClean="0">
                <a:solidFill>
                  <a:srgbClr val="7030A0"/>
                </a:solidFill>
              </a:rPr>
              <a:t>Мышление</a:t>
            </a:r>
            <a:endParaRPr lang="ru-RU" sz="2800" b="1" i="1" u="sng" dirty="0">
              <a:solidFill>
                <a:srgbClr val="7030A0"/>
              </a:solidFill>
            </a:endParaRPr>
          </a:p>
        </p:txBody>
      </p:sp>
      <p:sp>
        <p:nvSpPr>
          <p:cNvPr id="4" name="TextBox 3"/>
          <p:cNvSpPr txBox="1"/>
          <p:nvPr/>
        </p:nvSpPr>
        <p:spPr>
          <a:xfrm>
            <a:off x="1458323" y="788806"/>
            <a:ext cx="6480720" cy="5786199"/>
          </a:xfrm>
          <a:prstGeom prst="rect">
            <a:avLst/>
          </a:prstGeom>
          <a:noFill/>
        </p:spPr>
        <p:txBody>
          <a:bodyPr wrap="square" rtlCol="0">
            <a:spAutoFit/>
          </a:bodyPr>
          <a:lstStyle/>
          <a:p>
            <a:pPr marL="285750" indent="-285750">
              <a:spcBef>
                <a:spcPts val="600"/>
              </a:spcBef>
              <a:spcAft>
                <a:spcPts val="600"/>
              </a:spcAft>
              <a:buFont typeface="Wingdings" panose="05000000000000000000" pitchFamily="2" charset="2"/>
              <a:buChar char="v"/>
            </a:pPr>
            <a:r>
              <a:rPr lang="ru-RU" sz="2000" dirty="0" smtClean="0">
                <a:effectLst/>
                <a:latin typeface="Times New Roman"/>
                <a:ea typeface="Calibri"/>
              </a:rPr>
              <a:t>Мыслительные процессы </a:t>
            </a:r>
            <a:r>
              <a:rPr lang="ru-RU" sz="2000" dirty="0" err="1" smtClean="0">
                <a:effectLst/>
                <a:latin typeface="Times New Roman"/>
                <a:ea typeface="Calibri"/>
              </a:rPr>
              <a:t>тугоподвижны</a:t>
            </a:r>
            <a:r>
              <a:rPr lang="ru-RU" sz="2000" dirty="0" smtClean="0">
                <a:effectLst/>
                <a:latin typeface="Times New Roman"/>
                <a:ea typeface="Calibri"/>
              </a:rPr>
              <a:t> и инертны.</a:t>
            </a:r>
          </a:p>
          <a:p>
            <a:pPr marL="285750" indent="-285750">
              <a:spcBef>
                <a:spcPts val="600"/>
              </a:spcBef>
              <a:spcAft>
                <a:spcPts val="600"/>
              </a:spcAft>
              <a:buFont typeface="Wingdings" panose="05000000000000000000" pitchFamily="2" charset="2"/>
              <a:buChar char="v"/>
            </a:pPr>
            <a:r>
              <a:rPr lang="ru-RU" sz="2000" dirty="0" smtClean="0">
                <a:effectLst/>
                <a:latin typeface="Times New Roman"/>
                <a:ea typeface="Calibri"/>
              </a:rPr>
              <a:t>Абстрактное мышление не развивается вообще, дети остаются на уровне конкретных понятий. </a:t>
            </a:r>
          </a:p>
          <a:p>
            <a:pPr marL="285750" indent="-285750">
              <a:spcBef>
                <a:spcPts val="600"/>
              </a:spcBef>
              <a:spcAft>
                <a:spcPts val="600"/>
              </a:spcAft>
              <a:buFont typeface="Wingdings" panose="05000000000000000000" pitchFamily="2" charset="2"/>
              <a:buChar char="v"/>
            </a:pPr>
            <a:r>
              <a:rPr lang="ru-RU" sz="2000" dirty="0" smtClean="0">
                <a:effectLst/>
                <a:latin typeface="Times New Roman"/>
                <a:ea typeface="Calibri"/>
              </a:rPr>
              <a:t>Понятия чаще обобщают несущественные признаки предметов и явлений.</a:t>
            </a:r>
          </a:p>
          <a:p>
            <a:pPr marL="285750" indent="-285750">
              <a:spcBef>
                <a:spcPts val="600"/>
              </a:spcBef>
              <a:spcAft>
                <a:spcPts val="600"/>
              </a:spcAft>
              <a:buFont typeface="Wingdings" panose="05000000000000000000" pitchFamily="2" charset="2"/>
              <a:buChar char="v"/>
            </a:pPr>
            <a:r>
              <a:rPr lang="ru-RU" sz="2000" dirty="0" smtClean="0">
                <a:effectLst/>
                <a:latin typeface="Times New Roman"/>
                <a:ea typeface="Calibri"/>
              </a:rPr>
              <a:t>Большую трудность представляет понимание отвлеченных связей, не основывающихся на непосредственном восприятии, а также последовательности событий.</a:t>
            </a:r>
          </a:p>
          <a:p>
            <a:pPr marL="285750" indent="-285750">
              <a:spcBef>
                <a:spcPts val="600"/>
              </a:spcBef>
              <a:spcAft>
                <a:spcPts val="600"/>
              </a:spcAft>
              <a:buFont typeface="Wingdings" panose="05000000000000000000" pitchFamily="2" charset="2"/>
              <a:buChar char="v"/>
            </a:pPr>
            <a:r>
              <a:rPr lang="ru-RU" sz="2000" dirty="0" smtClean="0">
                <a:effectLst/>
                <a:latin typeface="Times New Roman"/>
                <a:ea typeface="Calibri"/>
              </a:rPr>
              <a:t>Дети не понимают причинно-следственных связей между предметами и явлениями.</a:t>
            </a:r>
          </a:p>
          <a:p>
            <a:pPr marL="285750" indent="-285750">
              <a:spcBef>
                <a:spcPts val="600"/>
              </a:spcBef>
              <a:spcAft>
                <a:spcPts val="600"/>
              </a:spcAft>
              <a:buFont typeface="Wingdings" panose="05000000000000000000" pitchFamily="2" charset="2"/>
              <a:buChar char="v"/>
            </a:pPr>
            <a:r>
              <a:rPr lang="ru-RU" sz="2000" dirty="0" smtClean="0">
                <a:latin typeface="Times New Roman"/>
                <a:ea typeface="Calibri"/>
              </a:rPr>
              <a:t>Слабость логического мышления.</a:t>
            </a:r>
          </a:p>
          <a:p>
            <a:pPr marL="285750" indent="-285750">
              <a:spcBef>
                <a:spcPts val="600"/>
              </a:spcBef>
              <a:spcAft>
                <a:spcPts val="600"/>
              </a:spcAft>
              <a:buFont typeface="Wingdings" panose="05000000000000000000" pitchFamily="2" charset="2"/>
              <a:buChar char="v"/>
            </a:pPr>
            <a:r>
              <a:rPr lang="ru-RU" sz="2000" dirty="0" smtClean="0">
                <a:effectLst/>
                <a:latin typeface="Times New Roman"/>
                <a:ea typeface="Calibri"/>
              </a:rPr>
              <a:t>Все мыслительные операции недостаточно сформированы и имеют своеобразные черты. </a:t>
            </a:r>
          </a:p>
          <a:p>
            <a:pPr marL="285750" indent="-285750">
              <a:spcBef>
                <a:spcPts val="600"/>
              </a:spcBef>
              <a:spcAft>
                <a:spcPts val="600"/>
              </a:spcAft>
              <a:buFont typeface="Wingdings" panose="05000000000000000000" pitchFamily="2" charset="2"/>
              <a:buChar char="v"/>
            </a:pPr>
            <a:r>
              <a:rPr lang="ru-RU" sz="2000" dirty="0">
                <a:latin typeface="Times New Roman"/>
                <a:ea typeface="Calibri"/>
              </a:rPr>
              <a:t>С</a:t>
            </a:r>
            <a:r>
              <a:rPr lang="ru-RU" sz="2000" dirty="0" smtClean="0">
                <a:effectLst/>
                <a:latin typeface="Times New Roman"/>
                <a:ea typeface="Calibri"/>
              </a:rPr>
              <a:t>лабая регулирующая роль мышления.</a:t>
            </a:r>
          </a:p>
        </p:txBody>
      </p:sp>
    </p:spTree>
    <p:extLst>
      <p:ext uri="{BB962C8B-B14F-4D97-AF65-F5344CB8AC3E}">
        <p14:creationId xmlns:p14="http://schemas.microsoft.com/office/powerpoint/2010/main" val="3486112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07704" y="503094"/>
            <a:ext cx="1500732" cy="523220"/>
          </a:xfrm>
          <a:prstGeom prst="rect">
            <a:avLst/>
          </a:prstGeom>
        </p:spPr>
        <p:txBody>
          <a:bodyPr wrap="none">
            <a:spAutoFit/>
          </a:bodyPr>
          <a:lstStyle/>
          <a:p>
            <a:pPr lvl="0"/>
            <a:r>
              <a:rPr lang="ru-RU" sz="2800" b="1" i="1" u="sng" dirty="0" smtClean="0">
                <a:solidFill>
                  <a:srgbClr val="7030A0"/>
                </a:solidFill>
              </a:rPr>
              <a:t>Память</a:t>
            </a:r>
            <a:endParaRPr lang="ru-RU" sz="2800" b="1" i="1" u="sng" dirty="0">
              <a:solidFill>
                <a:srgbClr val="7030A0"/>
              </a:solidFill>
            </a:endParaRPr>
          </a:p>
        </p:txBody>
      </p:sp>
      <p:sp>
        <p:nvSpPr>
          <p:cNvPr id="3" name="TextBox 2"/>
          <p:cNvSpPr txBox="1"/>
          <p:nvPr/>
        </p:nvSpPr>
        <p:spPr>
          <a:xfrm>
            <a:off x="1691680" y="1196751"/>
            <a:ext cx="6768752" cy="5139869"/>
          </a:xfrm>
          <a:prstGeom prst="rect">
            <a:avLst/>
          </a:prstGeom>
          <a:noFill/>
        </p:spPr>
        <p:txBody>
          <a:bodyPr wrap="square" rtlCol="0">
            <a:spAutoFit/>
          </a:bodyPr>
          <a:lstStyle/>
          <a:p>
            <a:pPr marL="285750" indent="-285750">
              <a:spcBef>
                <a:spcPts val="600"/>
              </a:spcBef>
              <a:spcAft>
                <a:spcPts val="600"/>
              </a:spcAft>
              <a:buFont typeface="Wingdings" panose="05000000000000000000" pitchFamily="2" charset="2"/>
              <a:buChar char="Ø"/>
            </a:pPr>
            <a:r>
              <a:rPr lang="ru-RU" dirty="0" smtClean="0">
                <a:effectLst/>
                <a:latin typeface="Times New Roman"/>
                <a:ea typeface="Calibri"/>
              </a:rPr>
              <a:t> Дети с умственной отсталостью лучше запоминают внешние, иногда случайные зрительно воспринимаемые признаки.</a:t>
            </a:r>
          </a:p>
          <a:p>
            <a:pPr marL="285750" indent="-285750">
              <a:spcBef>
                <a:spcPts val="600"/>
              </a:spcBef>
              <a:spcAft>
                <a:spcPts val="600"/>
              </a:spcAft>
              <a:buFont typeface="Wingdings" panose="05000000000000000000" pitchFamily="2" charset="2"/>
              <a:buChar char="Ø"/>
            </a:pPr>
            <a:r>
              <a:rPr lang="ru-RU" dirty="0" smtClean="0">
                <a:effectLst/>
                <a:latin typeface="Times New Roman"/>
                <a:ea typeface="Calibri"/>
                <a:cs typeface="Times New Roman"/>
              </a:rPr>
              <a:t>Труднее осознаются и запоминаются внутренние логические связи; позже, чем у нормальных детей, формируется произвольное запоминание.</a:t>
            </a:r>
          </a:p>
          <a:p>
            <a:pPr marL="285750" indent="-285750">
              <a:spcBef>
                <a:spcPts val="600"/>
              </a:spcBef>
              <a:spcAft>
                <a:spcPts val="600"/>
              </a:spcAft>
              <a:buFont typeface="Wingdings" panose="05000000000000000000" pitchFamily="2" charset="2"/>
              <a:buChar char="Ø"/>
            </a:pPr>
            <a:r>
              <a:rPr lang="ru-RU" dirty="0" smtClean="0">
                <a:effectLst/>
                <a:latin typeface="Times New Roman"/>
                <a:ea typeface="Calibri"/>
                <a:cs typeface="Times New Roman"/>
              </a:rPr>
              <a:t>Слабость памяти проявляется не столько в трудностях получения и сохранения информации, сколько в трудностях ее воспроизведения, т. к. воспроизведение — процесс, требующий волевой активности и целенаправленности. Из-за непонимания логики событий воспроизведение носит бессистемный характер. Дети испытывают наибольшие трудности при воспроизведении словесного материала.</a:t>
            </a:r>
          </a:p>
          <a:p>
            <a:pPr marL="285750" indent="-285750">
              <a:spcBef>
                <a:spcPts val="600"/>
              </a:spcBef>
              <a:spcAft>
                <a:spcPts val="600"/>
              </a:spcAft>
              <a:buFont typeface="Wingdings" panose="05000000000000000000" pitchFamily="2" charset="2"/>
              <a:buChar char="Ø"/>
            </a:pPr>
            <a:r>
              <a:rPr lang="ru-RU" dirty="0" smtClean="0">
                <a:effectLst/>
                <a:latin typeface="Times New Roman"/>
                <a:ea typeface="Calibri"/>
                <a:cs typeface="Times New Roman"/>
              </a:rPr>
              <a:t>Слабо развита опосредованная, смысловая память.</a:t>
            </a:r>
            <a:endParaRPr lang="ru-RU" sz="1400" dirty="0" smtClean="0">
              <a:ea typeface="Calibri"/>
              <a:cs typeface="Times New Roman"/>
            </a:endParaRPr>
          </a:p>
          <a:p>
            <a:pPr marL="285750" indent="-285750">
              <a:spcBef>
                <a:spcPts val="600"/>
              </a:spcBef>
              <a:spcAft>
                <a:spcPts val="600"/>
              </a:spcAft>
              <a:buFont typeface="Wingdings" panose="05000000000000000000" pitchFamily="2" charset="2"/>
              <a:buChar char="Ø"/>
            </a:pPr>
            <a:r>
              <a:rPr lang="ru-RU" dirty="0" smtClean="0">
                <a:effectLst/>
                <a:latin typeface="Times New Roman"/>
                <a:ea typeface="Calibri"/>
              </a:rPr>
              <a:t>Особенность памяти умственно отсталых детей — эпизодическая забывчивость, связанная с переутомлением нервной системы из-за ее общей слабости.</a:t>
            </a:r>
            <a:endParaRPr lang="ru-RU" dirty="0"/>
          </a:p>
        </p:txBody>
      </p:sp>
    </p:spTree>
    <p:extLst>
      <p:ext uri="{BB962C8B-B14F-4D97-AF65-F5344CB8AC3E}">
        <p14:creationId xmlns:p14="http://schemas.microsoft.com/office/powerpoint/2010/main" val="4272378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1680" y="1026314"/>
            <a:ext cx="2362826" cy="523220"/>
          </a:xfrm>
          <a:prstGeom prst="rect">
            <a:avLst/>
          </a:prstGeom>
        </p:spPr>
        <p:txBody>
          <a:bodyPr wrap="none">
            <a:spAutoFit/>
          </a:bodyPr>
          <a:lstStyle/>
          <a:p>
            <a:pPr lvl="0"/>
            <a:r>
              <a:rPr lang="ru-RU" sz="2800" b="1" i="1" u="sng" dirty="0" smtClean="0">
                <a:solidFill>
                  <a:srgbClr val="7030A0"/>
                </a:solidFill>
              </a:rPr>
              <a:t>Воображение</a:t>
            </a:r>
            <a:endParaRPr lang="ru-RU" sz="2800" b="1" i="1" u="sng" dirty="0">
              <a:solidFill>
                <a:srgbClr val="7030A0"/>
              </a:solidFill>
            </a:endParaRPr>
          </a:p>
        </p:txBody>
      </p:sp>
      <p:sp>
        <p:nvSpPr>
          <p:cNvPr id="3" name="TextBox 2"/>
          <p:cNvSpPr txBox="1"/>
          <p:nvPr/>
        </p:nvSpPr>
        <p:spPr>
          <a:xfrm>
            <a:off x="1565339" y="2204864"/>
            <a:ext cx="6552728" cy="1131720"/>
          </a:xfrm>
          <a:prstGeom prst="rect">
            <a:avLst/>
          </a:prstGeom>
          <a:noFill/>
        </p:spPr>
        <p:txBody>
          <a:bodyPr wrap="square" rtlCol="0">
            <a:spAutoFit/>
          </a:bodyPr>
          <a:lstStyle/>
          <a:p>
            <a:pPr>
              <a:lnSpc>
                <a:spcPct val="115000"/>
              </a:lnSpc>
              <a:spcAft>
                <a:spcPts val="1000"/>
              </a:spcAft>
            </a:pPr>
            <a:r>
              <a:rPr lang="ru-RU" sz="2000" dirty="0" smtClean="0">
                <a:effectLst/>
                <a:latin typeface="Times New Roman"/>
                <a:ea typeface="Calibri"/>
                <a:cs typeface="Times New Roman"/>
              </a:rPr>
              <a:t>отличается фрагментарностью, неточностью, схематичностью из-за бедности жизненного опыта, несовершенства мыслительных операций.</a:t>
            </a:r>
            <a:endParaRPr lang="ru-RU" sz="2000" dirty="0">
              <a:ea typeface="Calibri"/>
              <a:cs typeface="Times New Roman"/>
            </a:endParaRPr>
          </a:p>
        </p:txBody>
      </p:sp>
    </p:spTree>
    <p:extLst>
      <p:ext uri="{BB962C8B-B14F-4D97-AF65-F5344CB8AC3E}">
        <p14:creationId xmlns:p14="http://schemas.microsoft.com/office/powerpoint/2010/main" val="2849251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9671" y="188640"/>
            <a:ext cx="900183" cy="523220"/>
          </a:xfrm>
          <a:prstGeom prst="rect">
            <a:avLst/>
          </a:prstGeom>
        </p:spPr>
        <p:txBody>
          <a:bodyPr wrap="none">
            <a:spAutoFit/>
          </a:bodyPr>
          <a:lstStyle/>
          <a:p>
            <a:pPr lvl="0"/>
            <a:r>
              <a:rPr lang="ru-RU" sz="2800" b="1" i="1" u="sng" dirty="0" smtClean="0">
                <a:solidFill>
                  <a:srgbClr val="7030A0"/>
                </a:solidFill>
              </a:rPr>
              <a:t>Речь</a:t>
            </a:r>
            <a:endParaRPr lang="ru-RU" sz="2800" b="1" i="1" u="sng" dirty="0">
              <a:solidFill>
                <a:srgbClr val="7030A0"/>
              </a:solidFill>
            </a:endParaRPr>
          </a:p>
        </p:txBody>
      </p:sp>
      <p:sp>
        <p:nvSpPr>
          <p:cNvPr id="3" name="TextBox 2"/>
          <p:cNvSpPr txBox="1"/>
          <p:nvPr/>
        </p:nvSpPr>
        <p:spPr>
          <a:xfrm>
            <a:off x="1331640" y="716497"/>
            <a:ext cx="7272808" cy="5640006"/>
          </a:xfrm>
          <a:prstGeom prst="rect">
            <a:avLst/>
          </a:prstGeom>
          <a:noFill/>
        </p:spPr>
        <p:txBody>
          <a:bodyPr wrap="square" rtlCol="0">
            <a:spAutoFit/>
          </a:bodyPr>
          <a:lstStyle/>
          <a:p>
            <a:pPr>
              <a:lnSpc>
                <a:spcPct val="115000"/>
              </a:lnSpc>
              <a:spcAft>
                <a:spcPts val="1000"/>
              </a:spcAft>
            </a:pPr>
            <a:r>
              <a:rPr lang="ru-RU" dirty="0">
                <a:latin typeface="Times New Roman"/>
                <a:ea typeface="Calibri"/>
                <a:cs typeface="Times New Roman"/>
              </a:rPr>
              <a:t>Р</a:t>
            </a:r>
            <a:r>
              <a:rPr lang="ru-RU" dirty="0" smtClean="0">
                <a:effectLst/>
                <a:latin typeface="Times New Roman"/>
                <a:ea typeface="Calibri"/>
                <a:cs typeface="Times New Roman"/>
              </a:rPr>
              <a:t>азвитие речевой моторики, так же как и общей, замедлено, запаздывает развитие артикуляционных движений.</a:t>
            </a:r>
            <a:endParaRPr lang="ru-RU" sz="1400" dirty="0">
              <a:ea typeface="Calibri"/>
              <a:cs typeface="Times New Roman"/>
            </a:endParaRPr>
          </a:p>
          <a:p>
            <a:pPr>
              <a:lnSpc>
                <a:spcPct val="115000"/>
              </a:lnSpc>
              <a:spcAft>
                <a:spcPts val="1000"/>
              </a:spcAft>
            </a:pPr>
            <a:r>
              <a:rPr lang="ru-RU" dirty="0" smtClean="0">
                <a:effectLst/>
                <a:latin typeface="Times New Roman"/>
                <a:ea typeface="Calibri"/>
                <a:cs typeface="Times New Roman"/>
              </a:rPr>
              <a:t>Страдают все стороны речи — фонетическая, лексическая, грамматическая, семантическая.</a:t>
            </a:r>
          </a:p>
          <a:p>
            <a:pPr>
              <a:lnSpc>
                <a:spcPct val="115000"/>
              </a:lnSpc>
              <a:spcAft>
                <a:spcPts val="1000"/>
              </a:spcAft>
            </a:pPr>
            <a:r>
              <a:rPr lang="ru-RU" dirty="0" smtClean="0">
                <a:effectLst/>
                <a:latin typeface="Times New Roman"/>
                <a:ea typeface="Calibri"/>
                <a:cs typeface="Times New Roman"/>
              </a:rPr>
              <a:t>У умственно отсталых детей широко распространены фонетические нарушения по причинам общего познавательного недоразвития, недоразвития речевой моторики (параличи, парезы, гиперкинезы) и фонематического восприятия (</a:t>
            </a:r>
            <a:r>
              <a:rPr lang="ru-RU" dirty="0" err="1" smtClean="0">
                <a:effectLst/>
                <a:latin typeface="Times New Roman"/>
                <a:ea typeface="Calibri"/>
                <a:cs typeface="Times New Roman"/>
              </a:rPr>
              <a:t>неразличение</a:t>
            </a:r>
            <a:r>
              <a:rPr lang="ru-RU" dirty="0" smtClean="0">
                <a:effectLst/>
                <a:latin typeface="Times New Roman"/>
                <a:ea typeface="Calibri"/>
                <a:cs typeface="Times New Roman"/>
              </a:rPr>
              <a:t> фонем), аномалий артикуляционного аппарата (нёба, губ, зубов).</a:t>
            </a:r>
          </a:p>
          <a:p>
            <a:pPr>
              <a:lnSpc>
                <a:spcPct val="115000"/>
              </a:lnSpc>
              <a:spcAft>
                <a:spcPts val="1000"/>
              </a:spcAft>
            </a:pPr>
            <a:r>
              <a:rPr lang="ru-RU" dirty="0" smtClean="0">
                <a:effectLst/>
                <a:latin typeface="Times New Roman"/>
                <a:ea typeface="Calibri"/>
                <a:cs typeface="Times New Roman"/>
              </a:rPr>
              <a:t>Активный словарь гораздо беднее пассивного. </a:t>
            </a:r>
          </a:p>
          <a:p>
            <a:pPr>
              <a:lnSpc>
                <a:spcPct val="115000"/>
              </a:lnSpc>
              <a:spcAft>
                <a:spcPts val="1000"/>
              </a:spcAft>
            </a:pPr>
            <a:r>
              <a:rPr lang="ru-RU" dirty="0" smtClean="0">
                <a:effectLst/>
                <a:latin typeface="Times New Roman"/>
                <a:ea typeface="Calibri"/>
                <a:cs typeface="Times New Roman"/>
              </a:rPr>
              <a:t>Отсутствует дифференциация в обозначении сходных предметов. Это связано с трудностями различения самих предметов.</a:t>
            </a:r>
          </a:p>
          <a:p>
            <a:pPr>
              <a:lnSpc>
                <a:spcPct val="115000"/>
              </a:lnSpc>
              <a:spcAft>
                <a:spcPts val="1000"/>
              </a:spcAft>
            </a:pPr>
            <a:r>
              <a:rPr lang="ru-RU" dirty="0" smtClean="0">
                <a:effectLst/>
                <a:latin typeface="Times New Roman"/>
                <a:ea typeface="Calibri"/>
                <a:cs typeface="Times New Roman"/>
              </a:rPr>
              <a:t>Медленно усваиваются закономерности языка, речевые обобщения. Дети испытывают трудности звукобуквенного анализа и синтеза.</a:t>
            </a:r>
          </a:p>
          <a:p>
            <a:pPr>
              <a:lnSpc>
                <a:spcPct val="115000"/>
              </a:lnSpc>
              <a:spcAft>
                <a:spcPts val="1000"/>
              </a:spcAft>
            </a:pPr>
            <a:r>
              <a:rPr lang="ru-RU" dirty="0" smtClean="0">
                <a:effectLst/>
                <a:latin typeface="Times New Roman"/>
                <a:ea typeface="Calibri"/>
                <a:cs typeface="Times New Roman"/>
              </a:rPr>
              <a:t>Снижена потребность в речевом общении.</a:t>
            </a:r>
            <a:endParaRPr lang="ru-RU" sz="1400" dirty="0">
              <a:ea typeface="Calibri"/>
              <a:cs typeface="Times New Roman"/>
            </a:endParaRPr>
          </a:p>
        </p:txBody>
      </p:sp>
    </p:spTree>
    <p:extLst>
      <p:ext uri="{BB962C8B-B14F-4D97-AF65-F5344CB8AC3E}">
        <p14:creationId xmlns:p14="http://schemas.microsoft.com/office/powerpoint/2010/main" val="588604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451</TotalTime>
  <Words>955</Words>
  <Application>Microsoft Office PowerPoint</Application>
  <PresentationFormat>Экран (4:3)</PresentationFormat>
  <Paragraphs>65</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Татьяна</dc:creator>
  <cp:lastModifiedBy>Раиса Львовна</cp:lastModifiedBy>
  <cp:revision>80</cp:revision>
  <dcterms:created xsi:type="dcterms:W3CDTF">2015-02-23T14:49:02Z</dcterms:created>
  <dcterms:modified xsi:type="dcterms:W3CDTF">2017-02-14T12:32:09Z</dcterms:modified>
</cp:coreProperties>
</file>