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19.01.2019</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19.01.2019</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19.01.2019</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19.01.2019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19.01.2019</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19.01.2019</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19.01.2019</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19.01.2019</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7356" y="928670"/>
            <a:ext cx="6600844" cy="2643206"/>
          </a:xfrm>
        </p:spPr>
        <p:txBody>
          <a:bodyPr>
            <a:normAutofit/>
          </a:bodyPr>
          <a:lstStyle/>
          <a:p>
            <a:r>
              <a:rPr lang="ru-RU" sz="4000" dirty="0" smtClean="0">
                <a:solidFill>
                  <a:schemeClr val="tx1"/>
                </a:solidFill>
              </a:rPr>
              <a:t>Современный урок  в начальной школе </a:t>
            </a:r>
            <a:br>
              <a:rPr lang="ru-RU" sz="4000" dirty="0" smtClean="0">
                <a:solidFill>
                  <a:schemeClr val="tx1"/>
                </a:solidFill>
              </a:rPr>
            </a:br>
            <a:r>
              <a:rPr lang="ru-RU" sz="4000" dirty="0" smtClean="0">
                <a:solidFill>
                  <a:schemeClr val="tx1"/>
                </a:solidFill>
              </a:rPr>
              <a:t>в соответствии с требованиями ФГОС</a:t>
            </a:r>
            <a:endParaRPr lang="ru-RU" sz="4000" dirty="0">
              <a:solidFill>
                <a:schemeClr val="tx1"/>
              </a:solidFill>
            </a:endParaRPr>
          </a:p>
        </p:txBody>
      </p:sp>
      <p:sp>
        <p:nvSpPr>
          <p:cNvPr id="3" name="Подзаголовок 2"/>
          <p:cNvSpPr>
            <a:spLocks noGrp="1"/>
          </p:cNvSpPr>
          <p:nvPr>
            <p:ph type="subTitle" idx="1"/>
          </p:nvPr>
        </p:nvSpPr>
        <p:spPr>
          <a:xfrm>
            <a:off x="4214810" y="5003322"/>
            <a:ext cx="4243390" cy="1371600"/>
          </a:xfrm>
        </p:spPr>
        <p:txBody>
          <a:bodyPr/>
          <a:lstStyle/>
          <a:p>
            <a:r>
              <a:rPr lang="ru-RU" dirty="0" smtClean="0">
                <a:solidFill>
                  <a:schemeClr val="tx1"/>
                </a:solidFill>
              </a:rPr>
              <a:t>Окунь Ирина Николаевна</a:t>
            </a:r>
          </a:p>
          <a:p>
            <a:r>
              <a:rPr lang="ru-RU" dirty="0" smtClean="0">
                <a:solidFill>
                  <a:schemeClr val="tx1"/>
                </a:solidFill>
              </a:rPr>
              <a:t>КУ «</a:t>
            </a:r>
            <a:r>
              <a:rPr lang="ru-RU" dirty="0" err="1" smtClean="0">
                <a:solidFill>
                  <a:schemeClr val="tx1"/>
                </a:solidFill>
              </a:rPr>
              <a:t>Нижневартовская</a:t>
            </a:r>
            <a:r>
              <a:rPr lang="ru-RU" dirty="0" smtClean="0">
                <a:solidFill>
                  <a:schemeClr val="tx1"/>
                </a:solidFill>
              </a:rPr>
              <a:t> общеобразовательная санаторная школа»</a:t>
            </a:r>
            <a:endParaRPr lang="ru-RU"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10000"/>
          </a:bodyPr>
          <a:lstStyle/>
          <a:p>
            <a:r>
              <a:rPr lang="ru-RU" b="1" dirty="0" smtClean="0"/>
              <a:t>Познавательные УУД</a:t>
            </a:r>
            <a:r>
              <a:rPr lang="ru-RU" dirty="0" smtClean="0"/>
              <a:t> (их не следует путать с предметными) предполагают умение учащегося формулировать проблему, выдвигать аргументы, строить логическую цепь рассуждений, находить доказательства, подтверждающие или опровергающие тезис; осуществлять библиографический поиск, извлекать необходимую информацию из различных источников; определять основную и второстепенную информацию, осмысливать цель чтения, выбирая вид чтения в зависимости от коммуникативной цели; применять методы информационного поиска, в том числе с помощью компьютерных средств; перерабатывать, систематизировать информацию и предъявлять её разными способами.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b="1" dirty="0" smtClean="0"/>
              <a:t>Коммуникативные  УУД</a:t>
            </a:r>
            <a:r>
              <a:rPr lang="ru-RU" dirty="0" smtClean="0"/>
              <a:t> – это владение всеми видами речевой деятельности, умение строить продуктивное взаимодействие со сверстниками и взрослыми;  умение адекватно воспринимать устную и письменную речь; точно, правильно, логично и выразительно излагать свою точку зрения по поставленной проблеме;  соблюдать в процессе коммуникации основные нормы устной и письменной речи и правила русского речевого этикета.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b="1" dirty="0" smtClean="0"/>
              <a:t>Регулятивные УУД</a:t>
            </a:r>
            <a:r>
              <a:rPr lang="ru-RU" dirty="0" smtClean="0"/>
              <a:t>   представляют собой умение ставить и адекватно формулировать цель деятельности, планировать последовательность действий и при необходимости изменять её; осуществлять самоконтроль, самооценку, </a:t>
            </a:r>
            <a:r>
              <a:rPr lang="ru-RU" dirty="0" err="1" smtClean="0"/>
              <a:t>самокоррекцию</a:t>
            </a:r>
            <a:r>
              <a:rPr lang="ru-RU" dirty="0" smtClean="0"/>
              <a:t>.</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Под</a:t>
            </a:r>
            <a:r>
              <a:rPr lang="ru-RU" b="1" dirty="0" smtClean="0"/>
              <a:t> </a:t>
            </a:r>
            <a:r>
              <a:rPr lang="ru-RU" b="1" i="1" dirty="0" smtClean="0"/>
              <a:t>личностными результатами</a:t>
            </a:r>
            <a:r>
              <a:rPr lang="ru-RU" b="1" dirty="0" smtClean="0"/>
              <a:t> </a:t>
            </a:r>
            <a:r>
              <a:rPr lang="ru-RU" dirty="0" smtClean="0"/>
              <a:t>понимается сформировавшаяся в образовательном процессе система ценностных отношений обучающихся – к себе, другим участникам образовательного процесса, самому образовательному процессу и его результатам.</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Новые требования к результатам образовательной деятельности диктуют новые требования  к уроку как основной форме организации учебного процесса.  </a:t>
            </a:r>
            <a:r>
              <a:rPr lang="ru-RU" u="sng" dirty="0" smtClean="0"/>
              <a:t>Основными методическими принципами современного урока  являются: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10000"/>
          </a:bodyPr>
          <a:lstStyle/>
          <a:p>
            <a:pPr lvl="0"/>
            <a:r>
              <a:rPr lang="ru-RU" b="1" i="1" dirty="0" err="1" smtClean="0"/>
              <a:t>субъективация</a:t>
            </a:r>
            <a:r>
              <a:rPr lang="ru-RU" dirty="0" smtClean="0"/>
              <a:t> (ученик становится равноправным участником  образовательного процесса);</a:t>
            </a:r>
          </a:p>
          <a:p>
            <a:pPr lvl="0"/>
            <a:r>
              <a:rPr lang="ru-RU" b="1" i="1" dirty="0" err="1" smtClean="0"/>
              <a:t>метапредметность</a:t>
            </a:r>
            <a:r>
              <a:rPr lang="ru-RU" dirty="0" smtClean="0"/>
              <a:t> (формируются универсальные учебные действия);</a:t>
            </a:r>
          </a:p>
          <a:p>
            <a:pPr lvl="0"/>
            <a:r>
              <a:rPr lang="ru-RU" b="1" i="1" dirty="0" err="1" smtClean="0"/>
              <a:t>деятельностный</a:t>
            </a:r>
            <a:r>
              <a:rPr lang="ru-RU" b="1" i="1" dirty="0" smtClean="0"/>
              <a:t> подход</a:t>
            </a:r>
            <a:r>
              <a:rPr lang="ru-RU" dirty="0" smtClean="0"/>
              <a:t> (учащиеся самостоятельно добывают знания в ходе  поисковой и исследовательской деятельности);</a:t>
            </a:r>
          </a:p>
          <a:p>
            <a:pPr lvl="0"/>
            <a:r>
              <a:rPr lang="ru-RU" b="1" i="1" dirty="0" err="1" smtClean="0"/>
              <a:t>рефлексивность</a:t>
            </a:r>
            <a:r>
              <a:rPr lang="ru-RU" dirty="0" smtClean="0"/>
              <a:t> (учащиеся становятся в ситуацию, когда необходимо проанализировать свою деятельность на уроке);</a:t>
            </a:r>
          </a:p>
          <a:p>
            <a:pPr lvl="0"/>
            <a:r>
              <a:rPr lang="ru-RU" b="1" i="1" dirty="0" err="1" smtClean="0"/>
              <a:t>импровизационность</a:t>
            </a:r>
            <a:r>
              <a:rPr lang="ru-RU" dirty="0" smtClean="0"/>
              <a:t> (учитель должен быть готов к изменениям и коррекции «хода урока» в процессе его проведения).</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u="sng" dirty="0" smtClean="0"/>
              <a:t>Урок  должен включать  следующие шесть  основных этапов</a:t>
            </a:r>
            <a:r>
              <a:rPr lang="ru-RU" dirty="0" smtClean="0"/>
              <a:t>:</a:t>
            </a:r>
          </a:p>
          <a:p>
            <a:pPr lvl="0"/>
            <a:r>
              <a:rPr lang="ru-RU" b="1" dirty="0" smtClean="0"/>
              <a:t>мобилизация</a:t>
            </a:r>
            <a:r>
              <a:rPr lang="ru-RU" dirty="0" smtClean="0"/>
              <a:t> (предполагает включение учащихся в активную интеллектуальную деятельность);</a:t>
            </a:r>
          </a:p>
          <a:p>
            <a:pPr lvl="0"/>
            <a:r>
              <a:rPr lang="ru-RU" b="1" dirty="0" err="1" smtClean="0"/>
              <a:t>целеполагание</a:t>
            </a:r>
            <a:r>
              <a:rPr lang="ru-RU" dirty="0" smtClean="0"/>
              <a:t> (учащиеся самостоятельно формулируют цели урока по схеме «вспомнить →  узнать → научиться»);</a:t>
            </a:r>
          </a:p>
          <a:p>
            <a:pPr lvl="0"/>
            <a:r>
              <a:rPr lang="ru-RU" b="1" dirty="0" smtClean="0"/>
              <a:t>осознание недостаточности имеющихся знаний</a:t>
            </a:r>
            <a:r>
              <a:rPr lang="ru-RU" dirty="0" smtClean="0"/>
              <a:t> (учитель способствует возникновению на уроке проблемной ситуации, в ходе анализа которой учащиеся понимают, что имеющихся знаний для ее решения недостаточно);</a:t>
            </a:r>
          </a:p>
          <a:p>
            <a:pPr lvl="0"/>
            <a:r>
              <a:rPr lang="ru-RU" b="1" dirty="0" smtClean="0"/>
              <a:t>коммуникация</a:t>
            </a:r>
            <a:r>
              <a:rPr lang="ru-RU" dirty="0" smtClean="0"/>
              <a:t> (поиск  новых знаний  в паре, в группе);</a:t>
            </a:r>
          </a:p>
          <a:p>
            <a:pPr lvl="0"/>
            <a:r>
              <a:rPr lang="ru-RU" b="1" dirty="0" smtClean="0"/>
              <a:t>взаимопроверка, взаимоконтроль;</a:t>
            </a:r>
            <a:endParaRPr lang="ru-RU" dirty="0" smtClean="0"/>
          </a:p>
          <a:p>
            <a:pPr lvl="0"/>
            <a:r>
              <a:rPr lang="ru-RU" b="1" dirty="0" smtClean="0"/>
              <a:t>рефлексия</a:t>
            </a:r>
            <a:r>
              <a:rPr lang="ru-RU" dirty="0" smtClean="0"/>
              <a:t> (осознание учеником и воспроизведение в речи того, что нового он узнал и чему научился на уроке).</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Вооружившись знаниями об основных методических принципах и структуре урока, попробуем составить примерный план действий учителя при разработке его сценария.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Во – первых, определим тип такого урока. Урок, направленный на формирование </a:t>
            </a:r>
            <a:r>
              <a:rPr lang="ru-RU" dirty="0" err="1" smtClean="0"/>
              <a:t>метапредметных</a:t>
            </a:r>
            <a:r>
              <a:rPr lang="ru-RU" dirty="0" smtClean="0"/>
              <a:t> и личностных результатов, - это проблемно – диалогический урок. При подготовке к такому уроку следует тщательно продумать свои действия на каждом этапе с учетом возможных ситуаций, </a:t>
            </a:r>
            <a:r>
              <a:rPr lang="ru-RU" dirty="0" err="1" smtClean="0"/>
              <a:t>потребующих</a:t>
            </a:r>
            <a:r>
              <a:rPr lang="ru-RU" dirty="0" smtClean="0"/>
              <a:t> импровизации.   Как сам урок, так и подготовка к нему может состоять из шести шагов.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1 – </a:t>
            </a:r>
            <a:r>
              <a:rPr lang="ru-RU" dirty="0" err="1" smtClean="0"/>
              <a:t>й</a:t>
            </a:r>
            <a:r>
              <a:rPr lang="ru-RU" dirty="0" smtClean="0"/>
              <a:t> шаг. </a:t>
            </a:r>
            <a:r>
              <a:rPr lang="ru-RU" b="1" dirty="0" smtClean="0"/>
              <a:t>Определение нового.</a:t>
            </a:r>
            <a:r>
              <a:rPr lang="ru-RU" dirty="0" smtClean="0"/>
              <a:t> Учитель четко определяет, какое новое знание должно быть открыто на уроке. Это может быть правило, алгоритм, закономерность, понятие, свое отношение к предмету исследования и т.п..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Деятельность в рамках нового стандарта можно условно разделить на три этапа: </a:t>
            </a:r>
            <a:r>
              <a:rPr lang="ru-RU" b="1" i="1" dirty="0" smtClean="0"/>
              <a:t>знакомство с Федеральным государственным  стандартом, овладение умением планировать уроки, направленные на получение </a:t>
            </a:r>
            <a:r>
              <a:rPr lang="ru-RU" b="1" i="1" dirty="0" err="1" smtClean="0"/>
              <a:t>метапредметных</a:t>
            </a:r>
            <a:r>
              <a:rPr lang="ru-RU" b="1" i="1" dirty="0" smtClean="0"/>
              <a:t>  и личностных результатов, овладение умением конструировать уроки с использованием современных образовательных технологий.</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2 – </a:t>
            </a:r>
            <a:r>
              <a:rPr lang="ru-RU" dirty="0" err="1" smtClean="0"/>
              <a:t>й</a:t>
            </a:r>
            <a:r>
              <a:rPr lang="ru-RU" dirty="0" smtClean="0"/>
              <a:t> шаг. </a:t>
            </a:r>
            <a:r>
              <a:rPr lang="ru-RU" b="1" dirty="0" smtClean="0"/>
              <a:t>Конструирование проблемной ситуации.</a:t>
            </a:r>
            <a:r>
              <a:rPr lang="ru-RU" dirty="0" smtClean="0"/>
              <a:t> Проблемная ситуация на уроке может, конечно, возникнуть сама  собой, но для достижения поставленной цель, учитель должен четко представлять, в какой момент проблема должна возникнуть, как ее лучше обыграть, чтобы в дальнейшем ее разрешение привело к задуманному результату. Поэтому проблемную ситуацию необходимо хорошо продумать и подвести к тому, чтобы ученики самостоятельно сформулировали проблему урока в виде темы, цели или вопроса. Это можно сделать двумя способами: «с затруднением» или «с удивлением». Первый способ предполагает, что учащиеся получают задание, которое невозможно выполнить без новых знаний. В ходе проблемного диалога учитель подводит учеников к осознанию нехватки знаний и формулированию  проблемы урока в виде темы или цели.  Второй способ предполагает сравнительный анализ двух фактов, мнений, предположений.  В процессе сравнения учитель должен добиться осознания учениками несовпадения, противоречия, которое должно вызвать у них удивление  и привести к формулировке проблемы урока в виде вопроса.</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20000"/>
          </a:bodyPr>
          <a:lstStyle/>
          <a:p>
            <a:r>
              <a:rPr lang="ru-RU" dirty="0" smtClean="0"/>
              <a:t>3 – </a:t>
            </a:r>
            <a:r>
              <a:rPr lang="ru-RU" dirty="0" err="1" smtClean="0"/>
              <a:t>й</a:t>
            </a:r>
            <a:r>
              <a:rPr lang="ru-RU" dirty="0" smtClean="0"/>
              <a:t> шаг. </a:t>
            </a:r>
            <a:r>
              <a:rPr lang="ru-RU" b="1" dirty="0" smtClean="0"/>
              <a:t>Планирование действий.</a:t>
            </a:r>
            <a:r>
              <a:rPr lang="ru-RU" dirty="0" smtClean="0"/>
              <a:t> Когда проблема урока будет сформулирована, начнется основная его часть- коммуникация. На этом этапе предполагается самостоятельная работа учащихся.  При подготовке к уроку учитель должен предусмотреть возможные варианты «развития действия», чтобы вовремя «реку направить в нужное русло». Поэтому работая над сценарием урока, следует  спланировать применение разных приемов. Например, выдвижение версий, проведение актуализации ранее полученных знаний путем мозгового штурма или  выполнения ряда заданий по изученному материалу, составление плана с использование элементов  технологии проблемного диалога для определения последовательности действий, их направленности, возможных источников информации.</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467600" cy="6116786"/>
          </a:xfrm>
        </p:spPr>
        <p:txBody>
          <a:bodyPr>
            <a:normAutofit fontScale="70000" lnSpcReduction="20000"/>
          </a:bodyPr>
          <a:lstStyle/>
          <a:p>
            <a:r>
              <a:rPr lang="ru-RU" dirty="0" smtClean="0"/>
              <a:t>4 – </a:t>
            </a:r>
            <a:r>
              <a:rPr lang="ru-RU" dirty="0" err="1" smtClean="0"/>
              <a:t>й</a:t>
            </a:r>
            <a:r>
              <a:rPr lang="ru-RU" dirty="0" smtClean="0"/>
              <a:t> шаг. </a:t>
            </a:r>
            <a:r>
              <a:rPr lang="ru-RU" b="1" dirty="0" smtClean="0"/>
              <a:t>Планирование решений.</a:t>
            </a:r>
            <a:r>
              <a:rPr lang="ru-RU" dirty="0" smtClean="0"/>
              <a:t> Планируя решение проблемы, необходимо: во- первых, сформулировать свой вывод по проблеме (форму правила, алгоритма, описание закономерности, понятия), к которому при помощи учителя ученики смогут прийти сами; во – вторых, выбрать такие источники  получения учениками необходимых новых сведений для решения проблемы, в которых не будет содержаться готового ответа, вывода, формулировки нового знания. Это может быть наблюдение ситуации, в которой проявляется нужное знание. Например, на уроках русского языка, увидев закономерность написания орфограммы, ученики могут сами сформулировать правило, а уже потом проверить себя по учебнику. Это может быть  работа с текстом (с таблицей, схемой, рисунком), из которого логически можно вывести признаки понятия, закономерную связь между явлениями, найти аргументы для своей оценки и т. п.. В – третьих, необходимо спроектировать диалог по поиску решения проблемы. Можно предусмотреть подводящий или побуждающий диалог. Подводящий диалог предполагает цепочку вопросов, вытекающих один из другого, правильный ответ на каждый из которых запрограммирован в самом вопросе. Такой диалог способствует развитию логики. Побуждающий диалог состоит из ряда вопросов, на которые возможны разные правильные  варианты ответа. Побуждающий диалог  направлен на развитие творчества. Наконец, следует составить примерный опорный сигнал (схему, набор тезисов, таблицу и т.п.), который будет появляться на доске по мере открытия учениками нового знания или его элементов. В идеале – каждый элемент опорного сигнала должен выращиваться в диалоге с учениками по ходу решения проблемы.</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5 – </a:t>
            </a:r>
            <a:r>
              <a:rPr lang="ru-RU" dirty="0" err="1" smtClean="0"/>
              <a:t>й</a:t>
            </a:r>
            <a:r>
              <a:rPr lang="ru-RU" dirty="0" smtClean="0"/>
              <a:t> шаг. </a:t>
            </a:r>
            <a:r>
              <a:rPr lang="ru-RU" b="1" dirty="0" smtClean="0"/>
              <a:t>Планирование результата.</a:t>
            </a:r>
            <a:r>
              <a:rPr lang="ru-RU" dirty="0" smtClean="0"/>
              <a:t>  Сценарий урока предполагает, что учитель должен продумать возможное выражение решения проблемы. Например, это может быть ответ на вопрос: «Так как же мы решили проблему?»</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785794"/>
            <a:ext cx="7467600" cy="5688158"/>
          </a:xfrm>
        </p:spPr>
        <p:txBody>
          <a:bodyPr>
            <a:normAutofit fontScale="92500"/>
          </a:bodyPr>
          <a:lstStyle/>
          <a:p>
            <a:r>
              <a:rPr lang="ru-RU" dirty="0" smtClean="0"/>
              <a:t>6 – </a:t>
            </a:r>
            <a:r>
              <a:rPr lang="ru-RU" dirty="0" err="1" smtClean="0"/>
              <a:t>й</a:t>
            </a:r>
            <a:r>
              <a:rPr lang="ru-RU" dirty="0" smtClean="0"/>
              <a:t> шаг.  </a:t>
            </a:r>
            <a:r>
              <a:rPr lang="ru-RU" b="1" dirty="0" smtClean="0"/>
              <a:t>Планирование заданий для применения нового знания.</a:t>
            </a:r>
            <a:r>
              <a:rPr lang="ru-RU" dirty="0" smtClean="0"/>
              <a:t>  Следует помнить, что задания  должны  носить  проблемный характер,  нацеливать ученика на  поисковую или  исследовательскую деятельность, предполагать индивидуальную или групповую работу.  </a:t>
            </a:r>
          </a:p>
          <a:p>
            <a:r>
              <a:rPr lang="ru-RU" dirty="0" smtClean="0"/>
              <a:t>Если сравнить традиционную деятельность учителя  и деятельность учителя на уроке, направленном на получение </a:t>
            </a:r>
            <a:r>
              <a:rPr lang="ru-RU" dirty="0" err="1" smtClean="0"/>
              <a:t>метапредметных</a:t>
            </a:r>
            <a:r>
              <a:rPr lang="ru-RU" dirty="0" smtClean="0"/>
              <a:t>  и личностных результатов, то можно увидеть ряд отличий:</a:t>
            </a:r>
          </a:p>
          <a:p>
            <a:r>
              <a:rPr lang="ru-RU" dirty="0" smtClean="0"/>
              <a:t>     Для более ясной картины остановимся на различиях традиционной педагогики, которая продолжает иметь место в современном образовательном процессе, и инновационной педагогике.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Если сравнить традиционную деятельность учителя  и деятельность учителя на уроке, направленном на получение </a:t>
            </a:r>
            <a:r>
              <a:rPr lang="ru-RU" dirty="0" err="1" smtClean="0"/>
              <a:t>метапредметных</a:t>
            </a:r>
            <a:r>
              <a:rPr lang="ru-RU" dirty="0" smtClean="0"/>
              <a:t>  и личностных результатов, то можно увидеть ряд отличий: </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25"/>
          <a:ext cx="7467600" cy="658368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Предмет</a:t>
                      </a:r>
                    </a:p>
                    <a:p>
                      <a:r>
                        <a:rPr kumimoji="0" lang="ru-RU" sz="1800" b="1" kern="1200" dirty="0" smtClean="0">
                          <a:solidFill>
                            <a:schemeClr val="lt1"/>
                          </a:solidFill>
                          <a:latin typeface="+mn-lt"/>
                          <a:ea typeface="+mn-ea"/>
                          <a:cs typeface="+mn-cs"/>
                        </a:rPr>
                        <a:t> изменений</a:t>
                      </a:r>
                      <a:endParaRPr lang="ru-RU" dirty="0"/>
                    </a:p>
                  </a:txBody>
                  <a:tcPr/>
                </a:tc>
                <a:tc>
                  <a:txBody>
                    <a:bodyPr/>
                    <a:lstStyle/>
                    <a:p>
                      <a:r>
                        <a:rPr kumimoji="0" lang="ru-RU" sz="1800" b="1" kern="1200" dirty="0" smtClean="0">
                          <a:solidFill>
                            <a:schemeClr val="lt1"/>
                          </a:solidFill>
                          <a:latin typeface="+mn-lt"/>
                          <a:ea typeface="+mn-ea"/>
                          <a:cs typeface="+mn-cs"/>
                        </a:rPr>
                        <a:t>Традиционная </a:t>
                      </a:r>
                    </a:p>
                    <a:p>
                      <a:r>
                        <a:rPr kumimoji="0" lang="ru-RU" sz="1800" b="1" kern="1200" dirty="0" smtClean="0">
                          <a:solidFill>
                            <a:schemeClr val="lt1"/>
                          </a:solidFill>
                          <a:latin typeface="+mn-lt"/>
                          <a:ea typeface="+mn-ea"/>
                          <a:cs typeface="+mn-cs"/>
                        </a:rPr>
                        <a:t>Деятельность</a:t>
                      </a:r>
                    </a:p>
                    <a:p>
                      <a:r>
                        <a:rPr kumimoji="0" lang="ru-RU" sz="1800" b="1" kern="1200" dirty="0" smtClean="0">
                          <a:solidFill>
                            <a:schemeClr val="lt1"/>
                          </a:solidFill>
                          <a:latin typeface="+mn-lt"/>
                          <a:ea typeface="+mn-ea"/>
                          <a:cs typeface="+mn-cs"/>
                        </a:rPr>
                        <a:t> учителя</a:t>
                      </a:r>
                      <a:endParaRPr lang="ru-RU" dirty="0"/>
                    </a:p>
                  </a:txBody>
                  <a:tcPr/>
                </a:tc>
                <a:tc>
                  <a:txBody>
                    <a:bodyPr/>
                    <a:lstStyle/>
                    <a:p>
                      <a:r>
                        <a:rPr kumimoji="0" lang="ru-RU" sz="1800" b="1" kern="1200" dirty="0" smtClean="0">
                          <a:solidFill>
                            <a:schemeClr val="lt1"/>
                          </a:solidFill>
                          <a:latin typeface="+mn-lt"/>
                          <a:ea typeface="+mn-ea"/>
                          <a:cs typeface="+mn-cs"/>
                        </a:rPr>
                        <a:t>Деятельность учителя, </a:t>
                      </a:r>
                    </a:p>
                    <a:p>
                      <a:r>
                        <a:rPr kumimoji="0" lang="ru-RU" sz="1800" b="1" kern="1200" dirty="0" smtClean="0">
                          <a:solidFill>
                            <a:schemeClr val="lt1"/>
                          </a:solidFill>
                          <a:latin typeface="+mn-lt"/>
                          <a:ea typeface="+mn-ea"/>
                          <a:cs typeface="+mn-cs"/>
                        </a:rPr>
                        <a:t>работающего по ФГОС</a:t>
                      </a:r>
                      <a:endParaRPr lang="ru-RU" dirty="0"/>
                    </a:p>
                  </a:txBody>
                  <a:tcPr/>
                </a:tc>
              </a:tr>
              <a:tr h="370840">
                <a:tc>
                  <a:txBody>
                    <a:bodyPr/>
                    <a:lstStyle/>
                    <a:p>
                      <a:r>
                        <a:rPr kumimoji="0" lang="ru-RU" sz="1800" kern="1200" dirty="0" smtClean="0">
                          <a:solidFill>
                            <a:schemeClr val="dk1"/>
                          </a:solidFill>
                          <a:latin typeface="+mn-lt"/>
                          <a:ea typeface="+mn-ea"/>
                          <a:cs typeface="+mn-cs"/>
                        </a:rPr>
                        <a:t>Подготовка</a:t>
                      </a:r>
                    </a:p>
                    <a:p>
                      <a:r>
                        <a:rPr kumimoji="0" lang="ru-RU" sz="1800" kern="1200" dirty="0" smtClean="0">
                          <a:solidFill>
                            <a:schemeClr val="dk1"/>
                          </a:solidFill>
                          <a:latin typeface="+mn-lt"/>
                          <a:ea typeface="+mn-ea"/>
                          <a:cs typeface="+mn-cs"/>
                        </a:rPr>
                        <a:t> к уроку</a:t>
                      </a:r>
                      <a:endParaRPr lang="ru-RU" dirty="0"/>
                    </a:p>
                  </a:txBody>
                  <a:tcPr/>
                </a:tc>
                <a:tc>
                  <a:txBody>
                    <a:bodyPr/>
                    <a:lstStyle/>
                    <a:p>
                      <a:r>
                        <a:rPr kumimoji="0" lang="ru-RU" sz="1800" kern="1200" dirty="0" smtClean="0">
                          <a:solidFill>
                            <a:schemeClr val="dk1"/>
                          </a:solidFill>
                          <a:latin typeface="+mn-lt"/>
                          <a:ea typeface="+mn-ea"/>
                          <a:cs typeface="+mn-cs"/>
                        </a:rPr>
                        <a:t>Учитель пользуется</a:t>
                      </a:r>
                    </a:p>
                    <a:p>
                      <a:r>
                        <a:rPr kumimoji="0" lang="ru-RU" sz="1800" kern="1200" dirty="0" smtClean="0">
                          <a:solidFill>
                            <a:schemeClr val="dk1"/>
                          </a:solidFill>
                          <a:latin typeface="+mn-lt"/>
                          <a:ea typeface="+mn-ea"/>
                          <a:cs typeface="+mn-cs"/>
                        </a:rPr>
                        <a:t> жестко </a:t>
                      </a:r>
                    </a:p>
                    <a:p>
                      <a:r>
                        <a:rPr kumimoji="0" lang="ru-RU" sz="1800" kern="1200" dirty="0" smtClean="0">
                          <a:solidFill>
                            <a:schemeClr val="dk1"/>
                          </a:solidFill>
                          <a:latin typeface="+mn-lt"/>
                          <a:ea typeface="+mn-ea"/>
                          <a:cs typeface="+mn-cs"/>
                        </a:rPr>
                        <a:t>структурированным</a:t>
                      </a:r>
                    </a:p>
                    <a:p>
                      <a:r>
                        <a:rPr kumimoji="0" lang="ru-RU" sz="1800" kern="1200" dirty="0" smtClean="0">
                          <a:solidFill>
                            <a:schemeClr val="dk1"/>
                          </a:solidFill>
                          <a:latin typeface="+mn-lt"/>
                          <a:ea typeface="+mn-ea"/>
                          <a:cs typeface="+mn-cs"/>
                        </a:rPr>
                        <a:t> конспектом урока</a:t>
                      </a:r>
                      <a:endParaRPr lang="ru-RU" dirty="0"/>
                    </a:p>
                  </a:txBody>
                  <a:tcPr/>
                </a:tc>
                <a:tc>
                  <a:txBody>
                    <a:bodyPr/>
                    <a:lstStyle/>
                    <a:p>
                      <a:r>
                        <a:rPr kumimoji="0" lang="ru-RU" sz="1800" kern="1200" dirty="0" smtClean="0">
                          <a:solidFill>
                            <a:schemeClr val="dk1"/>
                          </a:solidFill>
                          <a:latin typeface="+mn-lt"/>
                          <a:ea typeface="+mn-ea"/>
                          <a:cs typeface="+mn-cs"/>
                        </a:rPr>
                        <a:t>Учитель пользуется сценарным </a:t>
                      </a:r>
                    </a:p>
                    <a:p>
                      <a:r>
                        <a:rPr kumimoji="0" lang="ru-RU" sz="1800" kern="1200" dirty="0" smtClean="0">
                          <a:solidFill>
                            <a:schemeClr val="dk1"/>
                          </a:solidFill>
                          <a:latin typeface="+mn-lt"/>
                          <a:ea typeface="+mn-ea"/>
                          <a:cs typeface="+mn-cs"/>
                        </a:rPr>
                        <a:t>планом урока, предоставляющим </a:t>
                      </a:r>
                    </a:p>
                    <a:p>
                      <a:r>
                        <a:rPr kumimoji="0" lang="ru-RU" sz="1800" kern="1200" dirty="0" smtClean="0">
                          <a:solidFill>
                            <a:schemeClr val="dk1"/>
                          </a:solidFill>
                          <a:latin typeface="+mn-lt"/>
                          <a:ea typeface="+mn-ea"/>
                          <a:cs typeface="+mn-cs"/>
                        </a:rPr>
                        <a:t>ему свободу в выборе форм, способов </a:t>
                      </a:r>
                    </a:p>
                    <a:p>
                      <a:r>
                        <a:rPr kumimoji="0" lang="ru-RU" sz="1800" kern="1200" dirty="0" smtClean="0">
                          <a:solidFill>
                            <a:schemeClr val="dk1"/>
                          </a:solidFill>
                          <a:latin typeface="+mn-lt"/>
                          <a:ea typeface="+mn-ea"/>
                          <a:cs typeface="+mn-cs"/>
                        </a:rPr>
                        <a:t>и приемов обучения</a:t>
                      </a:r>
                      <a:endParaRPr lang="ru-RU" dirty="0"/>
                    </a:p>
                  </a:txBody>
                  <a:tcPr/>
                </a:tc>
              </a:tr>
              <a:tr h="370840">
                <a:tc>
                  <a:txBody>
                    <a:bodyPr/>
                    <a:lstStyle/>
                    <a:p>
                      <a:endParaRPr lang="ru-RU" dirty="0"/>
                    </a:p>
                  </a:txBody>
                  <a:tcPr/>
                </a:tc>
                <a:tc>
                  <a:txBody>
                    <a:bodyPr/>
                    <a:lstStyle/>
                    <a:p>
                      <a:r>
                        <a:rPr kumimoji="0" lang="ru-RU" sz="1800" kern="1200" dirty="0" smtClean="0">
                          <a:solidFill>
                            <a:schemeClr val="dk1"/>
                          </a:solidFill>
                          <a:latin typeface="+mn-lt"/>
                          <a:ea typeface="+mn-ea"/>
                          <a:cs typeface="+mn-cs"/>
                        </a:rPr>
                        <a:t>При подготовке к уроку</a:t>
                      </a:r>
                    </a:p>
                    <a:p>
                      <a:r>
                        <a:rPr kumimoji="0" lang="ru-RU" sz="1800" kern="1200" dirty="0" smtClean="0">
                          <a:solidFill>
                            <a:schemeClr val="dk1"/>
                          </a:solidFill>
                          <a:latin typeface="+mn-lt"/>
                          <a:ea typeface="+mn-ea"/>
                          <a:cs typeface="+mn-cs"/>
                        </a:rPr>
                        <a:t> учитель использует</a:t>
                      </a:r>
                    </a:p>
                    <a:p>
                      <a:r>
                        <a:rPr kumimoji="0" lang="ru-RU" sz="1800" kern="1200" dirty="0" smtClean="0">
                          <a:solidFill>
                            <a:schemeClr val="dk1"/>
                          </a:solidFill>
                          <a:latin typeface="+mn-lt"/>
                          <a:ea typeface="+mn-ea"/>
                          <a:cs typeface="+mn-cs"/>
                        </a:rPr>
                        <a:t>учебник и</a:t>
                      </a:r>
                    </a:p>
                    <a:p>
                      <a:r>
                        <a:rPr kumimoji="0" lang="ru-RU" sz="1800" kern="1200" dirty="0" smtClean="0">
                          <a:solidFill>
                            <a:schemeClr val="dk1"/>
                          </a:solidFill>
                          <a:latin typeface="+mn-lt"/>
                          <a:ea typeface="+mn-ea"/>
                          <a:cs typeface="+mn-cs"/>
                        </a:rPr>
                        <a:t>методические</a:t>
                      </a:r>
                    </a:p>
                    <a:p>
                      <a:r>
                        <a:rPr kumimoji="0" lang="ru-RU" sz="1800" kern="1200" dirty="0" smtClean="0">
                          <a:solidFill>
                            <a:schemeClr val="dk1"/>
                          </a:solidFill>
                          <a:latin typeface="+mn-lt"/>
                          <a:ea typeface="+mn-ea"/>
                          <a:cs typeface="+mn-cs"/>
                        </a:rPr>
                        <a:t>рекомендации</a:t>
                      </a:r>
                      <a:endParaRPr lang="ru-RU" dirty="0"/>
                    </a:p>
                  </a:txBody>
                  <a:tcPr/>
                </a:tc>
                <a:tc>
                  <a:txBody>
                    <a:bodyPr/>
                    <a:lstStyle/>
                    <a:p>
                      <a:r>
                        <a:rPr kumimoji="0" lang="ru-RU" sz="1800" kern="1200" dirty="0" smtClean="0">
                          <a:solidFill>
                            <a:schemeClr val="dk1"/>
                          </a:solidFill>
                          <a:latin typeface="+mn-lt"/>
                          <a:ea typeface="+mn-ea"/>
                          <a:cs typeface="+mn-cs"/>
                        </a:rPr>
                        <a:t>При подготовке к уроку </a:t>
                      </a:r>
                    </a:p>
                    <a:p>
                      <a:r>
                        <a:rPr kumimoji="0" lang="ru-RU" sz="1800" kern="1200" dirty="0" smtClean="0">
                          <a:solidFill>
                            <a:schemeClr val="dk1"/>
                          </a:solidFill>
                          <a:latin typeface="+mn-lt"/>
                          <a:ea typeface="+mn-ea"/>
                          <a:cs typeface="+mn-cs"/>
                        </a:rPr>
                        <a:t>учитель использует учебник и </a:t>
                      </a:r>
                    </a:p>
                    <a:p>
                      <a:r>
                        <a:rPr kumimoji="0" lang="ru-RU" sz="1800" kern="1200" dirty="0" smtClean="0">
                          <a:solidFill>
                            <a:schemeClr val="dk1"/>
                          </a:solidFill>
                          <a:latin typeface="+mn-lt"/>
                          <a:ea typeface="+mn-ea"/>
                          <a:cs typeface="+mn-cs"/>
                        </a:rPr>
                        <a:t>методические рекомендации,</a:t>
                      </a:r>
                    </a:p>
                    <a:p>
                      <a:r>
                        <a:rPr kumimoji="0" lang="ru-RU" sz="1800" kern="1200" dirty="0" smtClean="0">
                          <a:solidFill>
                            <a:schemeClr val="dk1"/>
                          </a:solidFill>
                          <a:latin typeface="+mn-lt"/>
                          <a:ea typeface="+mn-ea"/>
                          <a:cs typeface="+mn-cs"/>
                        </a:rPr>
                        <a:t> интернет-ресурсы, материалы коллег. Обменивается конспектами с коллегами</a:t>
                      </a:r>
                      <a:endParaRPr lang="ru-RU"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25"/>
          <a:ext cx="7467600" cy="548640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Предмет</a:t>
                      </a:r>
                    </a:p>
                    <a:p>
                      <a:r>
                        <a:rPr kumimoji="0" lang="ru-RU" sz="1800" b="1" kern="1200" dirty="0" smtClean="0">
                          <a:solidFill>
                            <a:schemeClr val="lt1"/>
                          </a:solidFill>
                          <a:latin typeface="+mn-lt"/>
                          <a:ea typeface="+mn-ea"/>
                          <a:cs typeface="+mn-cs"/>
                        </a:rPr>
                        <a:t> изменений</a:t>
                      </a:r>
                      <a:endParaRPr lang="ru-RU" dirty="0"/>
                    </a:p>
                  </a:txBody>
                  <a:tcPr/>
                </a:tc>
                <a:tc>
                  <a:txBody>
                    <a:bodyPr/>
                    <a:lstStyle/>
                    <a:p>
                      <a:r>
                        <a:rPr kumimoji="0" lang="ru-RU" sz="1800" b="1" kern="1200" dirty="0" smtClean="0">
                          <a:solidFill>
                            <a:schemeClr val="lt1"/>
                          </a:solidFill>
                          <a:latin typeface="+mn-lt"/>
                          <a:ea typeface="+mn-ea"/>
                          <a:cs typeface="+mn-cs"/>
                        </a:rPr>
                        <a:t>Традиционная </a:t>
                      </a:r>
                    </a:p>
                    <a:p>
                      <a:r>
                        <a:rPr kumimoji="0" lang="ru-RU" sz="1800" b="1" kern="1200" dirty="0" smtClean="0">
                          <a:solidFill>
                            <a:schemeClr val="lt1"/>
                          </a:solidFill>
                          <a:latin typeface="+mn-lt"/>
                          <a:ea typeface="+mn-ea"/>
                          <a:cs typeface="+mn-cs"/>
                        </a:rPr>
                        <a:t>Деятельность</a:t>
                      </a:r>
                    </a:p>
                    <a:p>
                      <a:r>
                        <a:rPr kumimoji="0" lang="ru-RU" sz="1800" b="1" kern="1200" dirty="0" smtClean="0">
                          <a:solidFill>
                            <a:schemeClr val="lt1"/>
                          </a:solidFill>
                          <a:latin typeface="+mn-lt"/>
                          <a:ea typeface="+mn-ea"/>
                          <a:cs typeface="+mn-cs"/>
                        </a:rPr>
                        <a:t> учителя</a:t>
                      </a:r>
                      <a:endParaRPr lang="ru-RU" dirty="0"/>
                    </a:p>
                  </a:txBody>
                  <a:tcPr/>
                </a:tc>
                <a:tc>
                  <a:txBody>
                    <a:bodyPr/>
                    <a:lstStyle/>
                    <a:p>
                      <a:r>
                        <a:rPr kumimoji="0" lang="ru-RU" sz="1800" b="1" kern="1200" dirty="0" smtClean="0">
                          <a:solidFill>
                            <a:schemeClr val="lt1"/>
                          </a:solidFill>
                          <a:latin typeface="+mn-lt"/>
                          <a:ea typeface="+mn-ea"/>
                          <a:cs typeface="+mn-cs"/>
                        </a:rPr>
                        <a:t>Деятельность учителя, </a:t>
                      </a:r>
                    </a:p>
                    <a:p>
                      <a:r>
                        <a:rPr kumimoji="0" lang="ru-RU" sz="1800" b="1" kern="1200" dirty="0" smtClean="0">
                          <a:solidFill>
                            <a:schemeClr val="lt1"/>
                          </a:solidFill>
                          <a:latin typeface="+mn-lt"/>
                          <a:ea typeface="+mn-ea"/>
                          <a:cs typeface="+mn-cs"/>
                        </a:rPr>
                        <a:t>работающего по ФГОС</a:t>
                      </a:r>
                      <a:endParaRPr lang="ru-RU" dirty="0"/>
                    </a:p>
                  </a:txBody>
                  <a:tcPr/>
                </a:tc>
              </a:tr>
              <a:tr h="370840">
                <a:tc>
                  <a:txBody>
                    <a:bodyPr/>
                    <a:lstStyle/>
                    <a:p>
                      <a:r>
                        <a:rPr kumimoji="0" lang="ru-RU" sz="1800" kern="1200" dirty="0" smtClean="0">
                          <a:solidFill>
                            <a:schemeClr val="dk1"/>
                          </a:solidFill>
                          <a:latin typeface="+mn-lt"/>
                          <a:ea typeface="+mn-ea"/>
                          <a:cs typeface="+mn-cs"/>
                        </a:rPr>
                        <a:t>Основные этапы</a:t>
                      </a:r>
                    </a:p>
                    <a:p>
                      <a:r>
                        <a:rPr kumimoji="0" lang="ru-RU" sz="1800" kern="1200" dirty="0" smtClean="0">
                          <a:solidFill>
                            <a:schemeClr val="dk1"/>
                          </a:solidFill>
                          <a:latin typeface="+mn-lt"/>
                          <a:ea typeface="+mn-ea"/>
                          <a:cs typeface="+mn-cs"/>
                        </a:rPr>
                        <a:t> урока</a:t>
                      </a:r>
                      <a:endParaRPr lang="ru-RU" dirty="0"/>
                    </a:p>
                  </a:txBody>
                  <a:tcPr/>
                </a:tc>
                <a:tc>
                  <a:txBody>
                    <a:bodyPr/>
                    <a:lstStyle/>
                    <a:p>
                      <a:r>
                        <a:rPr kumimoji="0" lang="ru-RU" sz="1800" kern="1200" dirty="0" smtClean="0">
                          <a:solidFill>
                            <a:schemeClr val="dk1"/>
                          </a:solidFill>
                          <a:latin typeface="+mn-lt"/>
                          <a:ea typeface="+mn-ea"/>
                          <a:cs typeface="+mn-cs"/>
                        </a:rPr>
                        <a:t>Объяснение и </a:t>
                      </a:r>
                    </a:p>
                    <a:p>
                      <a:r>
                        <a:rPr kumimoji="0" lang="ru-RU" sz="1800" kern="1200" dirty="0" smtClean="0">
                          <a:solidFill>
                            <a:schemeClr val="dk1"/>
                          </a:solidFill>
                          <a:latin typeface="+mn-lt"/>
                          <a:ea typeface="+mn-ea"/>
                          <a:cs typeface="+mn-cs"/>
                        </a:rPr>
                        <a:t>закрепление </a:t>
                      </a:r>
                    </a:p>
                    <a:p>
                      <a:r>
                        <a:rPr kumimoji="0" lang="ru-RU" sz="1800" kern="1200" dirty="0" smtClean="0">
                          <a:solidFill>
                            <a:schemeClr val="dk1"/>
                          </a:solidFill>
                          <a:latin typeface="+mn-lt"/>
                          <a:ea typeface="+mn-ea"/>
                          <a:cs typeface="+mn-cs"/>
                        </a:rPr>
                        <a:t>учебного материала. </a:t>
                      </a:r>
                    </a:p>
                    <a:p>
                      <a:r>
                        <a:rPr kumimoji="0" lang="ru-RU" sz="1800" kern="1200" dirty="0" smtClean="0">
                          <a:solidFill>
                            <a:schemeClr val="dk1"/>
                          </a:solidFill>
                          <a:latin typeface="+mn-lt"/>
                          <a:ea typeface="+mn-ea"/>
                          <a:cs typeface="+mn-cs"/>
                        </a:rPr>
                        <a:t>Большое количество </a:t>
                      </a:r>
                    </a:p>
                    <a:p>
                      <a:r>
                        <a:rPr kumimoji="0" lang="ru-RU" sz="1800" kern="1200" dirty="0" smtClean="0">
                          <a:solidFill>
                            <a:schemeClr val="dk1"/>
                          </a:solidFill>
                          <a:latin typeface="+mn-lt"/>
                          <a:ea typeface="+mn-ea"/>
                          <a:cs typeface="+mn-cs"/>
                        </a:rPr>
                        <a:t>времени занимает</a:t>
                      </a:r>
                    </a:p>
                    <a:p>
                      <a:r>
                        <a:rPr kumimoji="0" lang="ru-RU" sz="1800" kern="1200" dirty="0" smtClean="0">
                          <a:solidFill>
                            <a:schemeClr val="dk1"/>
                          </a:solidFill>
                          <a:latin typeface="+mn-lt"/>
                          <a:ea typeface="+mn-ea"/>
                          <a:cs typeface="+mn-cs"/>
                        </a:rPr>
                        <a:t> речь учителя</a:t>
                      </a:r>
                      <a:endParaRPr lang="ru-RU" dirty="0"/>
                    </a:p>
                  </a:txBody>
                  <a:tcPr/>
                </a:tc>
                <a:tc>
                  <a:txBody>
                    <a:bodyPr/>
                    <a:lstStyle/>
                    <a:p>
                      <a:r>
                        <a:rPr kumimoji="0" lang="ru-RU" sz="1800" kern="1200" dirty="0" smtClean="0">
                          <a:solidFill>
                            <a:schemeClr val="dk1"/>
                          </a:solidFill>
                          <a:latin typeface="+mn-lt"/>
                          <a:ea typeface="+mn-ea"/>
                          <a:cs typeface="+mn-cs"/>
                        </a:rPr>
                        <a:t>Самостоятельная деятельность</a:t>
                      </a:r>
                    </a:p>
                    <a:p>
                      <a:r>
                        <a:rPr kumimoji="0" lang="ru-RU" sz="1800" kern="1200" dirty="0" smtClean="0">
                          <a:solidFill>
                            <a:schemeClr val="dk1"/>
                          </a:solidFill>
                          <a:latin typeface="+mn-lt"/>
                          <a:ea typeface="+mn-ea"/>
                          <a:cs typeface="+mn-cs"/>
                        </a:rPr>
                        <a:t> обучающихся (более половины времени </a:t>
                      </a:r>
                    </a:p>
                    <a:p>
                      <a:r>
                        <a:rPr kumimoji="0" lang="ru-RU" sz="1800" kern="1200" dirty="0" smtClean="0">
                          <a:solidFill>
                            <a:schemeClr val="dk1"/>
                          </a:solidFill>
                          <a:latin typeface="+mn-lt"/>
                          <a:ea typeface="+mn-ea"/>
                          <a:cs typeface="+mn-cs"/>
                        </a:rPr>
                        <a:t>урока)</a:t>
                      </a:r>
                      <a:endParaRPr lang="ru-RU" dirty="0"/>
                    </a:p>
                  </a:txBody>
                  <a:tcPr/>
                </a:tc>
              </a:tr>
              <a:tr h="370840">
                <a:tc>
                  <a:txBody>
                    <a:bodyPr/>
                    <a:lstStyle/>
                    <a:p>
                      <a:r>
                        <a:rPr kumimoji="0" lang="ru-RU" sz="1800" kern="1200" dirty="0" smtClean="0">
                          <a:solidFill>
                            <a:schemeClr val="dk1"/>
                          </a:solidFill>
                          <a:latin typeface="+mn-lt"/>
                          <a:ea typeface="+mn-ea"/>
                          <a:cs typeface="+mn-cs"/>
                        </a:rPr>
                        <a:t>Главная цель </a:t>
                      </a:r>
                    </a:p>
                    <a:p>
                      <a:r>
                        <a:rPr kumimoji="0" lang="ru-RU" sz="1800" kern="1200" dirty="0" smtClean="0">
                          <a:solidFill>
                            <a:schemeClr val="dk1"/>
                          </a:solidFill>
                          <a:latin typeface="+mn-lt"/>
                          <a:ea typeface="+mn-ea"/>
                          <a:cs typeface="+mn-cs"/>
                        </a:rPr>
                        <a:t>учителя на уроке</a:t>
                      </a:r>
                      <a:endParaRPr lang="ru-RU" dirty="0"/>
                    </a:p>
                  </a:txBody>
                  <a:tcPr/>
                </a:tc>
                <a:tc>
                  <a:txBody>
                    <a:bodyPr/>
                    <a:lstStyle/>
                    <a:p>
                      <a:r>
                        <a:rPr kumimoji="0" lang="ru-RU" sz="1800" kern="1200" dirty="0" smtClean="0">
                          <a:solidFill>
                            <a:schemeClr val="dk1"/>
                          </a:solidFill>
                          <a:latin typeface="+mn-lt"/>
                          <a:ea typeface="+mn-ea"/>
                          <a:cs typeface="+mn-cs"/>
                        </a:rPr>
                        <a:t>Успеть выполнить</a:t>
                      </a:r>
                    </a:p>
                    <a:p>
                      <a:r>
                        <a:rPr kumimoji="0" lang="ru-RU" sz="1800" kern="1200" dirty="0" smtClean="0">
                          <a:solidFill>
                            <a:schemeClr val="dk1"/>
                          </a:solidFill>
                          <a:latin typeface="+mn-lt"/>
                          <a:ea typeface="+mn-ea"/>
                          <a:cs typeface="+mn-cs"/>
                        </a:rPr>
                        <a:t> все, что</a:t>
                      </a:r>
                    </a:p>
                    <a:p>
                      <a:r>
                        <a:rPr kumimoji="0" lang="ru-RU" sz="1800" kern="1200" dirty="0" smtClean="0">
                          <a:solidFill>
                            <a:schemeClr val="dk1"/>
                          </a:solidFill>
                          <a:latin typeface="+mn-lt"/>
                          <a:ea typeface="+mn-ea"/>
                          <a:cs typeface="+mn-cs"/>
                        </a:rPr>
                        <a:t> запланировано</a:t>
                      </a:r>
                      <a:endParaRPr lang="ru-RU" dirty="0"/>
                    </a:p>
                  </a:txBody>
                  <a:tcPr/>
                </a:tc>
                <a:tc>
                  <a:txBody>
                    <a:bodyPr/>
                    <a:lstStyle/>
                    <a:p>
                      <a:r>
                        <a:rPr kumimoji="0" lang="ru-RU" sz="1800" kern="1200" dirty="0" smtClean="0">
                          <a:solidFill>
                            <a:schemeClr val="dk1"/>
                          </a:solidFill>
                          <a:latin typeface="+mn-lt"/>
                          <a:ea typeface="+mn-ea"/>
                          <a:cs typeface="+mn-cs"/>
                        </a:rPr>
                        <a:t>Организовать деятельность детей:</a:t>
                      </a:r>
                    </a:p>
                    <a:p>
                      <a:pPr lvl="0"/>
                      <a:r>
                        <a:rPr kumimoji="0" lang="ru-RU" sz="1800" kern="1200" dirty="0" smtClean="0">
                          <a:solidFill>
                            <a:schemeClr val="dk1"/>
                          </a:solidFill>
                          <a:latin typeface="+mn-lt"/>
                          <a:ea typeface="+mn-ea"/>
                          <a:cs typeface="+mn-cs"/>
                        </a:rPr>
                        <a:t>по поиску и обработке информации;</a:t>
                      </a:r>
                    </a:p>
                    <a:p>
                      <a:pPr lvl="0"/>
                      <a:r>
                        <a:rPr kumimoji="0" lang="ru-RU" sz="1800" kern="1200" dirty="0" smtClean="0">
                          <a:solidFill>
                            <a:schemeClr val="dk1"/>
                          </a:solidFill>
                          <a:latin typeface="+mn-lt"/>
                          <a:ea typeface="+mn-ea"/>
                          <a:cs typeface="+mn-cs"/>
                        </a:rPr>
                        <a:t>обобщению способов действия;</a:t>
                      </a:r>
                    </a:p>
                    <a:p>
                      <a:r>
                        <a:rPr kumimoji="0" lang="ru-RU" sz="1800" kern="1200" dirty="0" smtClean="0">
                          <a:solidFill>
                            <a:schemeClr val="dk1"/>
                          </a:solidFill>
                          <a:latin typeface="+mn-lt"/>
                          <a:ea typeface="+mn-ea"/>
                          <a:cs typeface="+mn-cs"/>
                        </a:rPr>
                        <a:t>постановке учебной задачи и т. д.</a:t>
                      </a:r>
                      <a:endParaRPr lang="ru-RU" dirty="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25"/>
          <a:ext cx="7467600" cy="604012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Предмет</a:t>
                      </a:r>
                    </a:p>
                    <a:p>
                      <a:r>
                        <a:rPr kumimoji="0" lang="ru-RU" sz="1800" b="1" kern="1200" dirty="0" smtClean="0">
                          <a:solidFill>
                            <a:schemeClr val="lt1"/>
                          </a:solidFill>
                          <a:latin typeface="+mn-lt"/>
                          <a:ea typeface="+mn-ea"/>
                          <a:cs typeface="+mn-cs"/>
                        </a:rPr>
                        <a:t> изменений</a:t>
                      </a:r>
                      <a:endParaRPr lang="ru-RU" dirty="0"/>
                    </a:p>
                  </a:txBody>
                  <a:tcPr/>
                </a:tc>
                <a:tc>
                  <a:txBody>
                    <a:bodyPr/>
                    <a:lstStyle/>
                    <a:p>
                      <a:r>
                        <a:rPr kumimoji="0" lang="ru-RU" sz="1800" b="1" kern="1200" dirty="0" smtClean="0">
                          <a:solidFill>
                            <a:schemeClr val="lt1"/>
                          </a:solidFill>
                          <a:latin typeface="+mn-lt"/>
                          <a:ea typeface="+mn-ea"/>
                          <a:cs typeface="+mn-cs"/>
                        </a:rPr>
                        <a:t>Традиционная </a:t>
                      </a:r>
                    </a:p>
                    <a:p>
                      <a:r>
                        <a:rPr kumimoji="0" lang="ru-RU" sz="1800" b="1" kern="1200" dirty="0" smtClean="0">
                          <a:solidFill>
                            <a:schemeClr val="lt1"/>
                          </a:solidFill>
                          <a:latin typeface="+mn-lt"/>
                          <a:ea typeface="+mn-ea"/>
                          <a:cs typeface="+mn-cs"/>
                        </a:rPr>
                        <a:t>Деятельность</a:t>
                      </a:r>
                    </a:p>
                    <a:p>
                      <a:r>
                        <a:rPr kumimoji="0" lang="ru-RU" sz="1800" b="1" kern="1200" dirty="0" smtClean="0">
                          <a:solidFill>
                            <a:schemeClr val="lt1"/>
                          </a:solidFill>
                          <a:latin typeface="+mn-lt"/>
                          <a:ea typeface="+mn-ea"/>
                          <a:cs typeface="+mn-cs"/>
                        </a:rPr>
                        <a:t> учителя</a:t>
                      </a:r>
                      <a:endParaRPr lang="ru-RU" dirty="0"/>
                    </a:p>
                  </a:txBody>
                  <a:tcPr/>
                </a:tc>
                <a:tc>
                  <a:txBody>
                    <a:bodyPr/>
                    <a:lstStyle/>
                    <a:p>
                      <a:r>
                        <a:rPr kumimoji="0" lang="ru-RU" sz="1800" b="1" kern="1200" dirty="0" smtClean="0">
                          <a:solidFill>
                            <a:schemeClr val="lt1"/>
                          </a:solidFill>
                          <a:latin typeface="+mn-lt"/>
                          <a:ea typeface="+mn-ea"/>
                          <a:cs typeface="+mn-cs"/>
                        </a:rPr>
                        <a:t>Деятельность учителя, </a:t>
                      </a:r>
                    </a:p>
                    <a:p>
                      <a:r>
                        <a:rPr kumimoji="0" lang="ru-RU" sz="1800" b="1" kern="1200" dirty="0" smtClean="0">
                          <a:solidFill>
                            <a:schemeClr val="lt1"/>
                          </a:solidFill>
                          <a:latin typeface="+mn-lt"/>
                          <a:ea typeface="+mn-ea"/>
                          <a:cs typeface="+mn-cs"/>
                        </a:rPr>
                        <a:t>работающего по ФГОС</a:t>
                      </a:r>
                      <a:endParaRPr lang="ru-RU" dirty="0"/>
                    </a:p>
                  </a:txBody>
                  <a:tcPr/>
                </a:tc>
              </a:tr>
              <a:tr h="370840">
                <a:tc>
                  <a:txBody>
                    <a:bodyPr/>
                    <a:lstStyle/>
                    <a:p>
                      <a:r>
                        <a:rPr kumimoji="0" lang="ru-RU" sz="1800" kern="1200" dirty="0" smtClean="0">
                          <a:solidFill>
                            <a:schemeClr val="dk1"/>
                          </a:solidFill>
                          <a:latin typeface="+mn-lt"/>
                          <a:ea typeface="+mn-ea"/>
                          <a:cs typeface="+mn-cs"/>
                        </a:rPr>
                        <a:t>Формулирование</a:t>
                      </a:r>
                    </a:p>
                    <a:p>
                      <a:r>
                        <a:rPr kumimoji="0" lang="ru-RU" sz="1800" kern="1200" dirty="0" smtClean="0">
                          <a:solidFill>
                            <a:schemeClr val="dk1"/>
                          </a:solidFill>
                          <a:latin typeface="+mn-lt"/>
                          <a:ea typeface="+mn-ea"/>
                          <a:cs typeface="+mn-cs"/>
                        </a:rPr>
                        <a:t> заданий для </a:t>
                      </a:r>
                    </a:p>
                    <a:p>
                      <a:r>
                        <a:rPr kumimoji="0" lang="ru-RU" sz="1800" kern="1200" dirty="0" smtClean="0">
                          <a:solidFill>
                            <a:schemeClr val="dk1"/>
                          </a:solidFill>
                          <a:latin typeface="+mn-lt"/>
                          <a:ea typeface="+mn-ea"/>
                          <a:cs typeface="+mn-cs"/>
                        </a:rPr>
                        <a:t>обучающихся</a:t>
                      </a:r>
                    </a:p>
                    <a:p>
                      <a:r>
                        <a:rPr kumimoji="0" lang="ru-RU" sz="1800" kern="1200" dirty="0" smtClean="0">
                          <a:solidFill>
                            <a:schemeClr val="dk1"/>
                          </a:solidFill>
                          <a:latin typeface="+mn-lt"/>
                          <a:ea typeface="+mn-ea"/>
                          <a:cs typeface="+mn-cs"/>
                        </a:rPr>
                        <a:t> (определение </a:t>
                      </a:r>
                    </a:p>
                    <a:p>
                      <a:r>
                        <a:rPr kumimoji="0" lang="ru-RU" sz="1800" kern="1200" dirty="0" smtClean="0">
                          <a:solidFill>
                            <a:schemeClr val="dk1"/>
                          </a:solidFill>
                          <a:latin typeface="+mn-lt"/>
                          <a:ea typeface="+mn-ea"/>
                          <a:cs typeface="+mn-cs"/>
                        </a:rPr>
                        <a:t>деятельности </a:t>
                      </a:r>
                    </a:p>
                    <a:p>
                      <a:r>
                        <a:rPr kumimoji="0" lang="ru-RU" sz="1800" kern="1200" dirty="0" smtClean="0">
                          <a:solidFill>
                            <a:schemeClr val="dk1"/>
                          </a:solidFill>
                          <a:latin typeface="+mn-lt"/>
                          <a:ea typeface="+mn-ea"/>
                          <a:cs typeface="+mn-cs"/>
                        </a:rPr>
                        <a:t>детей)</a:t>
                      </a:r>
                      <a:endParaRPr lang="ru-RU" dirty="0"/>
                    </a:p>
                  </a:txBody>
                  <a:tcPr/>
                </a:tc>
                <a:tc>
                  <a:txBody>
                    <a:bodyPr/>
                    <a:lstStyle/>
                    <a:p>
                      <a:r>
                        <a:rPr kumimoji="0" lang="ru-RU" sz="1800" kern="1200" dirty="0" smtClean="0">
                          <a:solidFill>
                            <a:schemeClr val="dk1"/>
                          </a:solidFill>
                          <a:latin typeface="+mn-lt"/>
                          <a:ea typeface="+mn-ea"/>
                          <a:cs typeface="+mn-cs"/>
                        </a:rPr>
                        <a:t>Формулировки:</a:t>
                      </a:r>
                    </a:p>
                    <a:p>
                      <a:r>
                        <a:rPr kumimoji="0" lang="ru-RU" sz="1800" kern="1200" dirty="0" smtClean="0">
                          <a:solidFill>
                            <a:schemeClr val="dk1"/>
                          </a:solidFill>
                          <a:latin typeface="+mn-lt"/>
                          <a:ea typeface="+mn-ea"/>
                          <a:cs typeface="+mn-cs"/>
                        </a:rPr>
                        <a:t> решите, спишите, </a:t>
                      </a:r>
                    </a:p>
                    <a:p>
                      <a:r>
                        <a:rPr kumimoji="0" lang="ru-RU" sz="1800" kern="1200" dirty="0" smtClean="0">
                          <a:solidFill>
                            <a:schemeClr val="dk1"/>
                          </a:solidFill>
                          <a:latin typeface="+mn-lt"/>
                          <a:ea typeface="+mn-ea"/>
                          <a:cs typeface="+mn-cs"/>
                        </a:rPr>
                        <a:t>сравните, найдите, </a:t>
                      </a:r>
                    </a:p>
                    <a:p>
                      <a:r>
                        <a:rPr kumimoji="0" lang="ru-RU" sz="1800" kern="1200" dirty="0" smtClean="0">
                          <a:solidFill>
                            <a:schemeClr val="dk1"/>
                          </a:solidFill>
                          <a:latin typeface="+mn-lt"/>
                          <a:ea typeface="+mn-ea"/>
                          <a:cs typeface="+mn-cs"/>
                        </a:rPr>
                        <a:t>выпишите, </a:t>
                      </a:r>
                    </a:p>
                    <a:p>
                      <a:r>
                        <a:rPr kumimoji="0" lang="ru-RU" sz="1800" kern="1200" dirty="0" smtClean="0">
                          <a:solidFill>
                            <a:schemeClr val="dk1"/>
                          </a:solidFill>
                          <a:latin typeface="+mn-lt"/>
                          <a:ea typeface="+mn-ea"/>
                          <a:cs typeface="+mn-cs"/>
                        </a:rPr>
                        <a:t>выполните и т. д.</a:t>
                      </a:r>
                      <a:endParaRPr lang="ru-RU" dirty="0"/>
                    </a:p>
                  </a:txBody>
                  <a:tcPr/>
                </a:tc>
                <a:tc>
                  <a:txBody>
                    <a:bodyPr/>
                    <a:lstStyle/>
                    <a:p>
                      <a:r>
                        <a:rPr kumimoji="0" lang="ru-RU" sz="1800" kern="1200" dirty="0" smtClean="0">
                          <a:solidFill>
                            <a:schemeClr val="dk1"/>
                          </a:solidFill>
                          <a:latin typeface="+mn-lt"/>
                          <a:ea typeface="+mn-ea"/>
                          <a:cs typeface="+mn-cs"/>
                        </a:rPr>
                        <a:t>Формулировки: проанализируйте, </a:t>
                      </a:r>
                    </a:p>
                    <a:p>
                      <a:r>
                        <a:rPr kumimoji="0" lang="ru-RU" sz="1800" kern="1200" dirty="0" smtClean="0">
                          <a:solidFill>
                            <a:schemeClr val="dk1"/>
                          </a:solidFill>
                          <a:latin typeface="+mn-lt"/>
                          <a:ea typeface="+mn-ea"/>
                          <a:cs typeface="+mn-cs"/>
                        </a:rPr>
                        <a:t>докажите (объясните), сравните,</a:t>
                      </a:r>
                    </a:p>
                    <a:p>
                      <a:r>
                        <a:rPr kumimoji="0" lang="ru-RU" sz="1800" kern="1200" dirty="0" smtClean="0">
                          <a:solidFill>
                            <a:schemeClr val="dk1"/>
                          </a:solidFill>
                          <a:latin typeface="+mn-lt"/>
                          <a:ea typeface="+mn-ea"/>
                          <a:cs typeface="+mn-cs"/>
                        </a:rPr>
                        <a:t> выразите символом, создайте схему </a:t>
                      </a:r>
                    </a:p>
                    <a:p>
                      <a:r>
                        <a:rPr kumimoji="0" lang="ru-RU" sz="1800" kern="1200" dirty="0" smtClean="0">
                          <a:solidFill>
                            <a:schemeClr val="dk1"/>
                          </a:solidFill>
                          <a:latin typeface="+mn-lt"/>
                          <a:ea typeface="+mn-ea"/>
                          <a:cs typeface="+mn-cs"/>
                        </a:rPr>
                        <a:t>или модель, </a:t>
                      </a:r>
                    </a:p>
                    <a:p>
                      <a:r>
                        <a:rPr kumimoji="0" lang="ru-RU" sz="1800" kern="1200" dirty="0" smtClean="0">
                          <a:solidFill>
                            <a:schemeClr val="dk1"/>
                          </a:solidFill>
                          <a:latin typeface="+mn-lt"/>
                          <a:ea typeface="+mn-ea"/>
                          <a:cs typeface="+mn-cs"/>
                        </a:rPr>
                        <a:t>продолжите, обобщите (сделайте вывод), выберите решение или способ решения, исследуйте, оцените, измените, </a:t>
                      </a:r>
                    </a:p>
                    <a:p>
                      <a:r>
                        <a:rPr kumimoji="0" lang="ru-RU" sz="1800" kern="1200" dirty="0" smtClean="0">
                          <a:solidFill>
                            <a:schemeClr val="dk1"/>
                          </a:solidFill>
                          <a:latin typeface="+mn-lt"/>
                          <a:ea typeface="+mn-ea"/>
                          <a:cs typeface="+mn-cs"/>
                        </a:rPr>
                        <a:t>придумайте и т. д.</a:t>
                      </a:r>
                      <a:endParaRPr lang="ru-RU" dirty="0"/>
                    </a:p>
                  </a:txBody>
                  <a:tcPr/>
                </a:tc>
              </a:tr>
              <a:tr h="370840">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25"/>
          <a:ext cx="7467600" cy="658368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Предмет</a:t>
                      </a:r>
                    </a:p>
                    <a:p>
                      <a:r>
                        <a:rPr kumimoji="0" lang="ru-RU" sz="1800" b="1" kern="1200" dirty="0" smtClean="0">
                          <a:solidFill>
                            <a:schemeClr val="lt1"/>
                          </a:solidFill>
                          <a:latin typeface="+mn-lt"/>
                          <a:ea typeface="+mn-ea"/>
                          <a:cs typeface="+mn-cs"/>
                        </a:rPr>
                        <a:t> изменений</a:t>
                      </a:r>
                      <a:endParaRPr lang="ru-RU" dirty="0"/>
                    </a:p>
                  </a:txBody>
                  <a:tcPr/>
                </a:tc>
                <a:tc>
                  <a:txBody>
                    <a:bodyPr/>
                    <a:lstStyle/>
                    <a:p>
                      <a:r>
                        <a:rPr kumimoji="0" lang="ru-RU" sz="1800" b="1" kern="1200" dirty="0" smtClean="0">
                          <a:solidFill>
                            <a:schemeClr val="lt1"/>
                          </a:solidFill>
                          <a:latin typeface="+mn-lt"/>
                          <a:ea typeface="+mn-ea"/>
                          <a:cs typeface="+mn-cs"/>
                        </a:rPr>
                        <a:t>Традиционная </a:t>
                      </a:r>
                    </a:p>
                    <a:p>
                      <a:r>
                        <a:rPr kumimoji="0" lang="ru-RU" sz="1800" b="1" kern="1200" dirty="0" smtClean="0">
                          <a:solidFill>
                            <a:schemeClr val="lt1"/>
                          </a:solidFill>
                          <a:latin typeface="+mn-lt"/>
                          <a:ea typeface="+mn-ea"/>
                          <a:cs typeface="+mn-cs"/>
                        </a:rPr>
                        <a:t>Деятельность</a:t>
                      </a:r>
                    </a:p>
                    <a:p>
                      <a:r>
                        <a:rPr kumimoji="0" lang="ru-RU" sz="1800" b="1" kern="1200" dirty="0" smtClean="0">
                          <a:solidFill>
                            <a:schemeClr val="lt1"/>
                          </a:solidFill>
                          <a:latin typeface="+mn-lt"/>
                          <a:ea typeface="+mn-ea"/>
                          <a:cs typeface="+mn-cs"/>
                        </a:rPr>
                        <a:t> учителя</a:t>
                      </a:r>
                      <a:endParaRPr lang="ru-RU" dirty="0"/>
                    </a:p>
                  </a:txBody>
                  <a:tcPr/>
                </a:tc>
                <a:tc>
                  <a:txBody>
                    <a:bodyPr/>
                    <a:lstStyle/>
                    <a:p>
                      <a:r>
                        <a:rPr kumimoji="0" lang="ru-RU" sz="1800" b="1" kern="1200" dirty="0" smtClean="0">
                          <a:solidFill>
                            <a:schemeClr val="lt1"/>
                          </a:solidFill>
                          <a:latin typeface="+mn-lt"/>
                          <a:ea typeface="+mn-ea"/>
                          <a:cs typeface="+mn-cs"/>
                        </a:rPr>
                        <a:t>Деятельность учителя, </a:t>
                      </a:r>
                    </a:p>
                    <a:p>
                      <a:r>
                        <a:rPr kumimoji="0" lang="ru-RU" sz="1800" b="1" kern="1200" dirty="0" smtClean="0">
                          <a:solidFill>
                            <a:schemeClr val="lt1"/>
                          </a:solidFill>
                          <a:latin typeface="+mn-lt"/>
                          <a:ea typeface="+mn-ea"/>
                          <a:cs typeface="+mn-cs"/>
                        </a:rPr>
                        <a:t>работающего по ФГОС</a:t>
                      </a:r>
                      <a:endParaRPr lang="ru-RU" dirty="0"/>
                    </a:p>
                  </a:txBody>
                  <a:tcPr/>
                </a:tc>
              </a:tr>
              <a:tr h="370840">
                <a:tc>
                  <a:txBody>
                    <a:bodyPr/>
                    <a:lstStyle/>
                    <a:p>
                      <a:r>
                        <a:rPr kumimoji="0" lang="ru-RU" sz="1800" kern="1200" dirty="0" smtClean="0">
                          <a:solidFill>
                            <a:schemeClr val="dk1"/>
                          </a:solidFill>
                          <a:latin typeface="+mn-lt"/>
                          <a:ea typeface="+mn-ea"/>
                          <a:cs typeface="+mn-cs"/>
                        </a:rPr>
                        <a:t>Форма урока</a:t>
                      </a:r>
                      <a:endParaRPr lang="ru-RU" dirty="0"/>
                    </a:p>
                  </a:txBody>
                  <a:tcPr/>
                </a:tc>
                <a:tc>
                  <a:txBody>
                    <a:bodyPr/>
                    <a:lstStyle/>
                    <a:p>
                      <a:r>
                        <a:rPr kumimoji="0" lang="ru-RU" sz="1800" kern="1200" dirty="0" smtClean="0">
                          <a:solidFill>
                            <a:schemeClr val="dk1"/>
                          </a:solidFill>
                          <a:latin typeface="+mn-lt"/>
                          <a:ea typeface="+mn-ea"/>
                          <a:cs typeface="+mn-cs"/>
                        </a:rPr>
                        <a:t>Преимущественно фронтальная</a:t>
                      </a:r>
                      <a:endParaRPr lang="ru-RU" dirty="0"/>
                    </a:p>
                  </a:txBody>
                  <a:tcPr/>
                </a:tc>
                <a:tc>
                  <a:txBody>
                    <a:bodyPr/>
                    <a:lstStyle/>
                    <a:p>
                      <a:r>
                        <a:rPr kumimoji="0" lang="ru-RU" sz="1800" kern="1200" dirty="0" smtClean="0">
                          <a:solidFill>
                            <a:schemeClr val="dk1"/>
                          </a:solidFill>
                          <a:latin typeface="+mn-lt"/>
                          <a:ea typeface="+mn-ea"/>
                          <a:cs typeface="+mn-cs"/>
                        </a:rPr>
                        <a:t>Преимущественно групповая и/или индивидуальная</a:t>
                      </a:r>
                      <a:endParaRPr lang="ru-RU" dirty="0"/>
                    </a:p>
                  </a:txBody>
                  <a:tcPr/>
                </a:tc>
              </a:tr>
              <a:tr h="370840">
                <a:tc>
                  <a:txBody>
                    <a:bodyPr/>
                    <a:lstStyle/>
                    <a:p>
                      <a:r>
                        <a:rPr kumimoji="0" lang="ru-RU" sz="1800" kern="1200" dirty="0" smtClean="0">
                          <a:solidFill>
                            <a:schemeClr val="dk1"/>
                          </a:solidFill>
                          <a:latin typeface="+mn-lt"/>
                          <a:ea typeface="+mn-ea"/>
                          <a:cs typeface="+mn-cs"/>
                        </a:rPr>
                        <a:t>Нестандартное </a:t>
                      </a:r>
                    </a:p>
                    <a:p>
                      <a:r>
                        <a:rPr kumimoji="0" lang="ru-RU" sz="1800" kern="1200" dirty="0" smtClean="0">
                          <a:solidFill>
                            <a:schemeClr val="dk1"/>
                          </a:solidFill>
                          <a:latin typeface="+mn-lt"/>
                          <a:ea typeface="+mn-ea"/>
                          <a:cs typeface="+mn-cs"/>
                        </a:rPr>
                        <a:t>ведение уроков</a:t>
                      </a:r>
                      <a:endParaRPr lang="ru-RU" dirty="0"/>
                    </a:p>
                  </a:txBody>
                  <a:tcPr/>
                </a:tc>
                <a:tc>
                  <a:txBody>
                    <a:bodyPr/>
                    <a:lstStyle/>
                    <a:p>
                      <a:r>
                        <a:rPr lang="ru-RU" dirty="0" smtClean="0"/>
                        <a:t>          -------</a:t>
                      </a:r>
                      <a:endParaRPr lang="ru-RU" dirty="0"/>
                    </a:p>
                  </a:txBody>
                  <a:tcPr/>
                </a:tc>
                <a:tc>
                  <a:txBody>
                    <a:bodyPr/>
                    <a:lstStyle/>
                    <a:p>
                      <a:r>
                        <a:rPr kumimoji="0" lang="ru-RU" sz="1800" kern="1200" dirty="0" smtClean="0">
                          <a:solidFill>
                            <a:schemeClr val="dk1"/>
                          </a:solidFill>
                          <a:latin typeface="+mn-lt"/>
                          <a:ea typeface="+mn-ea"/>
                          <a:cs typeface="+mn-cs"/>
                        </a:rPr>
                        <a:t>Учитель ведет урок в параллельном классе, </a:t>
                      </a:r>
                    </a:p>
                    <a:p>
                      <a:r>
                        <a:rPr kumimoji="0" lang="ru-RU" sz="1800" kern="1200" dirty="0" smtClean="0">
                          <a:solidFill>
                            <a:schemeClr val="dk1"/>
                          </a:solidFill>
                          <a:latin typeface="+mn-lt"/>
                          <a:ea typeface="+mn-ea"/>
                          <a:cs typeface="+mn-cs"/>
                        </a:rPr>
                        <a:t>урок ведут два педагога (совместно с </a:t>
                      </a:r>
                    </a:p>
                    <a:p>
                      <a:r>
                        <a:rPr kumimoji="0" lang="ru-RU" sz="1800" kern="1200" dirty="0" smtClean="0">
                          <a:solidFill>
                            <a:schemeClr val="dk1"/>
                          </a:solidFill>
                          <a:latin typeface="+mn-lt"/>
                          <a:ea typeface="+mn-ea"/>
                          <a:cs typeface="+mn-cs"/>
                        </a:rPr>
                        <a:t>учителями информатики, психологами и логопедами), урок проходит </a:t>
                      </a:r>
                    </a:p>
                    <a:p>
                      <a:r>
                        <a:rPr kumimoji="0" lang="ru-RU" sz="1800" kern="1200" dirty="0" smtClean="0">
                          <a:solidFill>
                            <a:schemeClr val="dk1"/>
                          </a:solidFill>
                          <a:latin typeface="+mn-lt"/>
                          <a:ea typeface="+mn-ea"/>
                          <a:cs typeface="+mn-cs"/>
                        </a:rPr>
                        <a:t>с поддержкой </a:t>
                      </a:r>
                      <a:r>
                        <a:rPr kumimoji="0" lang="ru-RU" sz="1800" kern="1200" dirty="0" err="1" smtClean="0">
                          <a:solidFill>
                            <a:schemeClr val="dk1"/>
                          </a:solidFill>
                          <a:latin typeface="+mn-lt"/>
                          <a:ea typeface="+mn-ea"/>
                          <a:cs typeface="+mn-cs"/>
                        </a:rPr>
                        <a:t>тьютора</a:t>
                      </a:r>
                      <a:r>
                        <a:rPr kumimoji="0" lang="ru-RU" sz="1800" kern="1200" dirty="0" smtClean="0">
                          <a:solidFill>
                            <a:schemeClr val="dk1"/>
                          </a:solidFill>
                          <a:latin typeface="+mn-lt"/>
                          <a:ea typeface="+mn-ea"/>
                          <a:cs typeface="+mn-cs"/>
                        </a:rPr>
                        <a:t> или в присутствии родителей обучающихся</a:t>
                      </a:r>
                      <a:endParaRPr lang="ru-RU"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b="1" dirty="0" smtClean="0"/>
              <a:t>Каковы же особенности современного урока? </a:t>
            </a:r>
            <a:endParaRPr lang="ru-RU" dirty="0" smtClean="0"/>
          </a:p>
          <a:p>
            <a:r>
              <a:rPr lang="ru-RU" dirty="0" smtClean="0"/>
              <a:t>Современный урок – </a:t>
            </a:r>
            <a:r>
              <a:rPr lang="ru-RU" dirty="0" err="1" smtClean="0"/>
              <a:t>урок</a:t>
            </a:r>
            <a:r>
              <a:rPr lang="ru-RU" dirty="0" smtClean="0"/>
              <a:t> актуальный для настоящего времени.</a:t>
            </a:r>
          </a:p>
          <a:p>
            <a:r>
              <a:rPr lang="ru-RU" dirty="0" smtClean="0"/>
              <a:t>Современный урок –</a:t>
            </a:r>
            <a:r>
              <a:rPr lang="ru-RU" dirty="0" err="1" smtClean="0"/>
              <a:t>урок</a:t>
            </a:r>
            <a:r>
              <a:rPr lang="ru-RU" dirty="0" smtClean="0"/>
              <a:t> действенный, имеющий непосредственное отношение к интересам личности ребенка, его родителей, общества, государства.   </a:t>
            </a:r>
          </a:p>
          <a:p>
            <a:r>
              <a:rPr lang="ru-RU" dirty="0" smtClean="0"/>
              <a:t>      Модели современного урока: традиционная и инновационная. </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25"/>
          <a:ext cx="7467600" cy="713232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Предмет</a:t>
                      </a:r>
                    </a:p>
                    <a:p>
                      <a:r>
                        <a:rPr kumimoji="0" lang="ru-RU" sz="1800" b="1" kern="1200" dirty="0" smtClean="0">
                          <a:solidFill>
                            <a:schemeClr val="lt1"/>
                          </a:solidFill>
                          <a:latin typeface="+mn-lt"/>
                          <a:ea typeface="+mn-ea"/>
                          <a:cs typeface="+mn-cs"/>
                        </a:rPr>
                        <a:t> изменений</a:t>
                      </a:r>
                      <a:endParaRPr lang="ru-RU" dirty="0"/>
                    </a:p>
                  </a:txBody>
                  <a:tcPr/>
                </a:tc>
                <a:tc>
                  <a:txBody>
                    <a:bodyPr/>
                    <a:lstStyle/>
                    <a:p>
                      <a:r>
                        <a:rPr kumimoji="0" lang="ru-RU" sz="1800" b="1" kern="1200" dirty="0" smtClean="0">
                          <a:solidFill>
                            <a:schemeClr val="lt1"/>
                          </a:solidFill>
                          <a:latin typeface="+mn-lt"/>
                          <a:ea typeface="+mn-ea"/>
                          <a:cs typeface="+mn-cs"/>
                        </a:rPr>
                        <a:t>Традиционная </a:t>
                      </a:r>
                    </a:p>
                    <a:p>
                      <a:r>
                        <a:rPr kumimoji="0" lang="ru-RU" sz="1800" b="1" kern="1200" dirty="0" smtClean="0">
                          <a:solidFill>
                            <a:schemeClr val="lt1"/>
                          </a:solidFill>
                          <a:latin typeface="+mn-lt"/>
                          <a:ea typeface="+mn-ea"/>
                          <a:cs typeface="+mn-cs"/>
                        </a:rPr>
                        <a:t>Деятельность</a:t>
                      </a:r>
                    </a:p>
                    <a:p>
                      <a:r>
                        <a:rPr kumimoji="0" lang="ru-RU" sz="1800" b="1" kern="1200" dirty="0" smtClean="0">
                          <a:solidFill>
                            <a:schemeClr val="lt1"/>
                          </a:solidFill>
                          <a:latin typeface="+mn-lt"/>
                          <a:ea typeface="+mn-ea"/>
                          <a:cs typeface="+mn-cs"/>
                        </a:rPr>
                        <a:t> учителя</a:t>
                      </a:r>
                      <a:endParaRPr lang="ru-RU" dirty="0"/>
                    </a:p>
                  </a:txBody>
                  <a:tcPr/>
                </a:tc>
                <a:tc>
                  <a:txBody>
                    <a:bodyPr/>
                    <a:lstStyle/>
                    <a:p>
                      <a:r>
                        <a:rPr kumimoji="0" lang="ru-RU" sz="1800" b="1" kern="1200" dirty="0" smtClean="0">
                          <a:solidFill>
                            <a:schemeClr val="lt1"/>
                          </a:solidFill>
                          <a:latin typeface="+mn-lt"/>
                          <a:ea typeface="+mn-ea"/>
                          <a:cs typeface="+mn-cs"/>
                        </a:rPr>
                        <a:t>Деятельность учителя, </a:t>
                      </a:r>
                    </a:p>
                    <a:p>
                      <a:r>
                        <a:rPr kumimoji="0" lang="ru-RU" sz="1800" b="1" kern="1200" dirty="0" smtClean="0">
                          <a:solidFill>
                            <a:schemeClr val="lt1"/>
                          </a:solidFill>
                          <a:latin typeface="+mn-lt"/>
                          <a:ea typeface="+mn-ea"/>
                          <a:cs typeface="+mn-cs"/>
                        </a:rPr>
                        <a:t>работающего по ФГОС</a:t>
                      </a:r>
                      <a:endParaRPr lang="ru-RU" dirty="0"/>
                    </a:p>
                  </a:txBody>
                  <a:tcPr/>
                </a:tc>
              </a:tr>
              <a:tr h="370840">
                <a:tc>
                  <a:txBody>
                    <a:bodyPr/>
                    <a:lstStyle/>
                    <a:p>
                      <a:r>
                        <a:rPr kumimoji="0" lang="ru-RU" sz="1800" kern="1200" dirty="0" smtClean="0">
                          <a:solidFill>
                            <a:schemeClr val="dk1"/>
                          </a:solidFill>
                          <a:latin typeface="+mn-lt"/>
                          <a:ea typeface="+mn-ea"/>
                          <a:cs typeface="+mn-cs"/>
                        </a:rPr>
                        <a:t>Взаимодействие с родителями</a:t>
                      </a:r>
                    </a:p>
                    <a:p>
                      <a:r>
                        <a:rPr kumimoji="0" lang="ru-RU" sz="1800" kern="1200" dirty="0" smtClean="0">
                          <a:solidFill>
                            <a:schemeClr val="dk1"/>
                          </a:solidFill>
                          <a:latin typeface="+mn-lt"/>
                          <a:ea typeface="+mn-ea"/>
                          <a:cs typeface="+mn-cs"/>
                        </a:rPr>
                        <a:t> обучающихся</a:t>
                      </a:r>
                      <a:endParaRPr lang="ru-RU" dirty="0"/>
                    </a:p>
                  </a:txBody>
                  <a:tcPr/>
                </a:tc>
                <a:tc>
                  <a:txBody>
                    <a:bodyPr/>
                    <a:lstStyle/>
                    <a:p>
                      <a:r>
                        <a:rPr kumimoji="0" lang="ru-RU" sz="1800" kern="1200" dirty="0" smtClean="0">
                          <a:solidFill>
                            <a:schemeClr val="dk1"/>
                          </a:solidFill>
                          <a:latin typeface="+mn-lt"/>
                          <a:ea typeface="+mn-ea"/>
                          <a:cs typeface="+mn-cs"/>
                        </a:rPr>
                        <a:t>Происходит в виде</a:t>
                      </a:r>
                    </a:p>
                    <a:p>
                      <a:r>
                        <a:rPr kumimoji="0" lang="ru-RU" sz="1800" kern="1200" dirty="0" smtClean="0">
                          <a:solidFill>
                            <a:schemeClr val="dk1"/>
                          </a:solidFill>
                          <a:latin typeface="+mn-lt"/>
                          <a:ea typeface="+mn-ea"/>
                          <a:cs typeface="+mn-cs"/>
                        </a:rPr>
                        <a:t> лекций, родители не </a:t>
                      </a:r>
                    </a:p>
                    <a:p>
                      <a:r>
                        <a:rPr kumimoji="0" lang="ru-RU" sz="1800" kern="1200" dirty="0" smtClean="0">
                          <a:solidFill>
                            <a:schemeClr val="dk1"/>
                          </a:solidFill>
                          <a:latin typeface="+mn-lt"/>
                          <a:ea typeface="+mn-ea"/>
                          <a:cs typeface="+mn-cs"/>
                        </a:rPr>
                        <a:t>включены в образовательный </a:t>
                      </a:r>
                    </a:p>
                    <a:p>
                      <a:r>
                        <a:rPr kumimoji="0" lang="ru-RU" sz="1800" kern="1200" dirty="0" smtClean="0">
                          <a:solidFill>
                            <a:schemeClr val="dk1"/>
                          </a:solidFill>
                          <a:latin typeface="+mn-lt"/>
                          <a:ea typeface="+mn-ea"/>
                          <a:cs typeface="+mn-cs"/>
                        </a:rPr>
                        <a:t>процесс</a:t>
                      </a:r>
                      <a:endParaRPr lang="ru-RU" dirty="0"/>
                    </a:p>
                  </a:txBody>
                  <a:tcPr/>
                </a:tc>
                <a:tc>
                  <a:txBody>
                    <a:bodyPr/>
                    <a:lstStyle/>
                    <a:p>
                      <a:r>
                        <a:rPr kumimoji="0" lang="ru-RU" sz="1800" kern="1200" dirty="0" smtClean="0">
                          <a:solidFill>
                            <a:schemeClr val="dk1"/>
                          </a:solidFill>
                          <a:latin typeface="+mn-lt"/>
                          <a:ea typeface="+mn-ea"/>
                          <a:cs typeface="+mn-cs"/>
                        </a:rPr>
                        <a:t>Информированность родителей </a:t>
                      </a:r>
                    </a:p>
                    <a:p>
                      <a:r>
                        <a:rPr kumimoji="0" lang="ru-RU" sz="1800" kern="1200" dirty="0" smtClean="0">
                          <a:solidFill>
                            <a:schemeClr val="dk1"/>
                          </a:solidFill>
                          <a:latin typeface="+mn-lt"/>
                          <a:ea typeface="+mn-ea"/>
                          <a:cs typeface="+mn-cs"/>
                        </a:rPr>
                        <a:t>обучающихся. Они имеют возможность участвовать в образовательном </a:t>
                      </a:r>
                    </a:p>
                    <a:p>
                      <a:r>
                        <a:rPr kumimoji="0" lang="ru-RU" sz="1800" kern="1200" dirty="0" smtClean="0">
                          <a:solidFill>
                            <a:schemeClr val="dk1"/>
                          </a:solidFill>
                          <a:latin typeface="+mn-lt"/>
                          <a:ea typeface="+mn-ea"/>
                          <a:cs typeface="+mn-cs"/>
                        </a:rPr>
                        <a:t>процессе. Общение учителя с </a:t>
                      </a:r>
                    </a:p>
                    <a:p>
                      <a:r>
                        <a:rPr kumimoji="0" lang="ru-RU" sz="1800" kern="1200" dirty="0" smtClean="0">
                          <a:solidFill>
                            <a:schemeClr val="dk1"/>
                          </a:solidFill>
                          <a:latin typeface="+mn-lt"/>
                          <a:ea typeface="+mn-ea"/>
                          <a:cs typeface="+mn-cs"/>
                        </a:rPr>
                        <a:t>родителями школьников может </a:t>
                      </a:r>
                    </a:p>
                    <a:p>
                      <a:r>
                        <a:rPr kumimoji="0" lang="ru-RU" sz="1800" kern="1200" dirty="0" smtClean="0">
                          <a:solidFill>
                            <a:schemeClr val="dk1"/>
                          </a:solidFill>
                          <a:latin typeface="+mn-lt"/>
                          <a:ea typeface="+mn-ea"/>
                          <a:cs typeface="+mn-cs"/>
                        </a:rPr>
                        <a:t>осуществляться при помощи </a:t>
                      </a:r>
                    </a:p>
                    <a:p>
                      <a:r>
                        <a:rPr kumimoji="0" lang="ru-RU" sz="1800" kern="1200" dirty="0" smtClean="0">
                          <a:solidFill>
                            <a:schemeClr val="dk1"/>
                          </a:solidFill>
                          <a:latin typeface="+mn-lt"/>
                          <a:ea typeface="+mn-ea"/>
                          <a:cs typeface="+mn-cs"/>
                        </a:rPr>
                        <a:t>Интернета</a:t>
                      </a:r>
                      <a:endParaRPr lang="ru-RU" dirty="0"/>
                    </a:p>
                  </a:txBody>
                  <a:tcPr/>
                </a:tc>
              </a:tr>
              <a:tr h="370840">
                <a:tc>
                  <a:txBody>
                    <a:bodyPr/>
                    <a:lstStyle/>
                    <a:p>
                      <a:r>
                        <a:rPr kumimoji="0" lang="ru-RU" sz="1800" kern="1200" dirty="0" smtClean="0">
                          <a:solidFill>
                            <a:schemeClr val="dk1"/>
                          </a:solidFill>
                          <a:latin typeface="+mn-lt"/>
                          <a:ea typeface="+mn-ea"/>
                          <a:cs typeface="+mn-cs"/>
                        </a:rPr>
                        <a:t>Образовательная</a:t>
                      </a:r>
                    </a:p>
                    <a:p>
                      <a:r>
                        <a:rPr kumimoji="0" lang="ru-RU" sz="1800" kern="1200" dirty="0" smtClean="0">
                          <a:solidFill>
                            <a:schemeClr val="dk1"/>
                          </a:solidFill>
                          <a:latin typeface="+mn-lt"/>
                          <a:ea typeface="+mn-ea"/>
                          <a:cs typeface="+mn-cs"/>
                        </a:rPr>
                        <a:t> среда</a:t>
                      </a:r>
                      <a:endParaRPr lang="ru-RU" dirty="0"/>
                    </a:p>
                  </a:txBody>
                  <a:tcPr/>
                </a:tc>
                <a:tc>
                  <a:txBody>
                    <a:bodyPr/>
                    <a:lstStyle/>
                    <a:p>
                      <a:r>
                        <a:rPr kumimoji="0" lang="ru-RU" sz="1800" kern="1200" dirty="0" smtClean="0">
                          <a:solidFill>
                            <a:schemeClr val="dk1"/>
                          </a:solidFill>
                          <a:latin typeface="+mn-lt"/>
                          <a:ea typeface="+mn-ea"/>
                          <a:cs typeface="+mn-cs"/>
                        </a:rPr>
                        <a:t>Создается учителем. </a:t>
                      </a:r>
                    </a:p>
                    <a:p>
                      <a:r>
                        <a:rPr kumimoji="0" lang="ru-RU" sz="1800" kern="1200" dirty="0" smtClean="0">
                          <a:solidFill>
                            <a:schemeClr val="dk1"/>
                          </a:solidFill>
                          <a:latin typeface="+mn-lt"/>
                          <a:ea typeface="+mn-ea"/>
                          <a:cs typeface="+mn-cs"/>
                        </a:rPr>
                        <a:t>Выставки работ </a:t>
                      </a:r>
                    </a:p>
                    <a:p>
                      <a:r>
                        <a:rPr kumimoji="0" lang="ru-RU" sz="1800" kern="1200" dirty="0" smtClean="0">
                          <a:solidFill>
                            <a:schemeClr val="dk1"/>
                          </a:solidFill>
                          <a:latin typeface="+mn-lt"/>
                          <a:ea typeface="+mn-ea"/>
                          <a:cs typeface="+mn-cs"/>
                        </a:rPr>
                        <a:t>обучающихся</a:t>
                      </a:r>
                      <a:endParaRPr lang="ru-RU" dirty="0"/>
                    </a:p>
                  </a:txBody>
                  <a:tcPr/>
                </a:tc>
                <a:tc>
                  <a:txBody>
                    <a:bodyPr/>
                    <a:lstStyle/>
                    <a:p>
                      <a:r>
                        <a:rPr kumimoji="0" lang="ru-RU" sz="1800" kern="1200" dirty="0" smtClean="0">
                          <a:solidFill>
                            <a:schemeClr val="dk1"/>
                          </a:solidFill>
                          <a:latin typeface="+mn-lt"/>
                          <a:ea typeface="+mn-ea"/>
                          <a:cs typeface="+mn-cs"/>
                        </a:rPr>
                        <a:t>Создается обучающимися (дети </a:t>
                      </a:r>
                    </a:p>
                    <a:p>
                      <a:r>
                        <a:rPr kumimoji="0" lang="ru-RU" sz="1800" kern="1200" dirty="0" smtClean="0">
                          <a:solidFill>
                            <a:schemeClr val="dk1"/>
                          </a:solidFill>
                          <a:latin typeface="+mn-lt"/>
                          <a:ea typeface="+mn-ea"/>
                          <a:cs typeface="+mn-cs"/>
                        </a:rPr>
                        <a:t>изготавливают учебный материал,</a:t>
                      </a:r>
                    </a:p>
                    <a:p>
                      <a:r>
                        <a:rPr kumimoji="0" lang="ru-RU" sz="1800" kern="1200" dirty="0" smtClean="0">
                          <a:solidFill>
                            <a:schemeClr val="dk1"/>
                          </a:solidFill>
                          <a:latin typeface="+mn-lt"/>
                          <a:ea typeface="+mn-ea"/>
                          <a:cs typeface="+mn-cs"/>
                        </a:rPr>
                        <a:t> проводят презентации). </a:t>
                      </a:r>
                    </a:p>
                    <a:p>
                      <a:r>
                        <a:rPr kumimoji="0" lang="ru-RU" sz="1800" kern="1200" dirty="0" smtClean="0">
                          <a:solidFill>
                            <a:schemeClr val="dk1"/>
                          </a:solidFill>
                          <a:latin typeface="+mn-lt"/>
                          <a:ea typeface="+mn-ea"/>
                          <a:cs typeface="+mn-cs"/>
                        </a:rPr>
                        <a:t>Зонирование классов, холлов</a:t>
                      </a:r>
                      <a:endParaRPr lang="ru-RU"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25"/>
          <a:ext cx="7467600" cy="758952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Предмет</a:t>
                      </a:r>
                    </a:p>
                    <a:p>
                      <a:r>
                        <a:rPr kumimoji="0" lang="ru-RU" sz="1800" b="1" kern="1200" dirty="0" smtClean="0">
                          <a:solidFill>
                            <a:schemeClr val="lt1"/>
                          </a:solidFill>
                          <a:latin typeface="+mn-lt"/>
                          <a:ea typeface="+mn-ea"/>
                          <a:cs typeface="+mn-cs"/>
                        </a:rPr>
                        <a:t> изменений</a:t>
                      </a:r>
                      <a:endParaRPr lang="ru-RU" dirty="0"/>
                    </a:p>
                  </a:txBody>
                  <a:tcPr/>
                </a:tc>
                <a:tc>
                  <a:txBody>
                    <a:bodyPr/>
                    <a:lstStyle/>
                    <a:p>
                      <a:r>
                        <a:rPr kumimoji="0" lang="ru-RU" sz="1800" b="1" kern="1200" dirty="0" smtClean="0">
                          <a:solidFill>
                            <a:schemeClr val="lt1"/>
                          </a:solidFill>
                          <a:latin typeface="+mn-lt"/>
                          <a:ea typeface="+mn-ea"/>
                          <a:cs typeface="+mn-cs"/>
                        </a:rPr>
                        <a:t>Традиционная </a:t>
                      </a:r>
                    </a:p>
                    <a:p>
                      <a:r>
                        <a:rPr kumimoji="0" lang="ru-RU" sz="1800" b="1" kern="1200" dirty="0" smtClean="0">
                          <a:solidFill>
                            <a:schemeClr val="lt1"/>
                          </a:solidFill>
                          <a:latin typeface="+mn-lt"/>
                          <a:ea typeface="+mn-ea"/>
                          <a:cs typeface="+mn-cs"/>
                        </a:rPr>
                        <a:t>Деятельность</a:t>
                      </a:r>
                    </a:p>
                    <a:p>
                      <a:r>
                        <a:rPr kumimoji="0" lang="ru-RU" sz="1800" b="1" kern="1200" dirty="0" smtClean="0">
                          <a:solidFill>
                            <a:schemeClr val="lt1"/>
                          </a:solidFill>
                          <a:latin typeface="+mn-lt"/>
                          <a:ea typeface="+mn-ea"/>
                          <a:cs typeface="+mn-cs"/>
                        </a:rPr>
                        <a:t> учителя</a:t>
                      </a:r>
                      <a:endParaRPr lang="ru-RU" dirty="0"/>
                    </a:p>
                  </a:txBody>
                  <a:tcPr/>
                </a:tc>
                <a:tc>
                  <a:txBody>
                    <a:bodyPr/>
                    <a:lstStyle/>
                    <a:p>
                      <a:r>
                        <a:rPr kumimoji="0" lang="ru-RU" sz="1800" b="1" kern="1200" dirty="0" smtClean="0">
                          <a:solidFill>
                            <a:schemeClr val="lt1"/>
                          </a:solidFill>
                          <a:latin typeface="+mn-lt"/>
                          <a:ea typeface="+mn-ea"/>
                          <a:cs typeface="+mn-cs"/>
                        </a:rPr>
                        <a:t>Деятельность учителя, </a:t>
                      </a:r>
                    </a:p>
                    <a:p>
                      <a:r>
                        <a:rPr kumimoji="0" lang="ru-RU" sz="1800" b="1" kern="1200" dirty="0" smtClean="0">
                          <a:solidFill>
                            <a:schemeClr val="lt1"/>
                          </a:solidFill>
                          <a:latin typeface="+mn-lt"/>
                          <a:ea typeface="+mn-ea"/>
                          <a:cs typeface="+mn-cs"/>
                        </a:rPr>
                        <a:t>работающего по ФГОС</a:t>
                      </a:r>
                      <a:endParaRPr lang="ru-RU" dirty="0"/>
                    </a:p>
                  </a:txBody>
                  <a:tcPr/>
                </a:tc>
              </a:tr>
              <a:tr h="370840">
                <a:tc>
                  <a:txBody>
                    <a:bodyPr/>
                    <a:lstStyle/>
                    <a:p>
                      <a:r>
                        <a:rPr kumimoji="0" lang="ru-RU" sz="1800" kern="1200" dirty="0" smtClean="0">
                          <a:solidFill>
                            <a:schemeClr val="dk1"/>
                          </a:solidFill>
                          <a:latin typeface="+mn-lt"/>
                          <a:ea typeface="+mn-ea"/>
                          <a:cs typeface="+mn-cs"/>
                        </a:rPr>
                        <a:t>Результаты</a:t>
                      </a:r>
                    </a:p>
                    <a:p>
                      <a:r>
                        <a:rPr kumimoji="0" lang="ru-RU" sz="1800" kern="1200" dirty="0" smtClean="0">
                          <a:solidFill>
                            <a:schemeClr val="dk1"/>
                          </a:solidFill>
                          <a:latin typeface="+mn-lt"/>
                          <a:ea typeface="+mn-ea"/>
                          <a:cs typeface="+mn-cs"/>
                        </a:rPr>
                        <a:t> обучения</a:t>
                      </a:r>
                      <a:endParaRPr lang="ru-RU" dirty="0"/>
                    </a:p>
                  </a:txBody>
                  <a:tcPr/>
                </a:tc>
                <a:tc>
                  <a:txBody>
                    <a:bodyPr/>
                    <a:lstStyle/>
                    <a:p>
                      <a:r>
                        <a:rPr kumimoji="0" lang="ru-RU" sz="1800" kern="1200" dirty="0" smtClean="0">
                          <a:solidFill>
                            <a:schemeClr val="dk1"/>
                          </a:solidFill>
                          <a:latin typeface="+mn-lt"/>
                          <a:ea typeface="+mn-ea"/>
                          <a:cs typeface="+mn-cs"/>
                        </a:rPr>
                        <a:t>Предметные результаты</a:t>
                      </a:r>
                      <a:endParaRPr lang="ru-RU" dirty="0"/>
                    </a:p>
                  </a:txBody>
                  <a:tcPr/>
                </a:tc>
                <a:tc>
                  <a:txBody>
                    <a:bodyPr/>
                    <a:lstStyle/>
                    <a:p>
                      <a:r>
                        <a:rPr kumimoji="0" lang="ru-RU" sz="1800" kern="1200" dirty="0" smtClean="0">
                          <a:solidFill>
                            <a:schemeClr val="dk1"/>
                          </a:solidFill>
                          <a:latin typeface="+mn-lt"/>
                          <a:ea typeface="+mn-ea"/>
                          <a:cs typeface="+mn-cs"/>
                        </a:rPr>
                        <a:t>Не только предметные результаты,</a:t>
                      </a:r>
                    </a:p>
                    <a:p>
                      <a:r>
                        <a:rPr kumimoji="0" lang="ru-RU" sz="1800" kern="1200" dirty="0" smtClean="0">
                          <a:solidFill>
                            <a:schemeClr val="dk1"/>
                          </a:solidFill>
                          <a:latin typeface="+mn-lt"/>
                          <a:ea typeface="+mn-ea"/>
                          <a:cs typeface="+mn-cs"/>
                        </a:rPr>
                        <a:t> но и личностные, </a:t>
                      </a:r>
                      <a:r>
                        <a:rPr kumimoji="0" lang="ru-RU" sz="1800" kern="1200" dirty="0" err="1" smtClean="0">
                          <a:solidFill>
                            <a:schemeClr val="dk1"/>
                          </a:solidFill>
                          <a:latin typeface="+mn-lt"/>
                          <a:ea typeface="+mn-ea"/>
                          <a:cs typeface="+mn-cs"/>
                        </a:rPr>
                        <a:t>метапредметные</a:t>
                      </a:r>
                      <a:endParaRPr lang="ru-RU" dirty="0"/>
                    </a:p>
                  </a:txBody>
                  <a:tcPr/>
                </a:tc>
              </a:tr>
              <a:tr h="370840">
                <a:tc>
                  <a:txBody>
                    <a:bodyPr/>
                    <a:lstStyle/>
                    <a:p>
                      <a:endParaRPr lang="ru-RU" dirty="0"/>
                    </a:p>
                  </a:txBody>
                  <a:tcPr/>
                </a:tc>
                <a:tc>
                  <a:txBody>
                    <a:bodyPr/>
                    <a:lstStyle/>
                    <a:p>
                      <a:r>
                        <a:rPr kumimoji="0" lang="ru-RU" sz="1800" kern="1200" dirty="0" smtClean="0">
                          <a:solidFill>
                            <a:schemeClr val="dk1"/>
                          </a:solidFill>
                          <a:latin typeface="+mn-lt"/>
                          <a:ea typeface="+mn-ea"/>
                          <a:cs typeface="+mn-cs"/>
                        </a:rPr>
                        <a:t>Нет </a:t>
                      </a:r>
                      <a:r>
                        <a:rPr kumimoji="0" lang="ru-RU" sz="1800" kern="1200" dirty="0" err="1" smtClean="0">
                          <a:solidFill>
                            <a:schemeClr val="dk1"/>
                          </a:solidFill>
                          <a:latin typeface="+mn-lt"/>
                          <a:ea typeface="+mn-ea"/>
                          <a:cs typeface="+mn-cs"/>
                        </a:rPr>
                        <a:t>портфолио</a:t>
                      </a:r>
                      <a:r>
                        <a:rPr kumimoji="0" lang="ru-RU" sz="1800" kern="1200" dirty="0" smtClean="0">
                          <a:solidFill>
                            <a:schemeClr val="dk1"/>
                          </a:solidFill>
                          <a:latin typeface="+mn-lt"/>
                          <a:ea typeface="+mn-ea"/>
                          <a:cs typeface="+mn-cs"/>
                        </a:rPr>
                        <a:t> </a:t>
                      </a:r>
                    </a:p>
                    <a:p>
                      <a:r>
                        <a:rPr kumimoji="0" lang="ru-RU" sz="1800" kern="1200" dirty="0" smtClean="0">
                          <a:solidFill>
                            <a:schemeClr val="dk1"/>
                          </a:solidFill>
                          <a:latin typeface="+mn-lt"/>
                          <a:ea typeface="+mn-ea"/>
                          <a:cs typeface="+mn-cs"/>
                        </a:rPr>
                        <a:t>обучающегося</a:t>
                      </a:r>
                      <a:endParaRPr lang="ru-RU" dirty="0"/>
                    </a:p>
                  </a:txBody>
                  <a:tcPr/>
                </a:tc>
                <a:tc>
                  <a:txBody>
                    <a:bodyPr/>
                    <a:lstStyle/>
                    <a:p>
                      <a:r>
                        <a:rPr kumimoji="0" lang="ru-RU" sz="1800" kern="1200" dirty="0" smtClean="0">
                          <a:solidFill>
                            <a:schemeClr val="dk1"/>
                          </a:solidFill>
                          <a:latin typeface="+mn-lt"/>
                          <a:ea typeface="+mn-ea"/>
                          <a:cs typeface="+mn-cs"/>
                        </a:rPr>
                        <a:t>Создание </a:t>
                      </a:r>
                      <a:r>
                        <a:rPr kumimoji="0" lang="ru-RU" sz="1800" kern="1200" dirty="0" err="1" smtClean="0">
                          <a:solidFill>
                            <a:schemeClr val="dk1"/>
                          </a:solidFill>
                          <a:latin typeface="+mn-lt"/>
                          <a:ea typeface="+mn-ea"/>
                          <a:cs typeface="+mn-cs"/>
                        </a:rPr>
                        <a:t>портфолио</a:t>
                      </a:r>
                      <a:endParaRPr lang="ru-RU" dirty="0"/>
                    </a:p>
                  </a:txBody>
                  <a:tcPr/>
                </a:tc>
              </a:tr>
              <a:tr h="370840">
                <a:tc>
                  <a:txBody>
                    <a:bodyPr/>
                    <a:lstStyle/>
                    <a:p>
                      <a:endParaRPr lang="ru-RU" dirty="0"/>
                    </a:p>
                  </a:txBody>
                  <a:tcPr/>
                </a:tc>
                <a:tc>
                  <a:txBody>
                    <a:bodyPr/>
                    <a:lstStyle/>
                    <a:p>
                      <a:r>
                        <a:rPr kumimoji="0" lang="ru-RU" sz="1800" kern="1200" dirty="0" smtClean="0">
                          <a:solidFill>
                            <a:schemeClr val="dk1"/>
                          </a:solidFill>
                          <a:latin typeface="+mn-lt"/>
                          <a:ea typeface="+mn-ea"/>
                          <a:cs typeface="+mn-cs"/>
                        </a:rPr>
                        <a:t>Основная оценка – </a:t>
                      </a:r>
                    </a:p>
                    <a:p>
                      <a:r>
                        <a:rPr kumimoji="0" lang="ru-RU" sz="1800" kern="1200" dirty="0" smtClean="0">
                          <a:solidFill>
                            <a:schemeClr val="dk1"/>
                          </a:solidFill>
                          <a:latin typeface="+mn-lt"/>
                          <a:ea typeface="+mn-ea"/>
                          <a:cs typeface="+mn-cs"/>
                        </a:rPr>
                        <a:t>оценка учителя</a:t>
                      </a:r>
                      <a:endParaRPr lang="ru-RU" dirty="0"/>
                    </a:p>
                  </a:txBody>
                  <a:tcPr/>
                </a:tc>
                <a:tc>
                  <a:txBody>
                    <a:bodyPr/>
                    <a:lstStyle/>
                    <a:p>
                      <a:r>
                        <a:rPr kumimoji="0" lang="ru-RU" sz="1800" kern="1200" dirty="0" smtClean="0">
                          <a:solidFill>
                            <a:schemeClr val="dk1"/>
                          </a:solidFill>
                          <a:latin typeface="+mn-lt"/>
                          <a:ea typeface="+mn-ea"/>
                          <a:cs typeface="+mn-cs"/>
                        </a:rPr>
                        <a:t>Ориентир на самооценку</a:t>
                      </a:r>
                    </a:p>
                    <a:p>
                      <a:r>
                        <a:rPr kumimoji="0" lang="ru-RU" sz="1800" kern="1200" dirty="0" smtClean="0">
                          <a:solidFill>
                            <a:schemeClr val="dk1"/>
                          </a:solidFill>
                          <a:latin typeface="+mn-lt"/>
                          <a:ea typeface="+mn-ea"/>
                          <a:cs typeface="+mn-cs"/>
                        </a:rPr>
                        <a:t> обучающегося, формирование </a:t>
                      </a:r>
                    </a:p>
                    <a:p>
                      <a:r>
                        <a:rPr kumimoji="0" lang="ru-RU" sz="1800" kern="1200" dirty="0" smtClean="0">
                          <a:solidFill>
                            <a:schemeClr val="dk1"/>
                          </a:solidFill>
                          <a:latin typeface="+mn-lt"/>
                          <a:ea typeface="+mn-ea"/>
                          <a:cs typeface="+mn-cs"/>
                        </a:rPr>
                        <a:t>адекватной самооценки</a:t>
                      </a:r>
                      <a:endParaRPr lang="ru-RU" dirty="0"/>
                    </a:p>
                  </a:txBody>
                  <a:tcPr/>
                </a:tc>
              </a:tr>
              <a:tr h="370840">
                <a:tc>
                  <a:txBody>
                    <a:bodyPr/>
                    <a:lstStyle/>
                    <a:p>
                      <a:endParaRPr lang="ru-RU" dirty="0"/>
                    </a:p>
                  </a:txBody>
                  <a:tcPr/>
                </a:tc>
                <a:tc>
                  <a:txBody>
                    <a:bodyPr/>
                    <a:lstStyle/>
                    <a:p>
                      <a:r>
                        <a:rPr kumimoji="0" lang="ru-RU" sz="1800" kern="1200" dirty="0" smtClean="0">
                          <a:solidFill>
                            <a:schemeClr val="dk1"/>
                          </a:solidFill>
                          <a:latin typeface="+mn-lt"/>
                          <a:ea typeface="+mn-ea"/>
                          <a:cs typeface="+mn-cs"/>
                        </a:rPr>
                        <a:t>Важны</a:t>
                      </a:r>
                    </a:p>
                    <a:p>
                      <a:r>
                        <a:rPr kumimoji="0" lang="ru-RU" sz="1800" kern="1200" dirty="0" smtClean="0">
                          <a:solidFill>
                            <a:schemeClr val="dk1"/>
                          </a:solidFill>
                          <a:latin typeface="+mn-lt"/>
                          <a:ea typeface="+mn-ea"/>
                          <a:cs typeface="+mn-cs"/>
                        </a:rPr>
                        <a:t>положительные </a:t>
                      </a:r>
                    </a:p>
                    <a:p>
                      <a:r>
                        <a:rPr kumimoji="0" lang="ru-RU" sz="1800" kern="1200" dirty="0" smtClean="0">
                          <a:solidFill>
                            <a:schemeClr val="dk1"/>
                          </a:solidFill>
                          <a:latin typeface="+mn-lt"/>
                          <a:ea typeface="+mn-ea"/>
                          <a:cs typeface="+mn-cs"/>
                        </a:rPr>
                        <a:t>оценки учеников по </a:t>
                      </a:r>
                    </a:p>
                    <a:p>
                      <a:r>
                        <a:rPr kumimoji="0" lang="ru-RU" sz="1800" kern="1200" dirty="0" smtClean="0">
                          <a:solidFill>
                            <a:schemeClr val="dk1"/>
                          </a:solidFill>
                          <a:latin typeface="+mn-lt"/>
                          <a:ea typeface="+mn-ea"/>
                          <a:cs typeface="+mn-cs"/>
                        </a:rPr>
                        <a:t>итогам контрольных</a:t>
                      </a:r>
                    </a:p>
                    <a:p>
                      <a:r>
                        <a:rPr kumimoji="0" lang="ru-RU" sz="1800" kern="1200" dirty="0" smtClean="0">
                          <a:solidFill>
                            <a:schemeClr val="dk1"/>
                          </a:solidFill>
                          <a:latin typeface="+mn-lt"/>
                          <a:ea typeface="+mn-ea"/>
                          <a:cs typeface="+mn-cs"/>
                        </a:rPr>
                        <a:t> работ</a:t>
                      </a:r>
                      <a:endParaRPr lang="ru-RU" dirty="0"/>
                    </a:p>
                  </a:txBody>
                  <a:tcPr/>
                </a:tc>
                <a:tc>
                  <a:txBody>
                    <a:bodyPr/>
                    <a:lstStyle/>
                    <a:p>
                      <a:r>
                        <a:rPr kumimoji="0" lang="ru-RU" sz="1800" kern="1200" dirty="0" smtClean="0">
                          <a:solidFill>
                            <a:schemeClr val="dk1"/>
                          </a:solidFill>
                          <a:latin typeface="+mn-lt"/>
                          <a:ea typeface="+mn-ea"/>
                          <a:cs typeface="+mn-cs"/>
                        </a:rPr>
                        <a:t>Учет динамики результатов обучения </a:t>
                      </a:r>
                    </a:p>
                    <a:p>
                      <a:r>
                        <a:rPr kumimoji="0" lang="ru-RU" sz="1800" kern="1200" dirty="0" smtClean="0">
                          <a:solidFill>
                            <a:schemeClr val="dk1"/>
                          </a:solidFill>
                          <a:latin typeface="+mn-lt"/>
                          <a:ea typeface="+mn-ea"/>
                          <a:cs typeface="+mn-cs"/>
                        </a:rPr>
                        <a:t>детей относительно самих себя. </a:t>
                      </a:r>
                    </a:p>
                    <a:p>
                      <a:r>
                        <a:rPr kumimoji="0" lang="ru-RU" sz="1800" kern="1200" dirty="0" smtClean="0">
                          <a:solidFill>
                            <a:schemeClr val="dk1"/>
                          </a:solidFill>
                          <a:latin typeface="+mn-lt"/>
                          <a:ea typeface="+mn-ea"/>
                          <a:cs typeface="+mn-cs"/>
                        </a:rPr>
                        <a:t>Оценка промежуточных результатов </a:t>
                      </a:r>
                    </a:p>
                    <a:p>
                      <a:r>
                        <a:rPr kumimoji="0" lang="ru-RU" sz="1800" kern="1200" dirty="0" smtClean="0">
                          <a:solidFill>
                            <a:schemeClr val="dk1"/>
                          </a:solidFill>
                          <a:latin typeface="+mn-lt"/>
                          <a:ea typeface="+mn-ea"/>
                          <a:cs typeface="+mn-cs"/>
                        </a:rPr>
                        <a:t>обучения</a:t>
                      </a:r>
                      <a:endParaRPr lang="ru-RU"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Таким образом, сравнив деятельность учителя до введения ФГОС и на современном этапе, понимаем, что она, если не меняется коренным образом, то существенно обновляется. Все нововведения направлены  на усвоение обучающимся определенной суммы знаний  и на развитие его личности, его познавательных и созидательных способностей.</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467600" cy="6116786"/>
          </a:xfrm>
        </p:spPr>
        <p:txBody>
          <a:bodyPr>
            <a:normAutofit fontScale="47500" lnSpcReduction="20000"/>
          </a:bodyPr>
          <a:lstStyle/>
          <a:p>
            <a:r>
              <a:rPr lang="ru-RU" b="1" dirty="0" smtClean="0"/>
              <a:t>Какие требования предъявляются к современному уроку:</a:t>
            </a:r>
            <a:endParaRPr lang="ru-RU" dirty="0" smtClean="0"/>
          </a:p>
          <a:p>
            <a:pPr lvl="0"/>
            <a:r>
              <a:rPr lang="ru-RU" dirty="0" smtClean="0"/>
              <a:t>хорошо организованный урок  в хорошо оборудованном кабинете должен иметь хорошее начало и хорошее окончание.</a:t>
            </a:r>
          </a:p>
          <a:p>
            <a:pPr lvl="0"/>
            <a:r>
              <a:rPr lang="ru-RU" dirty="0" smtClean="0"/>
              <a:t>учитель должен спланировать свою деятельность и деятельность учащихся, четко сформулировать тему, цель, задачи урока;</a:t>
            </a:r>
          </a:p>
          <a:p>
            <a:pPr lvl="0"/>
            <a:r>
              <a:rPr lang="ru-RU" dirty="0" smtClean="0"/>
              <a:t>урок должен быть проблемным и развивающим: учитель сам нацеливается на сотрудничество с учениками и умеет направлять учеников на сотрудничество с учителем и одноклассниками;</a:t>
            </a:r>
          </a:p>
          <a:p>
            <a:pPr lvl="0"/>
            <a:r>
              <a:rPr lang="ru-RU" dirty="0" smtClean="0"/>
              <a:t> учитель организует проблемные и поисковые ситуации, активизирует деятельность учащихся;</a:t>
            </a:r>
          </a:p>
          <a:p>
            <a:pPr lvl="0"/>
            <a:r>
              <a:rPr lang="ru-RU" dirty="0" smtClean="0"/>
              <a:t>вывод делают сами учащиеся;</a:t>
            </a:r>
          </a:p>
          <a:p>
            <a:pPr lvl="0"/>
            <a:r>
              <a:rPr lang="ru-RU" dirty="0" smtClean="0"/>
              <a:t>минимум репродукции и максимум творчества и сотворчества;</a:t>
            </a:r>
          </a:p>
          <a:p>
            <a:pPr lvl="0"/>
            <a:r>
              <a:rPr lang="ru-RU" dirty="0" err="1" smtClean="0"/>
              <a:t>времясбережение</a:t>
            </a:r>
            <a:r>
              <a:rPr lang="ru-RU" dirty="0" smtClean="0"/>
              <a:t> и </a:t>
            </a:r>
            <a:r>
              <a:rPr lang="ru-RU" dirty="0" err="1" smtClean="0"/>
              <a:t>здоровьесбережение</a:t>
            </a:r>
            <a:r>
              <a:rPr lang="ru-RU" dirty="0" smtClean="0"/>
              <a:t>;</a:t>
            </a:r>
          </a:p>
          <a:p>
            <a:pPr lvl="0"/>
            <a:r>
              <a:rPr lang="ru-RU" dirty="0" smtClean="0"/>
              <a:t>в центре внимания урока - дети;</a:t>
            </a:r>
          </a:p>
          <a:p>
            <a:pPr lvl="0"/>
            <a:r>
              <a:rPr lang="ru-RU" dirty="0" smtClean="0"/>
              <a:t>учет уровня и возможностей учащихся, в котором учтены  такие аспекты, как профиль класса, стремление учащихся, настроение детей;</a:t>
            </a:r>
          </a:p>
          <a:p>
            <a:pPr lvl="0"/>
            <a:r>
              <a:rPr lang="ru-RU" dirty="0" smtClean="0"/>
              <a:t> умение демонстрировать методическое искусство учителя;</a:t>
            </a:r>
          </a:p>
          <a:p>
            <a:pPr lvl="0"/>
            <a:r>
              <a:rPr lang="ru-RU" dirty="0" smtClean="0"/>
              <a:t>планирование обратной связи;</a:t>
            </a:r>
          </a:p>
          <a:p>
            <a:pPr lvl="0"/>
            <a:r>
              <a:rPr lang="ru-RU" dirty="0" smtClean="0"/>
              <a:t> урок должен быть добрым.</a:t>
            </a:r>
          </a:p>
          <a:p>
            <a:r>
              <a:rPr lang="ru-RU" b="1" dirty="0" smtClean="0"/>
              <a:t> </a:t>
            </a:r>
            <a:r>
              <a:rPr lang="ru-RU" dirty="0" smtClean="0"/>
              <a:t>принципы педагогической техники:</a:t>
            </a:r>
          </a:p>
          <a:p>
            <a:pPr lvl="0"/>
            <a:r>
              <a:rPr lang="ru-RU" dirty="0" smtClean="0"/>
              <a:t>свобода выбора (в любом  обучающем или управляющем действии ученику предоставляется право выбора);</a:t>
            </a:r>
          </a:p>
          <a:p>
            <a:pPr lvl="0"/>
            <a:r>
              <a:rPr lang="ru-RU" dirty="0" smtClean="0"/>
              <a:t>открытости (не только давать знания, но и показывать их границы, сталкивать ученика с проблемами, решения которых лежат за пределами изучаемого курса);</a:t>
            </a:r>
          </a:p>
          <a:p>
            <a:pPr lvl="0"/>
            <a:r>
              <a:rPr lang="ru-RU" dirty="0" smtClean="0"/>
              <a:t>деятельности (освоение учениками знаний, умений, навыков преимущественно в форме деятельности, ученик должен уметь использовать свои знания);</a:t>
            </a:r>
          </a:p>
          <a:p>
            <a:pPr lvl="0"/>
            <a:r>
              <a:rPr lang="ru-RU" dirty="0" smtClean="0"/>
              <a:t>идеальности (высокого КПД) (максимально использовать возможности, знания, интересы самих учащихся);</a:t>
            </a:r>
          </a:p>
          <a:p>
            <a:pPr lvl="0"/>
            <a:r>
              <a:rPr lang="ru-RU" dirty="0" smtClean="0"/>
              <a:t>обратной связи (регулярно контролировать процесс обучения с помощью развитой системы приемов обратной связи).</a:t>
            </a:r>
          </a:p>
          <a:p>
            <a:r>
              <a:rPr lang="ru-RU" dirty="0" smtClean="0"/>
              <a:t> </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071546"/>
            <a:ext cx="7467600" cy="5402406"/>
          </a:xfrm>
        </p:spPr>
        <p:txBody>
          <a:bodyPr>
            <a:normAutofit fontScale="85000" lnSpcReduction="20000"/>
          </a:bodyPr>
          <a:lstStyle/>
          <a:p>
            <a:r>
              <a:rPr lang="ru-RU" b="1" i="1" dirty="0" smtClean="0"/>
              <a:t>Что же характерно для современного урока?</a:t>
            </a:r>
            <a:r>
              <a:rPr lang="ru-RU" dirty="0" smtClean="0"/>
              <a:t>  </a:t>
            </a:r>
          </a:p>
          <a:p>
            <a:r>
              <a:rPr lang="ru-RU" dirty="0" smtClean="0"/>
              <a:t>Цель - готовность к саморазвитию. Она включает в себя:</a:t>
            </a:r>
          </a:p>
          <a:p>
            <a:pPr lvl="0"/>
            <a:r>
              <a:rPr lang="ru-RU" dirty="0" smtClean="0"/>
              <a:t>умение самостоятельно делать выбор, адекватный своим способностям; </a:t>
            </a:r>
          </a:p>
          <a:p>
            <a:pPr lvl="0"/>
            <a:r>
              <a:rPr lang="ru-RU" dirty="0" smtClean="0"/>
              <a:t>умение ставить перед собой цель, принимать решения; </a:t>
            </a:r>
          </a:p>
          <a:p>
            <a:pPr lvl="0"/>
            <a:r>
              <a:rPr lang="ru-RU" dirty="0" smtClean="0"/>
              <a:t>умение самостоятельно находить выход из нестандартной ситуации; </a:t>
            </a:r>
          </a:p>
          <a:p>
            <a:pPr lvl="0"/>
            <a:r>
              <a:rPr lang="ru-RU" dirty="0" smtClean="0"/>
              <a:t>умение проконтролировать себя, свои собственные действия; </a:t>
            </a:r>
          </a:p>
          <a:p>
            <a:pPr lvl="0"/>
            <a:r>
              <a:rPr lang="ru-RU" dirty="0" smtClean="0"/>
              <a:t>умение адекватно оценить свои действия, выявить недочёты и скорректировать дальнейшую работу; </a:t>
            </a:r>
          </a:p>
          <a:p>
            <a:pPr lvl="0"/>
            <a:r>
              <a:rPr lang="ru-RU" dirty="0" smtClean="0"/>
              <a:t>умение согласовывать свою позицию с другими людьми, общаться.</a:t>
            </a:r>
          </a:p>
          <a:p>
            <a:r>
              <a:rPr lang="ru-RU" dirty="0" smtClean="0"/>
              <a:t>    Другими словами, если раньше ребёнок выступал в роли пассивного слушателя, то в соответствии с новыми веяниями, он должен стать исследователем, который умеет сам добывать знания, работая в группе с другими детьми или самостоятельно. </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714356"/>
            <a:ext cx="7467600" cy="5759596"/>
          </a:xfrm>
        </p:spPr>
        <p:txBody>
          <a:bodyPr>
            <a:normAutofit fontScale="70000" lnSpcReduction="20000"/>
          </a:bodyPr>
          <a:lstStyle/>
          <a:p>
            <a:r>
              <a:rPr lang="ru-RU" b="1" dirty="0" smtClean="0"/>
              <a:t>Типы уроков</a:t>
            </a:r>
            <a:endParaRPr lang="ru-RU" dirty="0" smtClean="0"/>
          </a:p>
          <a:p>
            <a:r>
              <a:rPr lang="ru-RU" dirty="0" smtClean="0"/>
              <a:t>В дидактической системе ДМ выделяется четыре типа уроков в зависимости от их целей:</a:t>
            </a:r>
          </a:p>
          <a:p>
            <a:r>
              <a:rPr lang="ru-RU" dirty="0" smtClean="0"/>
              <a:t>1) уроки </a:t>
            </a:r>
            <a:r>
              <a:rPr lang="ru-RU" i="1" dirty="0" smtClean="0"/>
              <a:t>открытия нового знания;</a:t>
            </a:r>
            <a:endParaRPr lang="ru-RU" dirty="0" smtClean="0"/>
          </a:p>
          <a:p>
            <a:r>
              <a:rPr lang="ru-RU" dirty="0" smtClean="0"/>
              <a:t>2) уроки </a:t>
            </a:r>
            <a:r>
              <a:rPr lang="ru-RU" i="1" dirty="0" smtClean="0"/>
              <a:t>рефлексии;</a:t>
            </a:r>
            <a:endParaRPr lang="ru-RU" dirty="0" smtClean="0"/>
          </a:p>
          <a:p>
            <a:r>
              <a:rPr lang="ru-RU" dirty="0" smtClean="0"/>
              <a:t>3) уроки </a:t>
            </a:r>
            <a:r>
              <a:rPr lang="ru-RU" i="1" dirty="0" smtClean="0"/>
              <a:t>построения системы знаний;</a:t>
            </a:r>
            <a:endParaRPr lang="ru-RU" dirty="0" smtClean="0"/>
          </a:p>
          <a:p>
            <a:r>
              <a:rPr lang="ru-RU" dirty="0" smtClean="0"/>
              <a:t>4) </a:t>
            </a:r>
            <a:r>
              <a:rPr lang="ru-RU" i="1" dirty="0" smtClean="0"/>
              <a:t>уроки развивающего контроля.</a:t>
            </a:r>
            <a:endParaRPr lang="ru-RU" dirty="0" smtClean="0"/>
          </a:p>
          <a:p>
            <a:r>
              <a:rPr lang="ru-RU" dirty="0" smtClean="0"/>
              <a:t>На уроках </a:t>
            </a:r>
            <a:r>
              <a:rPr lang="ru-RU" i="1" dirty="0" smtClean="0"/>
              <a:t>открытия нового знания </a:t>
            </a:r>
            <a:r>
              <a:rPr lang="ru-RU" dirty="0" smtClean="0"/>
              <a:t>организуется процесс</a:t>
            </a:r>
          </a:p>
          <a:p>
            <a:r>
              <a:rPr lang="ru-RU" dirty="0" smtClean="0"/>
              <a:t>самостоятельного построения детьми новых способов действия.</a:t>
            </a:r>
          </a:p>
          <a:p>
            <a:r>
              <a:rPr lang="ru-RU" dirty="0" smtClean="0"/>
              <a:t>На уроках </a:t>
            </a:r>
            <a:r>
              <a:rPr lang="ru-RU" i="1" dirty="0" smtClean="0"/>
              <a:t>рефлексии </a:t>
            </a:r>
            <a:r>
              <a:rPr lang="ru-RU" dirty="0" smtClean="0"/>
              <a:t>учащиеся закрепляют построенные </a:t>
            </a:r>
            <a:r>
              <a:rPr lang="ru-RU" dirty="0" err="1" smtClean="0"/>
              <a:t>надпредметные</a:t>
            </a:r>
            <a:r>
              <a:rPr lang="ru-RU" dirty="0" smtClean="0"/>
              <a:t> знания, вырабатывают практические умения и навыки их применения и одновременно учатся выявлять причины своих ошибок и корректировать их.</a:t>
            </a:r>
          </a:p>
          <a:p>
            <a:r>
              <a:rPr lang="ru-RU" dirty="0" smtClean="0"/>
              <a:t>Уроки </a:t>
            </a:r>
            <a:r>
              <a:rPr lang="ru-RU" i="1" dirty="0" smtClean="0"/>
              <a:t>построения системы знаний </a:t>
            </a:r>
            <a:r>
              <a:rPr lang="ru-RU" dirty="0" smtClean="0"/>
              <a:t>посвящены структурированию и</a:t>
            </a:r>
          </a:p>
          <a:p>
            <a:r>
              <a:rPr lang="ru-RU" dirty="0" smtClean="0"/>
              <a:t>систематизации изучаемого материала.</a:t>
            </a:r>
          </a:p>
          <a:p>
            <a:r>
              <a:rPr lang="ru-RU" dirty="0" smtClean="0"/>
              <a:t>Целью уроков </a:t>
            </a:r>
            <a:r>
              <a:rPr lang="ru-RU" i="1" dirty="0" smtClean="0"/>
              <a:t>развивающего контроля </a:t>
            </a:r>
            <a:r>
              <a:rPr lang="ru-RU" dirty="0" smtClean="0"/>
              <a:t>является контроль и</a:t>
            </a:r>
          </a:p>
          <a:p>
            <a:r>
              <a:rPr lang="ru-RU" dirty="0" smtClean="0"/>
              <a:t>самоконтроль изученных понятий и алгоритмов.</a:t>
            </a:r>
          </a:p>
          <a:p>
            <a:r>
              <a:rPr lang="ru-RU" dirty="0" smtClean="0"/>
              <a:t>Технология проведения уроков каждого типа реализует</a:t>
            </a:r>
          </a:p>
          <a:p>
            <a:r>
              <a:rPr lang="ru-RU" i="1" dirty="0" err="1" smtClean="0"/>
              <a:t>деятелъностный</a:t>
            </a:r>
            <a:r>
              <a:rPr lang="ru-RU" i="1" dirty="0" smtClean="0"/>
              <a:t> метод обучения, </a:t>
            </a:r>
            <a:r>
              <a:rPr lang="ru-RU" dirty="0" smtClean="0"/>
              <a:t>в основе которого лежит метод рефлексивной самоорганизации.</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Так, </a:t>
            </a:r>
            <a:r>
              <a:rPr lang="ru-RU" b="1" dirty="0" smtClean="0"/>
              <a:t>технология </a:t>
            </a:r>
            <a:r>
              <a:rPr lang="ru-RU" b="1" dirty="0" err="1" smtClean="0"/>
              <a:t>деятельностного</a:t>
            </a:r>
            <a:r>
              <a:rPr lang="ru-RU" b="1" dirty="0" smtClean="0"/>
              <a:t> метода </a:t>
            </a:r>
            <a:r>
              <a:rPr lang="ru-RU" dirty="0" smtClean="0"/>
              <a:t>(ТДМ) для уроков открытия нового знания в развитом варианте включает в себя следующие шаги.</a:t>
            </a:r>
          </a:p>
          <a:p>
            <a:r>
              <a:rPr lang="ru-RU" b="1" i="1" dirty="0" smtClean="0"/>
              <a:t>1. Мотивация к учебной деятельности.</a:t>
            </a:r>
            <a:endParaRPr lang="ru-RU" dirty="0" smtClean="0"/>
          </a:p>
          <a:p>
            <a:r>
              <a:rPr lang="ru-RU" dirty="0" smtClean="0"/>
              <a:t>Данный этап процесса обучения предполагает осознанное вхождение</a:t>
            </a:r>
          </a:p>
          <a:p>
            <a:r>
              <a:rPr lang="ru-RU" dirty="0" smtClean="0"/>
              <a:t>учащегося в пространство учебной деятельности по «открытию» нового универсального знания.</a:t>
            </a:r>
          </a:p>
          <a:p>
            <a:r>
              <a:rPr lang="ru-RU" dirty="0" smtClean="0"/>
              <a:t>С этой целью организуется его мотивирование к учебной деятельности, а именно:</a:t>
            </a:r>
          </a:p>
          <a:p>
            <a:r>
              <a:rPr lang="ru-RU" dirty="0" smtClean="0"/>
              <a:t>1) актуализируются требования к нему со стороны учебной деятельности в соответствии с принятыми нормами («надо»);</a:t>
            </a:r>
          </a:p>
          <a:p>
            <a:r>
              <a:rPr lang="ru-RU" dirty="0" smtClean="0"/>
              <a:t>2) создаются условия для возникновения внутренней потребности включения в учебную деятельность («хочу»);</a:t>
            </a:r>
          </a:p>
          <a:p>
            <a:r>
              <a:rPr lang="ru-RU" dirty="0" smtClean="0"/>
              <a:t>3) устанавливаются тематические рамки («могу»).</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62500" lnSpcReduction="20000"/>
          </a:bodyPr>
          <a:lstStyle/>
          <a:p>
            <a:r>
              <a:rPr lang="ru-RU" b="1" dirty="0" smtClean="0"/>
              <a:t>Цель: </a:t>
            </a:r>
            <a:r>
              <a:rPr lang="ru-RU" dirty="0" smtClean="0"/>
              <a:t>включение обучающихся в деятельность на личностно- значимом уровне. </a:t>
            </a:r>
            <a:r>
              <a:rPr lang="ru-RU" i="1" dirty="0" smtClean="0"/>
              <a:t>«Хочу, потому что могу».</a:t>
            </a:r>
            <a:endParaRPr lang="ru-RU" dirty="0" smtClean="0"/>
          </a:p>
          <a:p>
            <a:r>
              <a:rPr lang="ru-RU" dirty="0" smtClean="0"/>
              <a:t>• 1-2 минуты;</a:t>
            </a:r>
          </a:p>
          <a:p>
            <a:r>
              <a:rPr lang="ru-RU" dirty="0" smtClean="0"/>
              <a:t>• У обучающихся должна возникнуть положительная эмоциональная</a:t>
            </a:r>
          </a:p>
          <a:p>
            <a:r>
              <a:rPr lang="ru-RU" dirty="0" smtClean="0"/>
              <a:t>направленность.</a:t>
            </a:r>
          </a:p>
          <a:p>
            <a:r>
              <a:rPr lang="ru-RU" dirty="0" smtClean="0"/>
              <a:t>• включение детей в деятельность;</a:t>
            </a:r>
          </a:p>
          <a:p>
            <a:r>
              <a:rPr lang="ru-RU" dirty="0" smtClean="0"/>
              <a:t>• выделение содержательной области.</a:t>
            </a:r>
          </a:p>
          <a:p>
            <a:r>
              <a:rPr lang="ru-RU" i="1" dirty="0" smtClean="0"/>
              <a:t>Приёмы работы:</a:t>
            </a:r>
            <a:endParaRPr lang="ru-RU" dirty="0" smtClean="0"/>
          </a:p>
          <a:p>
            <a:r>
              <a:rPr lang="ru-RU" dirty="0" smtClean="0"/>
              <a:t>• учитель в начале урока высказывает добрые пожелания детям; предлагает пожелать друг другу удачи (хлопки в ладони друг друга с соседом по парте);</a:t>
            </a:r>
          </a:p>
          <a:p>
            <a:r>
              <a:rPr lang="ru-RU" dirty="0" smtClean="0"/>
              <a:t>• учитель предлагает детям подумать, что пригодится для успешной работы на уроке; дети высказываются;</a:t>
            </a:r>
          </a:p>
          <a:p>
            <a:r>
              <a:rPr lang="ru-RU" dirty="0" smtClean="0"/>
              <a:t>• девиз, эпиграф («С малой удачи начинается большой успех»);</a:t>
            </a:r>
          </a:p>
          <a:p>
            <a:r>
              <a:rPr lang="ru-RU" dirty="0" smtClean="0"/>
              <a:t>• самопроверка домашнего задания по образцу.</a:t>
            </a:r>
          </a:p>
          <a:p>
            <a:r>
              <a:rPr lang="ru-RU" i="1" dirty="0" smtClean="0"/>
              <a:t>Настроить детей на работу, проговаривая с ними план урока</a:t>
            </a:r>
            <a:endParaRPr lang="ru-RU" dirty="0" smtClean="0"/>
          </a:p>
          <a:p>
            <a:r>
              <a:rPr lang="ru-RU" i="1" dirty="0" smtClean="0"/>
              <a:t>(«потренируемся в решении примеров», «познакомимся с новым</a:t>
            </a:r>
            <a:endParaRPr lang="ru-RU" dirty="0" smtClean="0"/>
          </a:p>
          <a:p>
            <a:r>
              <a:rPr lang="ru-RU" i="1" dirty="0" smtClean="0"/>
              <a:t>вычислительным приёмом», «напишем самостоятельную работу»,</a:t>
            </a:r>
            <a:endParaRPr lang="ru-RU" dirty="0" smtClean="0"/>
          </a:p>
          <a:p>
            <a:r>
              <a:rPr lang="ru-RU" i="1" dirty="0" smtClean="0"/>
              <a:t>«повторим решение составных задач» и т. п.)</a:t>
            </a:r>
            <a:endParaRPr lang="ru-RU" dirty="0" smtClean="0"/>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7500" lnSpcReduction="20000"/>
          </a:bodyPr>
          <a:lstStyle/>
          <a:p>
            <a:r>
              <a:rPr lang="ru-RU" b="1" i="1" dirty="0" smtClean="0"/>
              <a:t>2. Актуализация </a:t>
            </a:r>
            <a:r>
              <a:rPr lang="ru-RU" i="1" dirty="0" smtClean="0"/>
              <a:t>и </a:t>
            </a:r>
            <a:r>
              <a:rPr lang="ru-RU" b="1" i="1" dirty="0" smtClean="0"/>
              <a:t>фиксирование индивидуального затруднения в пробном учебном действии.</a:t>
            </a:r>
            <a:endParaRPr lang="ru-RU" dirty="0" smtClean="0"/>
          </a:p>
          <a:p>
            <a:r>
              <a:rPr lang="ru-RU" dirty="0" smtClean="0"/>
              <a:t>На данном этапе организуется подготовка учащихся к фиксированию</a:t>
            </a:r>
          </a:p>
          <a:p>
            <a:r>
              <a:rPr lang="ru-RU" dirty="0" smtClean="0"/>
              <a:t>индивидуального затруднения в пробном учебном действии.</a:t>
            </a:r>
          </a:p>
          <a:p>
            <a:r>
              <a:rPr lang="ru-RU" dirty="0" smtClean="0"/>
              <a:t>Соответственно, данный этап предполагает:</a:t>
            </a:r>
          </a:p>
          <a:p>
            <a:r>
              <a:rPr lang="ru-RU" dirty="0" smtClean="0"/>
              <a:t>1) актуализацию изученных способов действий, достаточных для построения нового знания, их обобщение и знаковую фиксацию;</a:t>
            </a:r>
          </a:p>
          <a:p>
            <a:r>
              <a:rPr lang="ru-RU" dirty="0" smtClean="0"/>
              <a:t>2) самостоятельное выполнение пробного учебного действия;</a:t>
            </a:r>
          </a:p>
          <a:p>
            <a:r>
              <a:rPr lang="ru-RU" dirty="0" smtClean="0"/>
              <a:t>3) фиксирование учащимися индивидуальных затруднений при выполнении или обосновании пробного учебного действия.</a:t>
            </a:r>
          </a:p>
          <a:p>
            <a:r>
              <a:rPr lang="ru-RU" dirty="0" smtClean="0"/>
              <a:t>Завершение этапа связано с организацией выхода учащихся в рефлексию пробного учебного действия.</a:t>
            </a:r>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7500" lnSpcReduction="20000"/>
          </a:bodyPr>
          <a:lstStyle/>
          <a:p>
            <a:r>
              <a:rPr lang="ru-RU" b="1" dirty="0" smtClean="0"/>
              <a:t>Цель: </a:t>
            </a:r>
            <a:r>
              <a:rPr lang="ru-RU" dirty="0" smtClean="0"/>
              <a:t>повторение изученного материала, необходимого для «открытия нового знания», и выявление затруднений в индивидуальной деятельности каждого обучающегося.</a:t>
            </a:r>
          </a:p>
          <a:p>
            <a:r>
              <a:rPr lang="ru-RU" dirty="0" smtClean="0"/>
              <a:t>1. 4-5 минут;</a:t>
            </a:r>
          </a:p>
          <a:p>
            <a:r>
              <a:rPr lang="ru-RU" dirty="0" smtClean="0"/>
              <a:t>2. Возникновение проблемной ситуации.</a:t>
            </a:r>
          </a:p>
          <a:p>
            <a:r>
              <a:rPr lang="ru-RU" dirty="0" smtClean="0"/>
              <a:t>• актуализация ЗУН и мыслительных операций (внимания, памяти, речи);</a:t>
            </a:r>
          </a:p>
          <a:p>
            <a:r>
              <a:rPr lang="ru-RU" dirty="0" smtClean="0"/>
              <a:t>• создание проблемной ситуации;</a:t>
            </a:r>
          </a:p>
          <a:p>
            <a:r>
              <a:rPr lang="ru-RU" dirty="0" smtClean="0"/>
              <a:t>• выявление и фиксирование в громкой речи: где и почему возникло</a:t>
            </a:r>
          </a:p>
          <a:p>
            <a:r>
              <a:rPr lang="ru-RU" dirty="0" smtClean="0"/>
              <a:t>затруднение; темы и цели урока.</a:t>
            </a:r>
          </a:p>
          <a:p>
            <a:r>
              <a:rPr lang="ru-RU" i="1" dirty="0" smtClean="0"/>
              <a:t>Вначале актуализируются знания, необходимые для работы над новым материалом. Одновременно идёт работа над развитием внимания, памяти, речи, мыслительных операций.</a:t>
            </a:r>
            <a:endParaRPr lang="ru-RU" dirty="0" smtClean="0"/>
          </a:p>
          <a:p>
            <a:r>
              <a:rPr lang="ru-RU" i="1" dirty="0" smtClean="0"/>
              <a:t>Затем создаётся проблемная ситуация, чётко проговаривается цель урока.</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Инновационная модель в свою очередь делится на </a:t>
            </a:r>
            <a:r>
              <a:rPr lang="ru-RU" dirty="0" err="1" smtClean="0"/>
              <a:t>деятельностную</a:t>
            </a:r>
            <a:r>
              <a:rPr lang="ru-RU" dirty="0" smtClean="0"/>
              <a:t> и развивающую. Включает в себя следующие компоненты: ключевые и базовые компетентности, обязательное проектирование урока учителем, разнообразные формы обучения, технологическую карту урока, практический опыт деятельности. </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b="1" i="1" dirty="0" smtClean="0"/>
              <a:t>3. Выявление места и причины затруднения.</a:t>
            </a:r>
            <a:endParaRPr lang="ru-RU" dirty="0" smtClean="0"/>
          </a:p>
          <a:p>
            <a:r>
              <a:rPr lang="ru-RU" dirty="0" smtClean="0"/>
              <a:t>На данном этапе учитель организует выявление учащимися места и причины затруднения. Для этого учащиеся должны:</a:t>
            </a:r>
          </a:p>
          <a:p>
            <a:r>
              <a:rPr lang="ru-RU" dirty="0" smtClean="0"/>
              <a:t>1)восстановить выполненные операции и зафиксировать </a:t>
            </a:r>
            <a:r>
              <a:rPr lang="ru-RU" i="1" dirty="0" smtClean="0"/>
              <a:t>место </a:t>
            </a:r>
            <a:r>
              <a:rPr lang="ru-RU" dirty="0" smtClean="0"/>
              <a:t>— шаг, операцию, где возникло затруднение;</a:t>
            </a:r>
          </a:p>
          <a:p>
            <a:r>
              <a:rPr lang="ru-RU" dirty="0" smtClean="0"/>
              <a:t>2) соотнести свои действия с используемым способом (алгоритмом, понятием и т.д.), и на этой основе выявить и зафиксировать в речи </a:t>
            </a:r>
            <a:r>
              <a:rPr lang="ru-RU" i="1" dirty="0" smtClean="0"/>
              <a:t>причину </a:t>
            </a:r>
            <a:r>
              <a:rPr lang="ru-RU" dirty="0" smtClean="0"/>
              <a:t>затруднения — те конкретные знания, которых недостает для решения поставленной задачи и задач такого типа в целом.</a:t>
            </a:r>
          </a:p>
          <a:p>
            <a:r>
              <a:rPr lang="ru-RU" b="1" dirty="0" smtClean="0"/>
              <a:t>Цель: </a:t>
            </a:r>
            <a:r>
              <a:rPr lang="ru-RU" dirty="0" smtClean="0"/>
              <a:t>обсуждение затруднений («Почему возникли затруднения?», «Чего мы ещё не знаем?»);</a:t>
            </a:r>
          </a:p>
          <a:p>
            <a:r>
              <a:rPr lang="ru-RU" dirty="0" smtClean="0"/>
              <a:t>проговаривание цели урока в виде вопроса, на который предстоит ответить, или в виде темы урока.</a:t>
            </a:r>
          </a:p>
          <a:p>
            <a:r>
              <a:rPr lang="ru-RU" dirty="0" smtClean="0"/>
              <a:t>• 4-5 мин;</a:t>
            </a:r>
          </a:p>
          <a:p>
            <a:r>
              <a:rPr lang="ru-RU" i="1" dirty="0" smtClean="0"/>
              <a:t>Методы постановки учебной задачи: побуждающий от проблемной</a:t>
            </a:r>
            <a:endParaRPr lang="ru-RU" dirty="0" smtClean="0"/>
          </a:p>
          <a:p>
            <a:r>
              <a:rPr lang="ru-RU" i="1" dirty="0" smtClean="0"/>
              <a:t>ситуации диалог, подводящий к теме диалог.</a:t>
            </a:r>
            <a:endParaRPr lang="ru-RU" dirty="0" smtClean="0"/>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b="1" i="1" dirty="0" smtClean="0"/>
              <a:t>4. Построение проекта выхода из затруднения (цель, план, сроки, способ,</a:t>
            </a:r>
            <a:endParaRPr lang="ru-RU" dirty="0" smtClean="0"/>
          </a:p>
          <a:p>
            <a:r>
              <a:rPr lang="ru-RU" b="1" i="1" dirty="0" smtClean="0"/>
              <a:t>средства).</a:t>
            </a:r>
            <a:endParaRPr lang="ru-RU" dirty="0" smtClean="0"/>
          </a:p>
          <a:p>
            <a:r>
              <a:rPr lang="ru-RU" dirty="0" smtClean="0"/>
              <a:t>На данном этапе учащиеся в коммуникативной форме обдумывают </a:t>
            </a:r>
            <a:r>
              <a:rPr lang="ru-RU" i="1" dirty="0" smtClean="0"/>
              <a:t>проект </a:t>
            </a:r>
            <a:r>
              <a:rPr lang="ru-RU" dirty="0" smtClean="0"/>
              <a:t>будущих учебных действий: ставят </a:t>
            </a:r>
            <a:r>
              <a:rPr lang="ru-RU" i="1" dirty="0" smtClean="0"/>
              <a:t>цель </a:t>
            </a:r>
            <a:r>
              <a:rPr lang="ru-RU" dirty="0" smtClean="0"/>
              <a:t>(целью всегда является устранение</a:t>
            </a:r>
            <a:r>
              <a:rPr lang="ru-RU" i="1" dirty="0" smtClean="0"/>
              <a:t> </a:t>
            </a:r>
            <a:r>
              <a:rPr lang="ru-RU" dirty="0" smtClean="0"/>
              <a:t>причины возникшего затруднения), строят </a:t>
            </a:r>
            <a:r>
              <a:rPr lang="ru-RU" i="1" dirty="0" smtClean="0"/>
              <a:t>план </a:t>
            </a:r>
            <a:r>
              <a:rPr lang="ru-RU" dirty="0" smtClean="0"/>
              <a:t>достижения цели,</a:t>
            </a:r>
            <a:r>
              <a:rPr lang="ru-RU" i="1" dirty="0" smtClean="0"/>
              <a:t> </a:t>
            </a:r>
            <a:r>
              <a:rPr lang="ru-RU" dirty="0" smtClean="0"/>
              <a:t>определяют </a:t>
            </a:r>
            <a:r>
              <a:rPr lang="ru-RU" i="1" dirty="0" smtClean="0"/>
              <a:t>сроки, </a:t>
            </a:r>
            <a:r>
              <a:rPr lang="ru-RU" dirty="0" smtClean="0"/>
              <a:t>выбирают </a:t>
            </a:r>
            <a:r>
              <a:rPr lang="ru-RU" i="1" dirty="0" smtClean="0"/>
              <a:t>способ </a:t>
            </a:r>
            <a:r>
              <a:rPr lang="ru-RU" dirty="0" smtClean="0"/>
              <a:t>и </a:t>
            </a:r>
            <a:r>
              <a:rPr lang="ru-RU" i="1" dirty="0" smtClean="0"/>
              <a:t>средства. </a:t>
            </a:r>
            <a:r>
              <a:rPr lang="ru-RU" dirty="0" smtClean="0"/>
              <a:t>Этим процессом руководит</a:t>
            </a:r>
            <a:r>
              <a:rPr lang="ru-RU" i="1" dirty="0" smtClean="0"/>
              <a:t> </a:t>
            </a:r>
            <a:r>
              <a:rPr lang="ru-RU" dirty="0" smtClean="0"/>
              <a:t>учитель (подводящий диалог, побуждающий диалог, мозговой штурм и т.д.).</a:t>
            </a:r>
          </a:p>
          <a:p>
            <a:r>
              <a:rPr lang="ru-RU" b="1" i="1" dirty="0" smtClean="0"/>
              <a:t>Цель: обсуждение затруднений («Почему возникли затруднения?», «Чего мы ещё не знаем?»);</a:t>
            </a:r>
            <a:endParaRPr lang="ru-RU" dirty="0" smtClean="0"/>
          </a:p>
          <a:p>
            <a:r>
              <a:rPr lang="ru-RU" b="1" i="1" dirty="0" smtClean="0"/>
              <a:t>проговаривание цели урока в виде вопроса, на который предстоит ответить, или в виде темы урока.</a:t>
            </a:r>
            <a:endParaRPr lang="ru-RU" dirty="0" smtClean="0"/>
          </a:p>
          <a:p>
            <a:r>
              <a:rPr lang="ru-RU" b="1" i="1" dirty="0" smtClean="0"/>
              <a:t>• 4-5 мин;</a:t>
            </a:r>
            <a:endParaRPr lang="ru-RU" dirty="0" smtClean="0"/>
          </a:p>
          <a:p>
            <a:r>
              <a:rPr lang="ru-RU" b="1" i="1" dirty="0" smtClean="0"/>
              <a:t>Методы постановки учебной задачи: побуждающий от проблемной ситуации диалог, подводящий к теме диалог.</a:t>
            </a:r>
            <a:endParaRPr lang="ru-RU" dirty="0" smtClean="0"/>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b="1" i="1" dirty="0" smtClean="0"/>
              <a:t>5. Реализация построенного проекта.</a:t>
            </a:r>
            <a:endParaRPr lang="ru-RU" dirty="0" smtClean="0"/>
          </a:p>
          <a:p>
            <a:r>
              <a:rPr lang="ru-RU" dirty="0" smtClean="0"/>
              <a:t>На данном этапе осуществляется реализация построенного проекта.</a:t>
            </a:r>
          </a:p>
          <a:p>
            <a:r>
              <a:rPr lang="ru-RU" dirty="0" smtClean="0"/>
              <a:t>Полученное новое знание фиксируется в языке вербально и </a:t>
            </a:r>
            <a:r>
              <a:rPr lang="ru-RU" dirty="0" err="1" smtClean="0"/>
              <a:t>знаково</a:t>
            </a:r>
            <a:r>
              <a:rPr lang="ru-RU" dirty="0" smtClean="0"/>
              <a:t> в форме эталона. Далее построенный способ действий используется для решения исходной задачи, вызвавшей затруднение, уточняется общий характер нового знания, и фиксируется преодоление возникшего ранее затруднения.</a:t>
            </a:r>
          </a:p>
          <a:p>
            <a:r>
              <a:rPr lang="ru-RU" b="1" i="1" dirty="0" smtClean="0"/>
              <a:t>Цель: проговаривание нового знания, запись в виде опорного сигнала.</a:t>
            </a:r>
            <a:endParaRPr lang="ru-RU" dirty="0" smtClean="0"/>
          </a:p>
          <a:p>
            <a:r>
              <a:rPr lang="ru-RU" b="1" i="1" dirty="0" smtClean="0"/>
              <a:t>• </a:t>
            </a:r>
            <a:r>
              <a:rPr lang="ru-RU" dirty="0" smtClean="0"/>
              <a:t>4-5 минут;</a:t>
            </a:r>
          </a:p>
          <a:p>
            <a:r>
              <a:rPr lang="ru-RU" dirty="0" smtClean="0"/>
              <a:t>• Способы: фронтальная работа, работа в парах;</a:t>
            </a:r>
          </a:p>
          <a:p>
            <a:r>
              <a:rPr lang="ru-RU" dirty="0" smtClean="0"/>
              <a:t>• Средства: комментирование, обозначение знаковыми символами, выполнение продуктивных заданий.</a:t>
            </a:r>
          </a:p>
          <a:p>
            <a:r>
              <a:rPr lang="ru-RU" dirty="0" smtClean="0"/>
              <a:t>• выполнение заданий с проговариванием в громкой речи</a:t>
            </a:r>
          </a:p>
          <a:p>
            <a:r>
              <a:rPr lang="ru-RU" dirty="0" smtClean="0"/>
              <a:t>В процессе первичного закрепления примеры решаются с</a:t>
            </a:r>
          </a:p>
          <a:p>
            <a:r>
              <a:rPr lang="ru-RU" dirty="0" smtClean="0"/>
              <a:t>комментированием: дети проговаривают новые правила </a:t>
            </a:r>
            <a:r>
              <a:rPr lang="ru-RU" dirty="0" err="1" smtClean="0"/>
              <a:t>вгромкой</a:t>
            </a:r>
            <a:r>
              <a:rPr lang="ru-RU" dirty="0" smtClean="0"/>
              <a:t> речи.</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b="1" i="1" dirty="0" smtClean="0"/>
              <a:t>6. Первичное закрепление с проговариванием во внешней речи.</a:t>
            </a:r>
            <a:endParaRPr lang="ru-RU" dirty="0" smtClean="0"/>
          </a:p>
          <a:p>
            <a:r>
              <a:rPr lang="ru-RU" dirty="0" smtClean="0"/>
              <a:t>На данном этапе учащиеся решают типовые задания на новый способ</a:t>
            </a:r>
          </a:p>
          <a:p>
            <a:r>
              <a:rPr lang="ru-RU" dirty="0" smtClean="0"/>
              <a:t>действий с проговариванием нового знания вслух.</a:t>
            </a:r>
          </a:p>
          <a:p>
            <a:r>
              <a:rPr lang="ru-RU" b="1" dirty="0" smtClean="0"/>
              <a:t>7. </a:t>
            </a:r>
            <a:r>
              <a:rPr lang="ru-RU" b="1" i="1" dirty="0" smtClean="0"/>
              <a:t>Самостоятельная работа с самопроверкой по эталону.</a:t>
            </a:r>
            <a:endParaRPr lang="ru-RU" dirty="0" smtClean="0"/>
          </a:p>
          <a:p>
            <a:r>
              <a:rPr lang="ru-RU" dirty="0" smtClean="0"/>
              <a:t>При проведении данного этапа используется индивидуальная форма работы :учащиеся самостоятельно выполняют задание на новое знание и осуществляют его самопроверку, пошагово сравнивая с эталоном. В завершение организуется рефлексия хода реализации контрольных процедур.</a:t>
            </a:r>
          </a:p>
          <a:p>
            <a:r>
              <a:rPr lang="ru-RU" dirty="0" smtClean="0"/>
              <a:t>Эмоциональная направленность этапа состоит в организации для каждого ученика ситуации успеха, мотивирующей его к включению в дальнейшее освоение новых знаний.</a:t>
            </a:r>
          </a:p>
          <a:p>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10000"/>
          </a:bodyPr>
          <a:lstStyle/>
          <a:p>
            <a:r>
              <a:rPr lang="ru-RU" b="1" dirty="0" smtClean="0"/>
              <a:t>Цель: </a:t>
            </a:r>
            <a:r>
              <a:rPr lang="ru-RU" dirty="0" smtClean="0"/>
              <a:t>каждый для себя должен сделать вывод о том, что он уже умеет.</a:t>
            </a:r>
          </a:p>
          <a:p>
            <a:r>
              <a:rPr lang="ru-RU" dirty="0" smtClean="0"/>
              <a:t>• 4-5 минут;</a:t>
            </a:r>
          </a:p>
          <a:p>
            <a:r>
              <a:rPr lang="ru-RU" dirty="0" smtClean="0"/>
              <a:t>• Небольшой объем самостоятельной работы (не более 2-3 типовых заданий);</a:t>
            </a:r>
          </a:p>
          <a:p>
            <a:r>
              <a:rPr lang="ru-RU" dirty="0" smtClean="0"/>
              <a:t>• Выполняется письменно;</a:t>
            </a:r>
          </a:p>
          <a:p>
            <a:r>
              <a:rPr lang="ru-RU" dirty="0" smtClean="0"/>
              <a:t>• Методы: самоконтроль, самооценка.</a:t>
            </a:r>
          </a:p>
          <a:p>
            <a:r>
              <a:rPr lang="ru-RU" dirty="0" smtClean="0"/>
              <a:t>При проведении самостоятельной работы в классе каждый ребёнок</a:t>
            </a:r>
          </a:p>
          <a:p>
            <a:r>
              <a:rPr lang="ru-RU" dirty="0" smtClean="0"/>
              <a:t>проговаривает новые правила про себя.</a:t>
            </a:r>
          </a:p>
          <a:p>
            <a:r>
              <a:rPr lang="ru-RU" dirty="0" smtClean="0"/>
              <a:t>При проверке работы каждый должен себя проверить - всё ли он понял, запомнил ли новые правила. Здесь необходимо создать для каждого ребёнка ситуацию успеха.</a:t>
            </a:r>
          </a:p>
          <a:p>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b="1" i="1" dirty="0" smtClean="0"/>
              <a:t>8.Включение в систему знаний и повторение.</a:t>
            </a:r>
            <a:endParaRPr lang="ru-RU" dirty="0" smtClean="0"/>
          </a:p>
          <a:p>
            <a:r>
              <a:rPr lang="ru-RU" dirty="0" smtClean="0"/>
              <a:t>На данном этапе уточняются существенные особенности нового знания, его</a:t>
            </a:r>
          </a:p>
          <a:p>
            <a:r>
              <a:rPr lang="ru-RU" dirty="0" smtClean="0"/>
              <a:t>роль и место в </a:t>
            </a:r>
            <a:r>
              <a:rPr lang="ru-RU" b="1" dirty="0" smtClean="0"/>
              <a:t>системе </a:t>
            </a:r>
            <a:r>
              <a:rPr lang="ru-RU" dirty="0" smtClean="0"/>
              <a:t>уже изученных знаний.</a:t>
            </a:r>
          </a:p>
          <a:p>
            <a:r>
              <a:rPr lang="ru-RU" dirty="0" smtClean="0"/>
              <a:t>• 7-8 минут;</a:t>
            </a:r>
          </a:p>
          <a:p>
            <a:r>
              <a:rPr lang="ru-RU" dirty="0" smtClean="0"/>
              <a:t>• Сначала предложить обучающимся из набора заданий выбрать только те, которые содержат новый алгоритм или новое понятие;</a:t>
            </a:r>
          </a:p>
          <a:p>
            <a:r>
              <a:rPr lang="ru-RU" dirty="0" smtClean="0"/>
              <a:t>• Заем выполняются упражнения, в которых новое знание используется вместе с изученными ранее.</a:t>
            </a:r>
          </a:p>
          <a:p>
            <a:r>
              <a:rPr lang="ru-RU" dirty="0" smtClean="0"/>
              <a:t>При повторении ранее изученного материала используются</a:t>
            </a:r>
          </a:p>
          <a:p>
            <a:r>
              <a:rPr lang="ru-RU" dirty="0" smtClean="0"/>
              <a:t>игровые элементы - сказочные персонажи, соревнования.</a:t>
            </a:r>
          </a:p>
          <a:p>
            <a:r>
              <a:rPr lang="ru-RU" dirty="0" smtClean="0"/>
              <a:t>Это создаёт положительный эмоциональный фон,</a:t>
            </a:r>
          </a:p>
          <a:p>
            <a:r>
              <a:rPr lang="ru-RU" dirty="0" smtClean="0"/>
              <a:t>способствует развитию у детей интереса к урокам.</a:t>
            </a:r>
          </a:p>
          <a:p>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b="1" i="1" dirty="0" smtClean="0"/>
              <a:t>9.Рефлексия учебной деятельности на уроке (итог урока).</a:t>
            </a:r>
            <a:endParaRPr lang="ru-RU" dirty="0" smtClean="0"/>
          </a:p>
          <a:p>
            <a:r>
              <a:rPr lang="ru-RU" dirty="0" smtClean="0"/>
              <a:t>На данном этапе фиксируется изученное знание и организуется рефлексия и самооценка учениками собственной учебной деятельности. В завершение соотносятся поставленная цель и результаты, фиксируется степень их соответствия, и намечаются дальнейшие цели деятельности.</a:t>
            </a:r>
          </a:p>
          <a:p>
            <a:r>
              <a:rPr lang="ru-RU" b="1" dirty="0" smtClean="0"/>
              <a:t>Цель: </a:t>
            </a:r>
            <a:r>
              <a:rPr lang="ru-RU" dirty="0" smtClean="0"/>
              <a:t>осознание обучающимися своей УД (учебной деятельности),</a:t>
            </a:r>
          </a:p>
          <a:p>
            <a:r>
              <a:rPr lang="ru-RU" dirty="0" smtClean="0"/>
              <a:t>самооценка результатов деятельности своей и всего класса.</a:t>
            </a:r>
          </a:p>
          <a:p>
            <a:r>
              <a:rPr lang="ru-RU" dirty="0" smtClean="0"/>
              <a:t>• 2-3 минуты;</a:t>
            </a:r>
          </a:p>
          <a:p>
            <a:r>
              <a:rPr lang="ru-RU" dirty="0" smtClean="0"/>
              <a:t>• Вопросы:</a:t>
            </a:r>
          </a:p>
          <a:p>
            <a:r>
              <a:rPr lang="ru-RU" dirty="0" smtClean="0"/>
              <a:t>• Какую задачу ставили?</a:t>
            </a:r>
          </a:p>
          <a:p>
            <a:r>
              <a:rPr lang="ru-RU" dirty="0" smtClean="0"/>
              <a:t>• Удалось решить поставленную задачу?</a:t>
            </a:r>
          </a:p>
          <a:p>
            <a:r>
              <a:rPr lang="ru-RU" dirty="0" smtClean="0"/>
              <a:t>• Каким способом?</a:t>
            </a:r>
          </a:p>
          <a:p>
            <a:r>
              <a:rPr lang="ru-RU" dirty="0" smtClean="0"/>
              <a:t>• Какие получили результаты?</a:t>
            </a:r>
          </a:p>
          <a:p>
            <a:r>
              <a:rPr lang="ru-RU" dirty="0" smtClean="0"/>
              <a:t>• Что нужно сделать ещё?</a:t>
            </a:r>
          </a:p>
          <a:p>
            <a:r>
              <a:rPr lang="ru-RU" dirty="0" smtClean="0"/>
              <a:t>• Где можно применить новые знания?</a:t>
            </a:r>
          </a:p>
          <a:p>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Естественно, что описанные этапы урока в ТДМ в их полноте</a:t>
            </a:r>
          </a:p>
          <a:p>
            <a:r>
              <a:rPr lang="ru-RU" dirty="0" smtClean="0"/>
              <a:t>реализуются не сразу, а постепенно, </a:t>
            </a:r>
            <a:r>
              <a:rPr lang="ru-RU" i="1" dirty="0" smtClean="0"/>
              <a:t>в соответствии с возрастными</a:t>
            </a:r>
            <a:endParaRPr lang="ru-RU" dirty="0" smtClean="0"/>
          </a:p>
          <a:p>
            <a:r>
              <a:rPr lang="ru-RU" i="1" dirty="0" smtClean="0"/>
              <a:t>особенностями развития детей. </a:t>
            </a:r>
            <a:r>
              <a:rPr lang="ru-RU" dirty="0" smtClean="0"/>
              <a:t>Так, например, в 1-м </a:t>
            </a:r>
            <a:r>
              <a:rPr lang="ru-RU" b="1" dirty="0" smtClean="0"/>
              <a:t>классе </a:t>
            </a:r>
            <a:r>
              <a:rPr lang="ru-RU" dirty="0" smtClean="0"/>
              <a:t>на этапе проектирования учащиеся приобретают лишь первичный опыт самостоятельной постановки цели своей учебной деятельности. В дальнейшем на уроках они осваивают алгоритм </a:t>
            </a:r>
            <a:r>
              <a:rPr lang="ru-RU" dirty="0" err="1" smtClean="0"/>
              <a:t>целеполагания</a:t>
            </a:r>
            <a:r>
              <a:rPr lang="ru-RU" dirty="0" smtClean="0"/>
              <a:t>, и у них вырабатывается умение ставить цель в соответствии со всеми четырьмя выделенными этапами формирования УУД. Точно также учитель организует систему работы по</a:t>
            </a:r>
          </a:p>
          <a:p>
            <a:r>
              <a:rPr lang="ru-RU" dirty="0" smtClean="0"/>
              <a:t>формированию умений строить план, выбирать способ и средства</a:t>
            </a:r>
          </a:p>
          <a:p>
            <a:r>
              <a:rPr lang="ru-RU" dirty="0" smtClean="0"/>
              <a:t>достижения результата, определять сроки и т.д. Таким образом, постепенно и поэтапно у учащихся формируются проектные умения в их целостности.</a:t>
            </a:r>
          </a:p>
          <a:p>
            <a:r>
              <a:rPr lang="ru-RU" dirty="0" smtClean="0"/>
              <a:t>Использование </a:t>
            </a:r>
            <a:r>
              <a:rPr lang="ru-RU" b="1" dirty="0" smtClean="0"/>
              <a:t>ТДМ </a:t>
            </a:r>
            <a:r>
              <a:rPr lang="ru-RU" dirty="0" smtClean="0"/>
              <a:t>в учебном процессе создает условия для</a:t>
            </a:r>
          </a:p>
          <a:p>
            <a:r>
              <a:rPr lang="ru-RU" dirty="0" smtClean="0"/>
              <a:t>выполнения учащимися </a:t>
            </a:r>
            <a:r>
              <a:rPr lang="ru-RU" b="1" dirty="0" smtClean="0"/>
              <a:t>на каждом уроке всего комплекса УУД,</a:t>
            </a:r>
            <a:endParaRPr lang="ru-RU" dirty="0" smtClean="0"/>
          </a:p>
          <a:p>
            <a:r>
              <a:rPr lang="ru-RU" dirty="0" smtClean="0"/>
              <a:t>определенных </a:t>
            </a:r>
            <a:r>
              <a:rPr lang="ru-RU" b="1" dirty="0" smtClean="0"/>
              <a:t>ФГОС. </a:t>
            </a:r>
            <a:r>
              <a:rPr lang="ru-RU" dirty="0" smtClean="0"/>
              <a:t>Так, например, в ходе каждого урока независимо от его предметного содержания:</a:t>
            </a:r>
          </a:p>
          <a:p>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62500" lnSpcReduction="20000"/>
          </a:bodyPr>
          <a:lstStyle/>
          <a:p>
            <a:r>
              <a:rPr lang="ru-RU" dirty="0" smtClean="0"/>
              <a:t>•</a:t>
            </a:r>
            <a:r>
              <a:rPr lang="ru-RU" b="1" i="1" dirty="0" smtClean="0"/>
              <a:t>на этапе 2 </a:t>
            </a:r>
            <a:r>
              <a:rPr lang="ru-RU" dirty="0" smtClean="0"/>
              <a:t>дети отрабатывают умение фиксировать затруднение в</a:t>
            </a:r>
          </a:p>
          <a:p>
            <a:r>
              <a:rPr lang="ru-RU" dirty="0" smtClean="0"/>
              <a:t>индивидуальной деятельности;</a:t>
            </a:r>
          </a:p>
          <a:p>
            <a:r>
              <a:rPr lang="ru-RU" dirty="0" smtClean="0"/>
              <a:t>•</a:t>
            </a:r>
            <a:r>
              <a:rPr lang="ru-RU" b="1" i="1" dirty="0" smtClean="0"/>
              <a:t>на этапах 3—4 </a:t>
            </a:r>
            <a:r>
              <a:rPr lang="ru-RU" dirty="0" smtClean="0"/>
              <a:t>они определяют цели и задачи собственной учебной</a:t>
            </a:r>
          </a:p>
          <a:p>
            <a:r>
              <a:rPr lang="ru-RU" dirty="0" smtClean="0"/>
              <a:t>деятельности, выбирают средства и способы реализации целей, выдвигают и проверяют гипотезы, выделяют и анализируют существенные признаки явлений действительности, устанавливают причинно-следственные связи, систематизируют и обобщают, осваивают навыки общения и коммуникации, принятия решений и работы с информацией и др.;</a:t>
            </a:r>
          </a:p>
          <a:p>
            <a:r>
              <a:rPr lang="ru-RU" dirty="0" smtClean="0"/>
              <a:t>•</a:t>
            </a:r>
            <a:r>
              <a:rPr lang="ru-RU" b="1" i="1" dirty="0" smtClean="0"/>
              <a:t>на этапе 5 </a:t>
            </a:r>
            <a:r>
              <a:rPr lang="ru-RU" dirty="0" smtClean="0"/>
              <a:t>учащиеся взаимодействуют между собой в достижении</a:t>
            </a:r>
          </a:p>
          <a:p>
            <a:r>
              <a:rPr lang="ru-RU" dirty="0" smtClean="0"/>
              <a:t>поставленных общих целей, формулируют собственную позицию, осваивают навыки решения проблем;</a:t>
            </a:r>
          </a:p>
          <a:p>
            <a:r>
              <a:rPr lang="ru-RU" dirty="0" smtClean="0"/>
              <a:t>•</a:t>
            </a:r>
            <a:r>
              <a:rPr lang="ru-RU" b="1" i="1" dirty="0" smtClean="0"/>
              <a:t>на этапе 6 </a:t>
            </a:r>
            <a:r>
              <a:rPr lang="ru-RU" dirty="0" smtClean="0"/>
              <a:t>проводят самоконтроль, а </a:t>
            </a:r>
            <a:r>
              <a:rPr lang="ru-RU" b="1" i="1" dirty="0" smtClean="0"/>
              <a:t>на этапе 9 </a:t>
            </a:r>
            <a:r>
              <a:rPr lang="ru-RU" dirty="0" smtClean="0"/>
              <a:t>— самооценку</a:t>
            </a:r>
          </a:p>
          <a:p>
            <a:r>
              <a:rPr lang="ru-RU" dirty="0" smtClean="0"/>
              <a:t>достигнутых результатов;</a:t>
            </a:r>
          </a:p>
          <a:p>
            <a:r>
              <a:rPr lang="ru-RU" dirty="0" smtClean="0"/>
              <a:t>•</a:t>
            </a:r>
            <a:r>
              <a:rPr lang="ru-RU" b="1" i="1" dirty="0" smtClean="0"/>
              <a:t>на всех этапах </a:t>
            </a:r>
            <a:r>
              <a:rPr lang="ru-RU" dirty="0" smtClean="0"/>
              <a:t>они осваивают структуру учебной деятельности в ее</a:t>
            </a:r>
          </a:p>
          <a:p>
            <a:r>
              <a:rPr lang="ru-RU" dirty="0" smtClean="0"/>
              <a:t>целостности, учатся ориентироваться в мире нравственных и этических ценностей.</a:t>
            </a:r>
          </a:p>
          <a:p>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Организация образовательной среды в учебном процессе по ТДМ</a:t>
            </a:r>
          </a:p>
          <a:p>
            <a:r>
              <a:rPr lang="ru-RU" dirty="0" smtClean="0"/>
              <a:t>обеспечивается следующей </a:t>
            </a:r>
            <a:r>
              <a:rPr lang="ru-RU" b="1" dirty="0" smtClean="0"/>
              <a:t>системой дидактических принципов,</a:t>
            </a:r>
            <a:endParaRPr lang="ru-RU" dirty="0" smtClean="0"/>
          </a:p>
          <a:p>
            <a:r>
              <a:rPr lang="ru-RU" dirty="0" smtClean="0"/>
              <a:t>построенных, как и сама технология, теоретическим способом:</a:t>
            </a:r>
          </a:p>
          <a:p>
            <a:r>
              <a:rPr lang="ru-RU" b="1" dirty="0" smtClean="0"/>
              <a:t>1. </a:t>
            </a:r>
            <a:r>
              <a:rPr lang="ru-RU" dirty="0" smtClean="0"/>
              <a:t>Принцип </a:t>
            </a:r>
            <a:r>
              <a:rPr lang="ru-RU" b="1" i="1" dirty="0" smtClean="0"/>
              <a:t>деятельности</a:t>
            </a:r>
            <a:r>
              <a:rPr lang="ru-RU" dirty="0" smtClean="0"/>
              <a:t> заключается в том, что ученик, получая знания не в готовом виде, а добывая их сам, осознает </a:t>
            </a:r>
            <a:r>
              <a:rPr lang="ru-RU" b="1" dirty="0" smtClean="0"/>
              <a:t>при </a:t>
            </a:r>
            <a:r>
              <a:rPr lang="ru-RU" dirty="0" smtClean="0"/>
              <a:t>этом содержание и формы своей учебной деятельности, понимает и принимает систему ее норм, активно участвует в их совершенствовании, </a:t>
            </a:r>
            <a:r>
              <a:rPr lang="ru-RU" b="1" dirty="0" smtClean="0"/>
              <a:t>что </a:t>
            </a:r>
            <a:r>
              <a:rPr lang="ru-RU" dirty="0" smtClean="0"/>
              <a:t>способствует успешному формированию его общекультурных и </a:t>
            </a:r>
            <a:r>
              <a:rPr lang="ru-RU" dirty="0" err="1" smtClean="0"/>
              <a:t>деятельностных</a:t>
            </a:r>
            <a:r>
              <a:rPr lang="ru-RU" dirty="0" smtClean="0"/>
              <a:t> способностей </a:t>
            </a:r>
            <a:r>
              <a:rPr lang="ru-RU" b="1" dirty="0" smtClean="0"/>
              <a:t>и</a:t>
            </a:r>
            <a:r>
              <a:rPr lang="ru-RU" dirty="0" smtClean="0"/>
              <a:t> </a:t>
            </a:r>
            <a:r>
              <a:rPr lang="ru-RU" dirty="0" err="1" smtClean="0"/>
              <a:t>общеучебных</a:t>
            </a:r>
            <a:r>
              <a:rPr lang="ru-RU" dirty="0" smtClean="0"/>
              <a:t> умений.</a:t>
            </a:r>
          </a:p>
          <a:p>
            <a:r>
              <a:rPr lang="ru-RU" b="1" dirty="0" smtClean="0"/>
              <a:t>2. </a:t>
            </a:r>
            <a:r>
              <a:rPr lang="ru-RU" dirty="0" smtClean="0"/>
              <a:t>Принцип </a:t>
            </a:r>
            <a:r>
              <a:rPr lang="ru-RU" b="1" i="1" dirty="0" smtClean="0"/>
              <a:t>непрерывности </a:t>
            </a:r>
            <a:r>
              <a:rPr lang="ru-RU" dirty="0" smtClean="0"/>
              <a:t>означает преемственность между всеми этапами </a:t>
            </a:r>
            <a:r>
              <a:rPr lang="ru-RU" b="1" dirty="0" smtClean="0"/>
              <a:t>обучения на </a:t>
            </a:r>
            <a:r>
              <a:rPr lang="ru-RU" dirty="0" smtClean="0"/>
              <a:t>уровне технологии, содержания </a:t>
            </a:r>
            <a:r>
              <a:rPr lang="ru-RU" b="1" dirty="0" smtClean="0"/>
              <a:t>и методики с учетом</a:t>
            </a:r>
            <a:r>
              <a:rPr lang="ru-RU" dirty="0" smtClean="0"/>
              <a:t> </a:t>
            </a:r>
            <a:r>
              <a:rPr lang="ru-RU" b="1" dirty="0" smtClean="0"/>
              <a:t>возрастных психологических особенностей развития детей.</a:t>
            </a:r>
            <a:endParaRPr lang="ru-RU" dirty="0" smtClean="0"/>
          </a:p>
          <a:p>
            <a:r>
              <a:rPr lang="ru-RU" b="1" dirty="0" smtClean="0"/>
              <a:t>3.</a:t>
            </a:r>
            <a:r>
              <a:rPr lang="ru-RU" dirty="0" smtClean="0"/>
              <a:t>Принцип </a:t>
            </a:r>
            <a:r>
              <a:rPr lang="ru-RU" b="1" i="1" dirty="0" smtClean="0"/>
              <a:t>целостности </a:t>
            </a:r>
            <a:r>
              <a:rPr lang="ru-RU" dirty="0" smtClean="0"/>
              <a:t>предполагает формирование у учащихся</a:t>
            </a:r>
          </a:p>
          <a:p>
            <a:r>
              <a:rPr lang="ru-RU" dirty="0" smtClean="0"/>
              <a:t>обобщенного системного представления о мире (природе, обществе, самом себе, </a:t>
            </a:r>
            <a:r>
              <a:rPr lang="ru-RU" dirty="0" err="1" smtClean="0"/>
              <a:t>социокультурном</a:t>
            </a:r>
            <a:r>
              <a:rPr lang="ru-RU" dirty="0" smtClean="0"/>
              <a:t> мире и мире деятельности).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lnSpcReduction="10000"/>
          </a:bodyPr>
          <a:lstStyle/>
          <a:p>
            <a:r>
              <a:rPr lang="ru-RU" dirty="0" smtClean="0"/>
              <a:t>Три постулата заложены в основание новой технологии урока. </a:t>
            </a:r>
          </a:p>
          <a:p>
            <a:pPr lvl="0"/>
            <a:r>
              <a:rPr lang="ru-RU" dirty="0" smtClean="0"/>
              <a:t>Урок есть открытие истины, поиск истины и осмысление истины в совместной деятельности детей и учителя; </a:t>
            </a:r>
          </a:p>
          <a:p>
            <a:pPr lvl="0"/>
            <a:r>
              <a:rPr lang="ru-RU" dirty="0" smtClean="0"/>
              <a:t>Урок есть часть жизни ребенка, и проживание этой жизни должно совершаться на уровне высокой общечеловеческой культуры; </a:t>
            </a:r>
          </a:p>
          <a:p>
            <a:pPr lvl="0"/>
            <a:r>
              <a:rPr lang="ru-RU" dirty="0" smtClean="0"/>
              <a:t>Человек в качестве субъекта осмысления истины и в качестве субъекта жизни на уроке всегда является наивысшей ценностью, выступая в роли цели и никогда не выступая в роли средства. </a:t>
            </a:r>
          </a:p>
          <a:p>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b="1" dirty="0" smtClean="0"/>
              <a:t>4</a:t>
            </a:r>
            <a:r>
              <a:rPr lang="ru-RU" dirty="0" smtClean="0"/>
              <a:t>.Принцип </a:t>
            </a:r>
            <a:r>
              <a:rPr lang="ru-RU" b="1" i="1" dirty="0" err="1" smtClean="0"/>
              <a:t>мимнимакса</a:t>
            </a:r>
            <a:r>
              <a:rPr lang="ru-RU" b="1" i="1" dirty="0" smtClean="0"/>
              <a:t> </a:t>
            </a:r>
            <a:r>
              <a:rPr lang="ru-RU" dirty="0" smtClean="0"/>
              <a:t>заключается в следующем: школа должна</a:t>
            </a:r>
          </a:p>
          <a:p>
            <a:r>
              <a:rPr lang="ru-RU" dirty="0" smtClean="0"/>
              <a:t>предложить ученику возможность освоения содержания образования (в том числе и </a:t>
            </a:r>
            <a:r>
              <a:rPr lang="ru-RU" dirty="0" err="1" smtClean="0"/>
              <a:t>метапредметного</a:t>
            </a:r>
            <a:r>
              <a:rPr lang="ru-RU" dirty="0" smtClean="0"/>
              <a:t>) на максимальном уровне, определяемом зоной ближайшего развития возрастной группы, и обеспечить притом его усвоение на уровне социально безопасного минимума (ФГОС).</a:t>
            </a:r>
          </a:p>
          <a:p>
            <a:r>
              <a:rPr lang="ru-RU" b="1" dirty="0" smtClean="0"/>
              <a:t>5.</a:t>
            </a:r>
            <a:r>
              <a:rPr lang="ru-RU" dirty="0" smtClean="0"/>
              <a:t>Принцип </a:t>
            </a:r>
            <a:r>
              <a:rPr lang="ru-RU" b="1" i="1" dirty="0" smtClean="0"/>
              <a:t>психологической комфортности </a:t>
            </a:r>
            <a:r>
              <a:rPr lang="ru-RU" dirty="0" smtClean="0"/>
              <a:t>предполагает снятие всех </a:t>
            </a:r>
            <a:r>
              <a:rPr lang="ru-RU" dirty="0" err="1" smtClean="0"/>
              <a:t>стрессообразующих</a:t>
            </a:r>
            <a:r>
              <a:rPr lang="ru-RU" dirty="0" smtClean="0"/>
              <a:t> факторов учебного процесса, создание в школе и на уроках доброжелательной атмосферы, ориентированной на реализацию идей педагогики сотрудничества, развитие диалоговых форм общения.</a:t>
            </a:r>
          </a:p>
          <a:p>
            <a:r>
              <a:rPr lang="ru-RU" b="1" dirty="0" smtClean="0"/>
              <a:t>6.</a:t>
            </a:r>
            <a:r>
              <a:rPr lang="ru-RU" dirty="0" smtClean="0"/>
              <a:t>Принцип </a:t>
            </a:r>
            <a:r>
              <a:rPr lang="ru-RU" b="1" i="1" dirty="0" smtClean="0"/>
              <a:t>вариативности </a:t>
            </a:r>
            <a:r>
              <a:rPr lang="ru-RU" dirty="0" smtClean="0"/>
              <a:t>предполагает формирование у учащихся</a:t>
            </a:r>
          </a:p>
          <a:p>
            <a:r>
              <a:rPr lang="ru-RU" dirty="0" smtClean="0"/>
              <a:t>способностей к систематическому перебору вариантов и адекватному</a:t>
            </a:r>
          </a:p>
          <a:p>
            <a:r>
              <a:rPr lang="ru-RU" dirty="0" smtClean="0"/>
              <a:t>принятию решений в ситуациях выбора.</a:t>
            </a:r>
          </a:p>
          <a:p>
            <a:r>
              <a:rPr lang="ru-RU" b="1" dirty="0" smtClean="0"/>
              <a:t>7.</a:t>
            </a:r>
            <a:r>
              <a:rPr lang="ru-RU" dirty="0" smtClean="0"/>
              <a:t>Принцип </a:t>
            </a:r>
            <a:r>
              <a:rPr lang="ru-RU" b="1" i="1" dirty="0" smtClean="0"/>
              <a:t>творчества </a:t>
            </a:r>
            <a:r>
              <a:rPr lang="ru-RU" dirty="0" smtClean="0"/>
              <a:t>означает максимальную ориентацию на творческое начало в образовательном процессе, приобретение учащимся собственного опыта творческой деятельности.</a:t>
            </a:r>
          </a:p>
          <a:p>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lnSpcReduction="10000"/>
          </a:bodyPr>
          <a:lstStyle/>
          <a:p>
            <a:r>
              <a:rPr lang="ru-RU" dirty="0" smtClean="0"/>
              <a:t>При организации учебной деятельности учащихся 1-го класса ведущим является </a:t>
            </a:r>
            <a:r>
              <a:rPr lang="ru-RU" i="1" dirty="0" smtClean="0"/>
              <a:t>принцип психологической комфортности, </a:t>
            </a:r>
            <a:r>
              <a:rPr lang="ru-RU" dirty="0" smtClean="0"/>
              <a:t>поскольку мотивация к учебной деятельности может быть докинута только при условии ее благоприятного эмоционального сопровождения. Для учащихся 2—4-го классов ведущим становится </a:t>
            </a:r>
            <a:r>
              <a:rPr lang="ru-RU" i="1" dirty="0" smtClean="0"/>
              <a:t>принцип деятельности, </a:t>
            </a:r>
            <a:r>
              <a:rPr lang="ru-RU" dirty="0" smtClean="0"/>
              <a:t>так как мотивация к учебной деятельности в это время уже в основном сформирована, и приоритетное значение для выполнения поставленных задач приобретает</a:t>
            </a:r>
          </a:p>
          <a:p>
            <a:r>
              <a:rPr lang="ru-RU" dirty="0" smtClean="0"/>
              <a:t>формирование умения учиться.</a:t>
            </a:r>
          </a:p>
          <a:p>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Представленная система дидактических принципов обеспечивает</a:t>
            </a:r>
          </a:p>
          <a:p>
            <a:r>
              <a:rPr lang="ru-RU" dirty="0" smtClean="0"/>
              <a:t>освоение детьми современного содержания образования в соответствии с основными дидактическими требованиями традиционной школы (принципы наглядности, доступности, активности, преемственности, сознательного усвоения знаний, научности и др.). При этом в ней отражены идеи об организации развивающего обучения ведущих российских педагогов и психологов:</a:t>
            </a:r>
          </a:p>
          <a:p>
            <a:r>
              <a:rPr lang="ru-RU" dirty="0" smtClean="0"/>
              <a:t>В.В. Давыдова (принцип деятельности), Л.В. </a:t>
            </a:r>
            <a:r>
              <a:rPr lang="ru-RU" dirty="0" err="1" smtClean="0"/>
              <a:t>Занкова</a:t>
            </a:r>
            <a:r>
              <a:rPr lang="ru-RU" dirty="0" smtClean="0"/>
              <a:t> (принцип минимакса), Ш.А. </a:t>
            </a:r>
            <a:r>
              <a:rPr lang="ru-RU" dirty="0" err="1" smtClean="0"/>
              <a:t>Амонашвили</a:t>
            </a:r>
            <a:r>
              <a:rPr lang="ru-RU" dirty="0" smtClean="0"/>
              <a:t> (принцип психологической комфортности) и др.</a:t>
            </a:r>
          </a:p>
          <a:p>
            <a:r>
              <a:rPr lang="ru-RU" dirty="0" smtClean="0"/>
              <a:t>Таким образом, новая дидактическая система не отвергает</a:t>
            </a:r>
          </a:p>
          <a:p>
            <a:r>
              <a:rPr lang="ru-RU" dirty="0" smtClean="0"/>
              <a:t>традиционную дидактику, а продолжает и развивает ее в направлении</a:t>
            </a:r>
          </a:p>
          <a:p>
            <a:r>
              <a:rPr lang="ru-RU" dirty="0" smtClean="0"/>
              <a:t>реализации современных образовательных целей.</a:t>
            </a:r>
          </a:p>
          <a:p>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lnSpcReduction="10000"/>
          </a:bodyPr>
          <a:lstStyle/>
          <a:p>
            <a:r>
              <a:rPr lang="ru-RU" b="1" i="1" dirty="0" smtClean="0"/>
              <a:t>Сравнительная таблица характеристик требований к этапам традиционного урока</a:t>
            </a:r>
            <a:endParaRPr lang="ru-RU" dirty="0" smtClean="0"/>
          </a:p>
          <a:p>
            <a:r>
              <a:rPr lang="ru-RU" b="1" i="1" dirty="0" smtClean="0"/>
              <a:t> и урока в аспекте ФГОС</a:t>
            </a:r>
            <a:endParaRPr lang="ru-RU" dirty="0" smtClean="0"/>
          </a:p>
          <a:p>
            <a:r>
              <a:rPr lang="ru-RU" b="1" i="1" dirty="0" smtClean="0"/>
              <a:t> </a:t>
            </a:r>
            <a:endParaRPr lang="ru-RU" dirty="0" smtClean="0"/>
          </a:p>
          <a:p>
            <a:r>
              <a:rPr lang="ru-RU" dirty="0" smtClean="0"/>
              <a:t>Что изменяется при подготовке и проведении урока современного типа в деятельности учителя и учащихся?</a:t>
            </a:r>
          </a:p>
          <a:p>
            <a:r>
              <a:rPr lang="ru-RU" dirty="0" smtClean="0"/>
              <a:t>Как известно, самый распространённый тип урока – комбинированный. Рассмотрим его с позиции основных дидактических требований, а также раскроем суть изменений, связанных с проведением урока современного типа:</a:t>
            </a:r>
          </a:p>
          <a:p>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500063"/>
          <a:ext cx="7467600" cy="676656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Требования к уроку</a:t>
                      </a:r>
                      <a:endParaRPr lang="ru-RU" dirty="0"/>
                    </a:p>
                  </a:txBody>
                  <a:tcPr/>
                </a:tc>
                <a:tc>
                  <a:txBody>
                    <a:bodyPr/>
                    <a:lstStyle/>
                    <a:p>
                      <a:r>
                        <a:rPr kumimoji="0" lang="ru-RU" sz="1800" b="1" kern="1200" dirty="0" smtClean="0">
                          <a:solidFill>
                            <a:schemeClr val="lt1"/>
                          </a:solidFill>
                          <a:latin typeface="+mn-lt"/>
                          <a:ea typeface="+mn-ea"/>
                          <a:cs typeface="+mn-cs"/>
                        </a:rPr>
                        <a:t>Традиционный урок</a:t>
                      </a:r>
                      <a:endParaRPr lang="ru-RU" dirty="0"/>
                    </a:p>
                  </a:txBody>
                  <a:tcPr/>
                </a:tc>
                <a:tc>
                  <a:txBody>
                    <a:bodyPr/>
                    <a:lstStyle/>
                    <a:p>
                      <a:r>
                        <a:rPr kumimoji="0" lang="ru-RU" sz="1800" b="1" kern="1200" dirty="0" smtClean="0">
                          <a:solidFill>
                            <a:schemeClr val="lt1"/>
                          </a:solidFill>
                          <a:latin typeface="+mn-lt"/>
                          <a:ea typeface="+mn-ea"/>
                          <a:cs typeface="+mn-cs"/>
                        </a:rPr>
                        <a:t>Урок современного типа</a:t>
                      </a:r>
                      <a:endParaRPr lang="ru-RU" dirty="0"/>
                    </a:p>
                  </a:txBody>
                  <a:tcPr/>
                </a:tc>
              </a:tr>
              <a:tr h="370840">
                <a:tc>
                  <a:txBody>
                    <a:bodyPr/>
                    <a:lstStyle/>
                    <a:p>
                      <a:r>
                        <a:rPr kumimoji="0" lang="ru-RU" sz="1800" kern="1200" dirty="0" smtClean="0">
                          <a:solidFill>
                            <a:schemeClr val="dk1"/>
                          </a:solidFill>
                          <a:latin typeface="+mn-lt"/>
                          <a:ea typeface="+mn-ea"/>
                          <a:cs typeface="+mn-cs"/>
                        </a:rPr>
                        <a:t>Объявление темы урока</a:t>
                      </a:r>
                      <a:endParaRPr lang="ru-RU" dirty="0"/>
                    </a:p>
                  </a:txBody>
                  <a:tcPr/>
                </a:tc>
                <a:tc>
                  <a:txBody>
                    <a:bodyPr/>
                    <a:lstStyle/>
                    <a:p>
                      <a:r>
                        <a:rPr kumimoji="0" lang="ru-RU" sz="1800" kern="1200" dirty="0" smtClean="0">
                          <a:solidFill>
                            <a:schemeClr val="dk1"/>
                          </a:solidFill>
                          <a:latin typeface="+mn-lt"/>
                          <a:ea typeface="+mn-ea"/>
                          <a:cs typeface="+mn-cs"/>
                        </a:rPr>
                        <a:t>Учитель сообщает учащимся</a:t>
                      </a:r>
                      <a:endParaRPr lang="ru-RU" dirty="0"/>
                    </a:p>
                  </a:txBody>
                  <a:tcPr/>
                </a:tc>
                <a:tc>
                  <a:txBody>
                    <a:bodyPr/>
                    <a:lstStyle/>
                    <a:p>
                      <a:r>
                        <a:rPr kumimoji="0" lang="ru-RU" sz="1800" kern="1200" dirty="0" smtClean="0">
                          <a:solidFill>
                            <a:schemeClr val="dk1"/>
                          </a:solidFill>
                          <a:latin typeface="+mn-lt"/>
                          <a:ea typeface="+mn-ea"/>
                          <a:cs typeface="+mn-cs"/>
                        </a:rPr>
                        <a:t>Формулируют сами учащиеся </a:t>
                      </a:r>
                      <a:endParaRPr lang="ru-RU" dirty="0"/>
                    </a:p>
                  </a:txBody>
                  <a:tcPr/>
                </a:tc>
              </a:tr>
              <a:tr h="370840">
                <a:tc>
                  <a:txBody>
                    <a:bodyPr/>
                    <a:lstStyle/>
                    <a:p>
                      <a:r>
                        <a:rPr kumimoji="0" lang="ru-RU" sz="1800" kern="1200" dirty="0" smtClean="0">
                          <a:solidFill>
                            <a:schemeClr val="dk1"/>
                          </a:solidFill>
                          <a:latin typeface="+mn-lt"/>
                          <a:ea typeface="+mn-ea"/>
                          <a:cs typeface="+mn-cs"/>
                        </a:rPr>
                        <a:t>Сообщение целей и задач</a:t>
                      </a:r>
                      <a:endParaRPr lang="ru-RU" dirty="0"/>
                    </a:p>
                  </a:txBody>
                  <a:tcPr/>
                </a:tc>
                <a:tc>
                  <a:txBody>
                    <a:bodyPr/>
                    <a:lstStyle/>
                    <a:p>
                      <a:r>
                        <a:rPr kumimoji="0" lang="ru-RU" sz="1800" kern="1200" dirty="0" smtClean="0">
                          <a:solidFill>
                            <a:schemeClr val="dk1"/>
                          </a:solidFill>
                          <a:latin typeface="+mn-lt"/>
                          <a:ea typeface="+mn-ea"/>
                          <a:cs typeface="+mn-cs"/>
                        </a:rPr>
                        <a:t>Учитель формулирует и сообщает учащимся, чему должны научиться</a:t>
                      </a:r>
                      <a:endParaRPr lang="ru-RU" dirty="0"/>
                    </a:p>
                  </a:txBody>
                  <a:tcPr/>
                </a:tc>
                <a:tc>
                  <a:txBody>
                    <a:bodyPr/>
                    <a:lstStyle/>
                    <a:p>
                      <a:r>
                        <a:rPr kumimoji="0" lang="ru-RU" sz="1800" kern="1200" dirty="0" smtClean="0">
                          <a:solidFill>
                            <a:schemeClr val="dk1"/>
                          </a:solidFill>
                          <a:latin typeface="+mn-lt"/>
                          <a:ea typeface="+mn-ea"/>
                          <a:cs typeface="+mn-cs"/>
                        </a:rPr>
                        <a:t>Формулируют сами учащиеся, определив границы знания и незнания</a:t>
                      </a:r>
                      <a:endParaRPr lang="ru-RU" dirty="0"/>
                    </a:p>
                  </a:txBody>
                  <a:tcPr/>
                </a:tc>
              </a:tr>
              <a:tr h="370840">
                <a:tc>
                  <a:txBody>
                    <a:bodyPr/>
                    <a:lstStyle/>
                    <a:p>
                      <a:r>
                        <a:rPr kumimoji="0" lang="ru-RU" sz="1800" kern="1200" dirty="0" smtClean="0">
                          <a:solidFill>
                            <a:schemeClr val="dk1"/>
                          </a:solidFill>
                          <a:latin typeface="+mn-lt"/>
                          <a:ea typeface="+mn-ea"/>
                          <a:cs typeface="+mn-cs"/>
                        </a:rPr>
                        <a:t>Планирование</a:t>
                      </a:r>
                      <a:endParaRPr lang="ru-RU" dirty="0"/>
                    </a:p>
                  </a:txBody>
                  <a:tcPr/>
                </a:tc>
                <a:tc>
                  <a:txBody>
                    <a:bodyPr/>
                    <a:lstStyle/>
                    <a:p>
                      <a:r>
                        <a:rPr kumimoji="0" lang="ru-RU" sz="1800" kern="1200" dirty="0" smtClean="0">
                          <a:solidFill>
                            <a:schemeClr val="dk1"/>
                          </a:solidFill>
                          <a:latin typeface="+mn-lt"/>
                          <a:ea typeface="+mn-ea"/>
                          <a:cs typeface="+mn-cs"/>
                        </a:rPr>
                        <a:t>Учитель сообщает учащимся, какую работу они должны выполнить, чтобы достичь цели</a:t>
                      </a:r>
                      <a:endParaRPr lang="ru-RU" dirty="0"/>
                    </a:p>
                  </a:txBody>
                  <a:tcPr/>
                </a:tc>
                <a:tc>
                  <a:txBody>
                    <a:bodyPr/>
                    <a:lstStyle/>
                    <a:p>
                      <a:r>
                        <a:rPr kumimoji="0" lang="ru-RU" sz="1800" kern="1200" dirty="0" smtClean="0">
                          <a:solidFill>
                            <a:schemeClr val="dk1"/>
                          </a:solidFill>
                          <a:latin typeface="+mn-lt"/>
                          <a:ea typeface="+mn-ea"/>
                          <a:cs typeface="+mn-cs"/>
                        </a:rPr>
                        <a:t>Планирование учащимися способов достижения намеченной цели</a:t>
                      </a:r>
                      <a:endParaRPr lang="ru-RU" dirty="0"/>
                    </a:p>
                  </a:txBody>
                  <a:tcPr/>
                </a:tc>
              </a:tr>
              <a:tr h="370840">
                <a:tc>
                  <a:txBody>
                    <a:bodyPr/>
                    <a:lstStyle/>
                    <a:p>
                      <a:r>
                        <a:rPr kumimoji="0" lang="ru-RU" sz="1800" kern="1200" dirty="0" smtClean="0">
                          <a:solidFill>
                            <a:schemeClr val="dk1"/>
                          </a:solidFill>
                          <a:latin typeface="+mn-lt"/>
                          <a:ea typeface="+mn-ea"/>
                          <a:cs typeface="+mn-cs"/>
                        </a:rPr>
                        <a:t>Практическая деятельность учащихся</a:t>
                      </a:r>
                      <a:endParaRPr lang="ru-RU" dirty="0"/>
                    </a:p>
                  </a:txBody>
                  <a:tcPr/>
                </a:tc>
                <a:tc>
                  <a:txBody>
                    <a:bodyPr/>
                    <a:lstStyle/>
                    <a:p>
                      <a:r>
                        <a:rPr kumimoji="0" lang="ru-RU" sz="1800" kern="1200" dirty="0" smtClean="0">
                          <a:solidFill>
                            <a:schemeClr val="dk1"/>
                          </a:solidFill>
                          <a:latin typeface="+mn-lt"/>
                          <a:ea typeface="+mn-ea"/>
                          <a:cs typeface="+mn-cs"/>
                        </a:rPr>
                        <a:t>Под руководством учителя учащиеся выполняют ряд практических задач (чаще применяется фронтальный метод организации деятельности)</a:t>
                      </a:r>
                      <a:endParaRPr lang="ru-RU" dirty="0"/>
                    </a:p>
                  </a:txBody>
                  <a:tcPr/>
                </a:tc>
                <a:tc>
                  <a:txBody>
                    <a:bodyPr/>
                    <a:lstStyle/>
                    <a:p>
                      <a:r>
                        <a:rPr kumimoji="0" lang="ru-RU" sz="1800" kern="1200" dirty="0" smtClean="0">
                          <a:solidFill>
                            <a:schemeClr val="dk1"/>
                          </a:solidFill>
                          <a:latin typeface="+mn-lt"/>
                          <a:ea typeface="+mn-ea"/>
                          <a:cs typeface="+mn-cs"/>
                        </a:rPr>
                        <a:t>Учащиеся осуществляют учебные действия по намеченному плану (применяется групповой, индивидуальный методы)</a:t>
                      </a:r>
                      <a:endParaRPr lang="ru-RU" dirty="0"/>
                    </a:p>
                  </a:txBody>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500063"/>
          <a:ext cx="7467600" cy="722376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Требования к уроку</a:t>
                      </a:r>
                      <a:endParaRPr lang="ru-RU" dirty="0"/>
                    </a:p>
                  </a:txBody>
                  <a:tcPr/>
                </a:tc>
                <a:tc>
                  <a:txBody>
                    <a:bodyPr/>
                    <a:lstStyle/>
                    <a:p>
                      <a:r>
                        <a:rPr kumimoji="0" lang="ru-RU" sz="1800" b="1" kern="1200" dirty="0" smtClean="0">
                          <a:solidFill>
                            <a:schemeClr val="lt1"/>
                          </a:solidFill>
                          <a:latin typeface="+mn-lt"/>
                          <a:ea typeface="+mn-ea"/>
                          <a:cs typeface="+mn-cs"/>
                        </a:rPr>
                        <a:t>Традиционный урок</a:t>
                      </a:r>
                      <a:endParaRPr lang="ru-RU" dirty="0"/>
                    </a:p>
                  </a:txBody>
                  <a:tcPr/>
                </a:tc>
                <a:tc>
                  <a:txBody>
                    <a:bodyPr/>
                    <a:lstStyle/>
                    <a:p>
                      <a:r>
                        <a:rPr kumimoji="0" lang="ru-RU" sz="1800" b="1" kern="1200" dirty="0" smtClean="0">
                          <a:solidFill>
                            <a:schemeClr val="lt1"/>
                          </a:solidFill>
                          <a:latin typeface="+mn-lt"/>
                          <a:ea typeface="+mn-ea"/>
                          <a:cs typeface="+mn-cs"/>
                        </a:rPr>
                        <a:t>Урок современного типа</a:t>
                      </a:r>
                      <a:endParaRPr lang="ru-RU" dirty="0"/>
                    </a:p>
                  </a:txBody>
                  <a:tcPr/>
                </a:tc>
              </a:tr>
              <a:tr h="370840">
                <a:tc>
                  <a:txBody>
                    <a:bodyPr/>
                    <a:lstStyle/>
                    <a:p>
                      <a:r>
                        <a:rPr kumimoji="0" lang="ru-RU" sz="1800" kern="1200" dirty="0" smtClean="0">
                          <a:solidFill>
                            <a:schemeClr val="dk1"/>
                          </a:solidFill>
                          <a:latin typeface="+mn-lt"/>
                          <a:ea typeface="+mn-ea"/>
                          <a:cs typeface="+mn-cs"/>
                        </a:rPr>
                        <a:t>Осуществление контроля</a:t>
                      </a:r>
                      <a:endParaRPr lang="ru-RU" dirty="0"/>
                    </a:p>
                  </a:txBody>
                  <a:tcPr/>
                </a:tc>
                <a:tc>
                  <a:txBody>
                    <a:bodyPr/>
                    <a:lstStyle/>
                    <a:p>
                      <a:r>
                        <a:rPr kumimoji="0" lang="ru-RU" sz="1800" kern="1200" dirty="0" smtClean="0">
                          <a:solidFill>
                            <a:schemeClr val="dk1"/>
                          </a:solidFill>
                          <a:latin typeface="+mn-lt"/>
                          <a:ea typeface="+mn-ea"/>
                          <a:cs typeface="+mn-cs"/>
                        </a:rPr>
                        <a:t>Учитель осуществляет контроль за выполнением учащимися практической работы</a:t>
                      </a:r>
                      <a:endParaRPr lang="ru-RU" dirty="0"/>
                    </a:p>
                  </a:txBody>
                  <a:tcPr/>
                </a:tc>
                <a:tc>
                  <a:txBody>
                    <a:bodyPr/>
                    <a:lstStyle/>
                    <a:p>
                      <a:r>
                        <a:rPr kumimoji="0" lang="ru-RU" sz="1800" kern="1200" dirty="0" smtClean="0">
                          <a:solidFill>
                            <a:schemeClr val="dk1"/>
                          </a:solidFill>
                          <a:latin typeface="+mn-lt"/>
                          <a:ea typeface="+mn-ea"/>
                          <a:cs typeface="+mn-cs"/>
                        </a:rPr>
                        <a:t>Учащиеся осуществляют контроль (применяются формы самоконтроля, взаимоконтроля)</a:t>
                      </a:r>
                      <a:endParaRPr lang="ru-RU" dirty="0"/>
                    </a:p>
                  </a:txBody>
                  <a:tcPr/>
                </a:tc>
              </a:tr>
              <a:tr h="370840">
                <a:tc>
                  <a:txBody>
                    <a:bodyPr/>
                    <a:lstStyle/>
                    <a:p>
                      <a:r>
                        <a:rPr kumimoji="0" lang="ru-RU" sz="1800" kern="1200" dirty="0" smtClean="0">
                          <a:solidFill>
                            <a:schemeClr val="dk1"/>
                          </a:solidFill>
                          <a:latin typeface="+mn-lt"/>
                          <a:ea typeface="+mn-ea"/>
                          <a:cs typeface="+mn-cs"/>
                        </a:rPr>
                        <a:t>Осуществление коррекции</a:t>
                      </a:r>
                      <a:endParaRPr lang="ru-RU" dirty="0"/>
                    </a:p>
                  </a:txBody>
                  <a:tcPr/>
                </a:tc>
                <a:tc>
                  <a:txBody>
                    <a:bodyPr/>
                    <a:lstStyle/>
                    <a:p>
                      <a:r>
                        <a:rPr kumimoji="0" lang="ru-RU" sz="1800" kern="1200" dirty="0" smtClean="0">
                          <a:solidFill>
                            <a:schemeClr val="dk1"/>
                          </a:solidFill>
                          <a:latin typeface="+mn-lt"/>
                          <a:ea typeface="+mn-ea"/>
                          <a:cs typeface="+mn-cs"/>
                        </a:rPr>
                        <a:t>Учитель в ходе выполнения и по итогам выполненной работы учащимися осуществляет коррекцию</a:t>
                      </a:r>
                      <a:endParaRPr lang="ru-RU" dirty="0"/>
                    </a:p>
                  </a:txBody>
                  <a:tcPr/>
                </a:tc>
                <a:tc>
                  <a:txBody>
                    <a:bodyPr/>
                    <a:lstStyle/>
                    <a:p>
                      <a:r>
                        <a:rPr kumimoji="0" lang="ru-RU" sz="1800" kern="1200" dirty="0" smtClean="0">
                          <a:solidFill>
                            <a:schemeClr val="dk1"/>
                          </a:solidFill>
                          <a:latin typeface="+mn-lt"/>
                          <a:ea typeface="+mn-ea"/>
                          <a:cs typeface="+mn-cs"/>
                        </a:rPr>
                        <a:t>Учащиеся формулируют затруднения и осуществляют коррекцию самостоятельно</a:t>
                      </a:r>
                      <a:endParaRPr lang="ru-RU" dirty="0"/>
                    </a:p>
                  </a:txBody>
                  <a:tcPr/>
                </a:tc>
              </a:tr>
              <a:tr h="370840">
                <a:tc>
                  <a:txBody>
                    <a:bodyPr/>
                    <a:lstStyle/>
                    <a:p>
                      <a:r>
                        <a:rPr kumimoji="0" lang="ru-RU" sz="1800" kern="1200" dirty="0" smtClean="0">
                          <a:solidFill>
                            <a:schemeClr val="dk1"/>
                          </a:solidFill>
                          <a:latin typeface="+mn-lt"/>
                          <a:ea typeface="+mn-ea"/>
                          <a:cs typeface="+mn-cs"/>
                        </a:rPr>
                        <a:t>Оценивание учащихся</a:t>
                      </a:r>
                      <a:endParaRPr lang="ru-RU" dirty="0"/>
                    </a:p>
                  </a:txBody>
                  <a:tcPr/>
                </a:tc>
                <a:tc>
                  <a:txBody>
                    <a:bodyPr/>
                    <a:lstStyle/>
                    <a:p>
                      <a:r>
                        <a:rPr kumimoji="0" lang="ru-RU" sz="1800" kern="1200" dirty="0" smtClean="0">
                          <a:solidFill>
                            <a:schemeClr val="dk1"/>
                          </a:solidFill>
                          <a:latin typeface="+mn-lt"/>
                          <a:ea typeface="+mn-ea"/>
                          <a:cs typeface="+mn-cs"/>
                        </a:rPr>
                        <a:t>Учитель осуществляет оценивание учащихся за работу на уроке</a:t>
                      </a:r>
                      <a:endParaRPr lang="ru-RU" dirty="0"/>
                    </a:p>
                  </a:txBody>
                  <a:tcPr/>
                </a:tc>
                <a:tc>
                  <a:txBody>
                    <a:bodyPr/>
                    <a:lstStyle/>
                    <a:p>
                      <a:r>
                        <a:rPr kumimoji="0" lang="ru-RU" sz="1800" kern="1200" dirty="0" smtClean="0">
                          <a:solidFill>
                            <a:schemeClr val="dk1"/>
                          </a:solidFill>
                          <a:latin typeface="+mn-lt"/>
                          <a:ea typeface="+mn-ea"/>
                          <a:cs typeface="+mn-cs"/>
                        </a:rPr>
                        <a:t>Учащиеся дают оценку деятельности по её результатам (</a:t>
                      </a:r>
                      <a:r>
                        <a:rPr kumimoji="0" lang="ru-RU" sz="1800" kern="1200" dirty="0" err="1" smtClean="0">
                          <a:solidFill>
                            <a:schemeClr val="dk1"/>
                          </a:solidFill>
                          <a:latin typeface="+mn-lt"/>
                          <a:ea typeface="+mn-ea"/>
                          <a:cs typeface="+mn-cs"/>
                        </a:rPr>
                        <a:t>самооценивание</a:t>
                      </a:r>
                      <a:r>
                        <a:rPr kumimoji="0" lang="ru-RU" sz="1800" kern="1200" dirty="0" smtClean="0">
                          <a:solidFill>
                            <a:schemeClr val="dk1"/>
                          </a:solidFill>
                          <a:latin typeface="+mn-lt"/>
                          <a:ea typeface="+mn-ea"/>
                          <a:cs typeface="+mn-cs"/>
                        </a:rPr>
                        <a:t>, оценивание результатов деятельности товарищей)</a:t>
                      </a:r>
                      <a:endParaRPr lang="ru-RU" dirty="0"/>
                    </a:p>
                  </a:txBody>
                  <a:tcPr/>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500063"/>
          <a:ext cx="7467600" cy="4211320"/>
        </p:xfrm>
        <a:graphic>
          <a:graphicData uri="http://schemas.openxmlformats.org/drawingml/2006/table">
            <a:tbl>
              <a:tblPr firstRow="1" bandRow="1">
                <a:tableStyleId>{5C22544A-7EE6-4342-B048-85BDC9FD1C3A}</a:tableStyleId>
              </a:tblPr>
              <a:tblGrid>
                <a:gridCol w="2489200"/>
                <a:gridCol w="2489200"/>
                <a:gridCol w="2489200"/>
              </a:tblGrid>
              <a:tr h="370840">
                <a:tc>
                  <a:txBody>
                    <a:bodyPr/>
                    <a:lstStyle/>
                    <a:p>
                      <a:r>
                        <a:rPr kumimoji="0" lang="ru-RU" sz="1800" b="1" kern="1200" dirty="0" smtClean="0">
                          <a:solidFill>
                            <a:schemeClr val="lt1"/>
                          </a:solidFill>
                          <a:latin typeface="+mn-lt"/>
                          <a:ea typeface="+mn-ea"/>
                          <a:cs typeface="+mn-cs"/>
                        </a:rPr>
                        <a:t>Требования к уроку</a:t>
                      </a:r>
                      <a:endParaRPr lang="ru-RU" dirty="0"/>
                    </a:p>
                  </a:txBody>
                  <a:tcPr/>
                </a:tc>
                <a:tc>
                  <a:txBody>
                    <a:bodyPr/>
                    <a:lstStyle/>
                    <a:p>
                      <a:r>
                        <a:rPr kumimoji="0" lang="ru-RU" sz="1800" b="1" kern="1200" dirty="0" smtClean="0">
                          <a:solidFill>
                            <a:schemeClr val="lt1"/>
                          </a:solidFill>
                          <a:latin typeface="+mn-lt"/>
                          <a:ea typeface="+mn-ea"/>
                          <a:cs typeface="+mn-cs"/>
                        </a:rPr>
                        <a:t>Традиционный урок</a:t>
                      </a:r>
                      <a:endParaRPr lang="ru-RU" dirty="0"/>
                    </a:p>
                  </a:txBody>
                  <a:tcPr/>
                </a:tc>
                <a:tc>
                  <a:txBody>
                    <a:bodyPr/>
                    <a:lstStyle/>
                    <a:p>
                      <a:r>
                        <a:rPr kumimoji="0" lang="ru-RU" sz="1800" b="1" kern="1200" dirty="0" smtClean="0">
                          <a:solidFill>
                            <a:schemeClr val="lt1"/>
                          </a:solidFill>
                          <a:latin typeface="+mn-lt"/>
                          <a:ea typeface="+mn-ea"/>
                          <a:cs typeface="+mn-cs"/>
                        </a:rPr>
                        <a:t>Урок современного типа</a:t>
                      </a:r>
                      <a:endParaRPr lang="ru-RU" dirty="0"/>
                    </a:p>
                  </a:txBody>
                  <a:tcPr/>
                </a:tc>
              </a:tr>
              <a:tr h="370840">
                <a:tc>
                  <a:txBody>
                    <a:bodyPr/>
                    <a:lstStyle/>
                    <a:p>
                      <a:r>
                        <a:rPr kumimoji="0" lang="ru-RU" sz="1800" kern="1200" dirty="0" smtClean="0">
                          <a:solidFill>
                            <a:schemeClr val="dk1"/>
                          </a:solidFill>
                          <a:latin typeface="+mn-lt"/>
                          <a:ea typeface="+mn-ea"/>
                          <a:cs typeface="+mn-cs"/>
                        </a:rPr>
                        <a:t>Итог урока</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kern="1200" dirty="0" smtClean="0">
                          <a:solidFill>
                            <a:schemeClr val="dk1"/>
                          </a:solidFill>
                          <a:latin typeface="+mn-lt"/>
                          <a:ea typeface="+mn-ea"/>
                          <a:cs typeface="+mn-cs"/>
                        </a:rPr>
                        <a:t>Учитель выясняет у учащихся, что они запомнили</a:t>
                      </a:r>
                    </a:p>
                    <a:p>
                      <a:endParaRPr lang="ru-RU" dirty="0"/>
                    </a:p>
                  </a:txBody>
                  <a:tcPr/>
                </a:tc>
                <a:tc>
                  <a:txBody>
                    <a:bodyPr/>
                    <a:lstStyle/>
                    <a:p>
                      <a:r>
                        <a:rPr kumimoji="0" lang="ru-RU" sz="1800" kern="1200" dirty="0" smtClean="0">
                          <a:solidFill>
                            <a:schemeClr val="dk1"/>
                          </a:solidFill>
                          <a:latin typeface="+mn-lt"/>
                          <a:ea typeface="+mn-ea"/>
                          <a:cs typeface="+mn-cs"/>
                        </a:rPr>
                        <a:t>Проводится рефлексия</a:t>
                      </a:r>
                      <a:endParaRPr lang="ru-RU" dirty="0"/>
                    </a:p>
                  </a:txBody>
                  <a:tcPr/>
                </a:tc>
              </a:tr>
              <a:tr h="370840">
                <a:tc>
                  <a:txBody>
                    <a:bodyPr/>
                    <a:lstStyle/>
                    <a:p>
                      <a:r>
                        <a:rPr kumimoji="0" lang="ru-RU" sz="1800" kern="1200" dirty="0" smtClean="0">
                          <a:solidFill>
                            <a:schemeClr val="dk1"/>
                          </a:solidFill>
                          <a:latin typeface="+mn-lt"/>
                          <a:ea typeface="+mn-ea"/>
                          <a:cs typeface="+mn-cs"/>
                        </a:rPr>
                        <a:t>Домашнее задание</a:t>
                      </a:r>
                      <a:endParaRPr lang="ru-RU" dirty="0"/>
                    </a:p>
                  </a:txBody>
                  <a:tcPr/>
                </a:tc>
                <a:tc>
                  <a:txBody>
                    <a:bodyPr/>
                    <a:lstStyle/>
                    <a:p>
                      <a:r>
                        <a:rPr kumimoji="0" lang="ru-RU" sz="1800" kern="1200" dirty="0" smtClean="0">
                          <a:solidFill>
                            <a:schemeClr val="dk1"/>
                          </a:solidFill>
                          <a:latin typeface="+mn-lt"/>
                          <a:ea typeface="+mn-ea"/>
                          <a:cs typeface="+mn-cs"/>
                        </a:rPr>
                        <a:t>Учитель объявляет и комментирует (чаще – задание одно для всех)</a:t>
                      </a:r>
                      <a:endParaRPr lang="ru-RU" dirty="0"/>
                    </a:p>
                  </a:txBody>
                  <a:tcPr/>
                </a:tc>
                <a:tc>
                  <a:txBody>
                    <a:bodyPr/>
                    <a:lstStyle/>
                    <a:p>
                      <a:r>
                        <a:rPr kumimoji="0" lang="ru-RU" sz="1800" kern="1200" dirty="0" smtClean="0">
                          <a:solidFill>
                            <a:schemeClr val="dk1"/>
                          </a:solidFill>
                          <a:latin typeface="+mn-lt"/>
                          <a:ea typeface="+mn-ea"/>
                          <a:cs typeface="+mn-cs"/>
                        </a:rPr>
                        <a:t>Учащиеся могут выбирать задание из предложенных учителем с учётом индивидуальных возможностей</a:t>
                      </a:r>
                      <a:endParaRPr lang="ru-RU" dirty="0"/>
                    </a:p>
                  </a:txBody>
                  <a:tcPr/>
                </a:tc>
              </a:tr>
              <a:tr h="370840">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lnSpcReduction="10000"/>
          </a:bodyPr>
          <a:lstStyle/>
          <a:p>
            <a:r>
              <a:rPr lang="ru-RU" b="1" i="1" dirty="0" smtClean="0"/>
              <a:t>Как же учителю подготовить урок современного типа? Изменяется ли сам процесс подготовки?</a:t>
            </a:r>
            <a:endParaRPr lang="ru-RU" dirty="0" smtClean="0"/>
          </a:p>
          <a:p>
            <a:r>
              <a:rPr lang="ru-RU" dirty="0" smtClean="0"/>
              <a:t>Возможно ли традиционными методами, приёмами, формами организации деятельности учащихся на уроке, прежним содержанием учебного материала достичь тех результатов, которые заложены в стандартах второго поколения?</a:t>
            </a:r>
          </a:p>
          <a:p>
            <a:r>
              <a:rPr lang="ru-RU" dirty="0" smtClean="0"/>
              <a:t>Необходимо наполнить урок новыми подходами к организации деятельности учащихся на каждом его этапе. И здесь, пожалуй, действительно не обойтись без новых педагогических технологий.</a:t>
            </a:r>
          </a:p>
          <a:p>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a:bodyPr>
          <a:lstStyle/>
          <a:p>
            <a:r>
              <a:rPr lang="ru-RU" dirty="0" smtClean="0"/>
              <a:t>Так, обучая детей</a:t>
            </a:r>
            <a:r>
              <a:rPr lang="ru-RU" b="1" dirty="0" smtClean="0"/>
              <a:t> </a:t>
            </a:r>
            <a:r>
              <a:rPr lang="ru-RU" b="1" dirty="0" err="1" smtClean="0"/>
              <a:t>целеполаганию</a:t>
            </a:r>
            <a:r>
              <a:rPr lang="ru-RU" dirty="0" smtClean="0"/>
              <a:t>, можно вводить проблемный диалог, создавать проблемную ситуацию для определения учащимися границ знания – незнания. Например, на уроке русского языка во 2 классе (учебник А.В. Поляковой) по теме «Разделительный мягкий знак» предлагаю учащимся под диктовку написать слова «польёт», «семья», «солью». Пройдя по классу и просмотрев записи в тетрадях, выписываю на доске все варианты написания слов (конечно, среди них есть как правильные, так и неправильные). После прочтения детьми написанного, задаю вопросы «Задание было одно? («Одно») А какие получились результаты? («Разные») Как думаете, почему?» </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lnSpcReduction="10000"/>
          </a:bodyPr>
          <a:lstStyle/>
          <a:p>
            <a:r>
              <a:rPr lang="ru-RU" dirty="0" smtClean="0"/>
              <a:t>Приходим к выводу, что из-за того, что чего-то ещё не знаем, и далее – не всё знаем о написании слов с мягким знаком, о его роли в словах. «Какова же цель нашей работы на уроке?» - обращаюсь к детям («Узнать больше о мягком знаке»). Продолжаю: «Для чего нам это необходимо?» («Чтобы правильно писать слова»). Так через создание проблемной ситуации и ведение проблемного диалога учащиеся сформулировали тему и цель урока. Вообще технология ведения проблемного урока, разработанная автором Е.Л. Мельниковой, даёт возможность учителю по-новому открывать знания с учениками.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Рассмотрим ресурсы современного урока. Это человеческие, методические и технологические ресурсы. Остановимся подробнее на каждом из видов. Человеческие ресурсы включают в себя три взаимосвязанные между собой составляющие, работающие в тесном сотрудничестве: учитель, ученик, родители. </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Обучая детей </a:t>
            </a:r>
            <a:r>
              <a:rPr lang="ru-RU" b="1" dirty="0" smtClean="0"/>
              <a:t>планированию </a:t>
            </a:r>
            <a:r>
              <a:rPr lang="ru-RU" dirty="0" smtClean="0"/>
              <a:t>работы на уроке, ещё в первом классе на уроках математики работаю в начале урока рассматриваем с ребятами интерактивный плакат, материал учебника и рабочей тетради и определяем последовательность нашей работы. Обучаю учащихся анализировать предложенный учебный материал, выбирать те задания, которые будут способствовать достижению поставленной цели, определять их место на уроке. Таким образом, учитель только предполагает, по какому плану пройдёт урок. Но главными деятелями на уроке даже на этапе планирования становятся учащиеся.</a:t>
            </a:r>
          </a:p>
          <a:p>
            <a:r>
              <a:rPr lang="ru-RU" dirty="0" smtClean="0"/>
              <a:t>            В чем же новизна современного урока в условиях введения стандарта второго поколения? </a:t>
            </a:r>
          </a:p>
          <a:p>
            <a:r>
              <a:rPr lang="ru-RU" dirty="0" smtClean="0"/>
              <a:t>Чаще организуются индивидуальные и групповые формы работы на уроке. Постепенно преодолевается авторитарный стиль общения между учителем и учеником.</a:t>
            </a:r>
          </a:p>
          <a:p>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Если говорить о конкретных методиках, обучающих универсальным учебным действиям, они могут включать в себя  и экскурсии, и поиск дополнительного материала на заданную тему, и обмен мнениями, и выявление спорных вопросов, и построение системы доказательств, и выступление перед аудиторией, и обсуждение в группах, и многое другое.</a:t>
            </a:r>
          </a:p>
          <a:p>
            <a:r>
              <a:rPr lang="ru-RU" dirty="0" smtClean="0"/>
              <a:t>      Уроки должны строиться по совершенно иной схеме. Если сейчас больше всего распространен объяснительно-иллюстративный метод работы, когда учитель, стоя перед классом, объясняет тему, а потом проводит выборочный опрос, то в соответствии с изменениями упор должен делаться на взаимодействие учащихся и учителя, а также взаимодействие самих учеников. Ученик должен стать живым участником образовательного процесса. На сегодняшний день некоторые дети так и остаются незамеченными в течение урока. Хорошо, если они действительно что-то услышали и поняли во время занятия. А если нет?</a:t>
            </a:r>
          </a:p>
          <a:p>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Групповая форма работы имеет множество плюсов: ребенок за урок может побывать в роли руководителя или консультанта группы. Меняющийся состав групп обеспечит гораздо более тесное общение одноклассников. Мало того, практика показывает, что дети в общении раскрепощаются, ведь не каждый ребенок может легко встать перед всем классом и отвечать учителю. «Высший пилотаж» в проведении урока и идеальное воплощение новых стандартов на практике – это урок, на котором учитель, лишь направляя детей, дает рекомендации в течение урока. Поэтому дети ощущают, что ведут урок сами. </a:t>
            </a:r>
          </a:p>
          <a:p>
            <a:r>
              <a:rPr lang="ru-RU" dirty="0" smtClean="0"/>
              <a:t>       При подготовке к уроку необходимо акцентировать внимание на  дидактические  требования   к   современному   уроку - четкое формулирование образовательных задач в целом и его составных элементов, их связь с развивающими и воспитательными задачами, с учетом:</a:t>
            </a:r>
          </a:p>
          <a:p>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pPr lvl="0"/>
            <a:r>
              <a:rPr lang="ru-RU" dirty="0" smtClean="0"/>
              <a:t>требований  к результатам освоения основной образовательной программы;</a:t>
            </a:r>
          </a:p>
          <a:p>
            <a:pPr lvl="0"/>
            <a:r>
              <a:rPr lang="ru-RU" dirty="0" smtClean="0"/>
              <a:t>требований  к структуре основной образовательной программы начального общего образования;</a:t>
            </a:r>
          </a:p>
          <a:p>
            <a:pPr lvl="0"/>
            <a:r>
              <a:rPr lang="ru-RU" dirty="0" smtClean="0"/>
              <a:t>требований  к  условиям  реализации основной образовательной программы начального общего образования.</a:t>
            </a:r>
          </a:p>
          <a:p>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a:bodyPr>
          <a:lstStyle/>
          <a:p>
            <a:r>
              <a:rPr lang="ru-RU" dirty="0" smtClean="0"/>
              <a:t>При реализации  ФГОС  учителю важно понять, что вся учебная деятельность должна строиться на основе </a:t>
            </a:r>
            <a:r>
              <a:rPr lang="ru-RU" dirty="0" err="1" smtClean="0"/>
              <a:t>деятельностного</a:t>
            </a:r>
            <a:r>
              <a:rPr lang="ru-RU" dirty="0" smtClean="0"/>
              <a:t> подхода, цель которого заключается в развитии личности учащегося на основе освоения универсальных способов деятельности. Ребенок не может развиваться при пассивном восприятии учебного материала. Именно собственное действие может стать основой формирования в будущем его самостоятельности. Значит, образовательная задача состоит в организации  условий, провоцирующих детское действие. В качестве примера можно привести задания традиционных учебников и учебников по ФГОС. </a:t>
            </a:r>
          </a:p>
          <a:p>
            <a:endParaRPr lang="ru-RU"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Традиционные задания	                                 </a:t>
            </a:r>
          </a:p>
          <a:p>
            <a:r>
              <a:rPr lang="ru-RU" dirty="0" smtClean="0"/>
              <a:t>Перечислите отличия растений от животных.	</a:t>
            </a:r>
          </a:p>
          <a:p>
            <a:r>
              <a:rPr lang="ru-RU" dirty="0" smtClean="0"/>
              <a:t>                                 Задания в учебниках ФГОС</a:t>
            </a:r>
          </a:p>
          <a:p>
            <a:r>
              <a:rPr lang="ru-RU" dirty="0" smtClean="0"/>
              <a:t>Лягушонок прыгал и кричал: «Я зеленый – значит, я растение!» Что ему ответил умный утенок Кряк?</a:t>
            </a:r>
          </a:p>
          <a:p>
            <a:r>
              <a:rPr lang="ru-RU" dirty="0" smtClean="0"/>
              <a:t>                                 Традиционные задания	                                 </a:t>
            </a:r>
          </a:p>
          <a:p>
            <a:r>
              <a:rPr lang="ru-RU" dirty="0" smtClean="0"/>
              <a:t>Перечислите имена существительные, которые относятся к 1-му, 2-му и 3-му склонению.	</a:t>
            </a:r>
          </a:p>
          <a:p>
            <a:r>
              <a:rPr lang="ru-RU" dirty="0" smtClean="0"/>
              <a:t>                                 Задания в учебниках ФГОС</a:t>
            </a:r>
          </a:p>
          <a:p>
            <a:r>
              <a:rPr lang="ru-RU" dirty="0" smtClean="0"/>
              <a:t>Что нужно сделать, чтобы определить, к какому склонению относится имя существительное?</a:t>
            </a:r>
          </a:p>
          <a:p>
            <a:r>
              <a:rPr lang="ru-RU" dirty="0" smtClean="0"/>
              <a:t>                                 Традиционные задания	                                 </a:t>
            </a:r>
          </a:p>
          <a:p>
            <a:r>
              <a:rPr lang="ru-RU" dirty="0" smtClean="0"/>
              <a:t>Определите площадь прямоугольника.</a:t>
            </a:r>
          </a:p>
          <a:p>
            <a:r>
              <a:rPr lang="ru-RU" dirty="0" smtClean="0"/>
              <a:t>                                 Задания в учебниках ФГОС</a:t>
            </a:r>
          </a:p>
          <a:p>
            <a:r>
              <a:rPr lang="ru-RU" dirty="0" smtClean="0"/>
              <a:t>Дан план комнаты и размеры ковров. Определите, какой из предложенных ковров полностью закроет пол.</a:t>
            </a:r>
          </a:p>
          <a:p>
            <a:endParaRPr lang="ru-RU"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dirty="0" smtClean="0"/>
              <a:t>ФГОС  вводят новое понятие – учебная ситуация, под которым подразумевается такая особая единица учебного процесса, в которой дети с помощью учителя обнаруживают предмет своего действия, исследуют его, совершая разнообразные учебные действия, преобразуют его, например, переформулируют, или предлагают свое описание и т.д., частично – запоминают. В связи с новыми  требованиями  перед учителем ставится задача научиться создавать учебные ситуации как особые структурные единицы учебной деятельности, а также уметь переводить учебные задачи в учебную ситуацию. </a:t>
            </a:r>
          </a:p>
          <a:p>
            <a:r>
              <a:rPr lang="ru-RU" dirty="0" smtClean="0"/>
              <a:t>Структура  современных   уроков, должна быть динамичной, с использованием набора разнообразных операций, объединенных в целесообразную деятельность. Очень важно, чтобы учитель поддерживал инициативу ученика в нужном направлении, и обеспечивал приоритет его деятельности по отношению к своей собственной.</a:t>
            </a:r>
          </a:p>
          <a:p>
            <a:endParaRPr lang="ru-RU"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7500" lnSpcReduction="20000"/>
          </a:bodyPr>
          <a:lstStyle/>
          <a:p>
            <a:r>
              <a:rPr lang="ru-RU" b="1" dirty="0" smtClean="0"/>
              <a:t>Продуктивные задания – главное средство достижения результата образования:</a:t>
            </a:r>
            <a:endParaRPr lang="ru-RU" dirty="0" smtClean="0"/>
          </a:p>
          <a:p>
            <a:pPr lvl="0"/>
            <a:r>
              <a:rPr lang="ru-RU" dirty="0" smtClean="0"/>
              <a:t>проблемы, с которыми столкнулись учителя: неумение детей самостоятельно решать поставленные перед ними задачи, отсутствие творческого потенциала, трудности в общении, заставили новый  ФГОС  существенно изменить портрет выпускника начальной школы.</a:t>
            </a:r>
          </a:p>
          <a:p>
            <a:pPr lvl="0"/>
            <a:r>
              <a:rPr lang="ru-RU" dirty="0" smtClean="0"/>
              <a:t>если ученик будет обладать качествами, заложенными в  ФГОС, то он, перейдя в среднее звено, сам сможет стать «архитектором и строителем» образовательного процесса, самостоятельно анализировать свою деятельность и вносить в нее коррективы.</a:t>
            </a:r>
          </a:p>
          <a:p>
            <a:pPr lvl="0"/>
            <a:r>
              <a:rPr lang="ru-RU" dirty="0" smtClean="0"/>
              <a:t>таким образом, в отличие от стандарта 2004 года новые  ФГОС  вносят существенные изменения в цели, содержание и организацию учебно-воспитательного процесса, которые влекут за собой необходимость перестройки всей образовательной деятельности в начальной школе и в первую очередь учителя, обеспечивающего ее.</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Опорная таблица для конструирования учебного занятия</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457200" y="1214438"/>
          <a:ext cx="7467600" cy="667512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kumimoji="0" lang="ru-RU" sz="1800" b="1" kern="1200" dirty="0" smtClean="0">
                          <a:solidFill>
                            <a:schemeClr val="lt1"/>
                          </a:solidFill>
                          <a:latin typeface="+mn-lt"/>
                          <a:ea typeface="+mn-ea"/>
                          <a:cs typeface="+mn-cs"/>
                        </a:rPr>
                        <a:t>Образовательные задачи УЗ</a:t>
                      </a:r>
                      <a:endParaRPr lang="ru-RU" dirty="0"/>
                    </a:p>
                  </a:txBody>
                  <a:tcPr/>
                </a:tc>
                <a:tc>
                  <a:txBody>
                    <a:bodyPr/>
                    <a:lstStyle/>
                    <a:p>
                      <a:r>
                        <a:rPr kumimoji="0" lang="ru-RU" sz="1800" b="1" kern="1200" dirty="0" smtClean="0">
                          <a:solidFill>
                            <a:schemeClr val="lt1"/>
                          </a:solidFill>
                          <a:latin typeface="+mn-lt"/>
                          <a:ea typeface="+mn-ea"/>
                          <a:cs typeface="+mn-cs"/>
                        </a:rPr>
                        <a:t>Возможные методы и приёмы выполнения</a:t>
                      </a:r>
                      <a:endParaRPr lang="ru-RU" dirty="0"/>
                    </a:p>
                  </a:txBody>
                  <a:tcPr/>
                </a:tc>
              </a:tr>
              <a:tr h="370840">
                <a:tc>
                  <a:txBody>
                    <a:bodyPr/>
                    <a:lstStyle/>
                    <a:p>
                      <a:r>
                        <a:rPr kumimoji="0" lang="ru-RU" sz="1800" b="1" kern="1200" dirty="0" smtClean="0">
                          <a:solidFill>
                            <a:schemeClr val="dk1"/>
                          </a:solidFill>
                          <a:latin typeface="+mn-lt"/>
                          <a:ea typeface="+mn-ea"/>
                          <a:cs typeface="+mn-cs"/>
                        </a:rPr>
                        <a:t>Организационный этап</a:t>
                      </a:r>
                    </a:p>
                    <a:p>
                      <a:r>
                        <a:rPr kumimoji="0" lang="ru-RU" sz="1800" kern="1200" dirty="0" smtClean="0">
                          <a:solidFill>
                            <a:schemeClr val="dk1"/>
                          </a:solidFill>
                          <a:latin typeface="+mn-lt"/>
                          <a:ea typeface="+mn-ea"/>
                          <a:cs typeface="+mn-cs"/>
                        </a:rPr>
                        <a:t>Приветствие, проверка подготовленности, организация внимания</a:t>
                      </a:r>
                      <a:endParaRPr lang="ru-RU" dirty="0"/>
                    </a:p>
                  </a:txBody>
                  <a:tcPr/>
                </a:tc>
                <a:tc>
                  <a:txBody>
                    <a:bodyPr/>
                    <a:lstStyle/>
                    <a:p>
                      <a:r>
                        <a:rPr kumimoji="0" lang="ru-RU" sz="1800" kern="1200" dirty="0" smtClean="0">
                          <a:solidFill>
                            <a:schemeClr val="dk1"/>
                          </a:solidFill>
                          <a:latin typeface="+mn-lt"/>
                          <a:ea typeface="+mn-ea"/>
                          <a:cs typeface="+mn-cs"/>
                        </a:rPr>
                        <a:t>Рапорт дежурного, фиксация отсутствующих, стихотворный настрой и др.</a:t>
                      </a:r>
                      <a:endParaRPr lang="ru-RU" dirty="0"/>
                    </a:p>
                  </a:txBody>
                  <a:tcPr/>
                </a:tc>
              </a:tr>
              <a:tr h="370840">
                <a:tc>
                  <a:txBody>
                    <a:bodyPr/>
                    <a:lstStyle/>
                    <a:p>
                      <a:r>
                        <a:rPr kumimoji="0" lang="ru-RU" sz="1800" b="1" kern="1200" dirty="0" smtClean="0">
                          <a:solidFill>
                            <a:schemeClr val="dk1"/>
                          </a:solidFill>
                          <a:latin typeface="+mn-lt"/>
                          <a:ea typeface="+mn-ea"/>
                          <a:cs typeface="+mn-cs"/>
                        </a:rPr>
                        <a:t>Проверка выполнения домашнего задания</a:t>
                      </a:r>
                    </a:p>
                    <a:p>
                      <a:r>
                        <a:rPr kumimoji="0" lang="ru-RU" sz="1800" kern="1200" dirty="0" smtClean="0">
                          <a:solidFill>
                            <a:schemeClr val="dk1"/>
                          </a:solidFill>
                          <a:latin typeface="+mn-lt"/>
                          <a:ea typeface="+mn-ea"/>
                          <a:cs typeface="+mn-cs"/>
                        </a:rPr>
                        <a:t>Установить правильность, полноту и осознанность домашнего задания, выявить и устранить в ходе проверки обнаруженные проблемы</a:t>
                      </a:r>
                      <a:endParaRPr lang="ru-RU" dirty="0"/>
                    </a:p>
                  </a:txBody>
                  <a:tcPr/>
                </a:tc>
                <a:tc>
                  <a:txBody>
                    <a:bodyPr/>
                    <a:lstStyle/>
                    <a:p>
                      <a:r>
                        <a:rPr kumimoji="0" lang="ru-RU" sz="1800" kern="1200" dirty="0" smtClean="0">
                          <a:solidFill>
                            <a:schemeClr val="dk1"/>
                          </a:solidFill>
                          <a:latin typeface="+mn-lt"/>
                          <a:ea typeface="+mn-ea"/>
                          <a:cs typeface="+mn-cs"/>
                        </a:rPr>
                        <a:t>Тесты, дополнительные вопросы, продолжи ответ…, </a:t>
                      </a:r>
                      <a:r>
                        <a:rPr kumimoji="0" lang="ru-RU" sz="1800" kern="1200" dirty="0" err="1" smtClean="0">
                          <a:solidFill>
                            <a:schemeClr val="dk1"/>
                          </a:solidFill>
                          <a:latin typeface="+mn-lt"/>
                          <a:ea typeface="+mn-ea"/>
                          <a:cs typeface="+mn-cs"/>
                        </a:rPr>
                        <a:t>разноуровневые</a:t>
                      </a:r>
                      <a:r>
                        <a:rPr kumimoji="0" lang="ru-RU" sz="1800" kern="1200" dirty="0" smtClean="0">
                          <a:solidFill>
                            <a:schemeClr val="dk1"/>
                          </a:solidFill>
                          <a:latin typeface="+mn-lt"/>
                          <a:ea typeface="+mn-ea"/>
                          <a:cs typeface="+mn-cs"/>
                        </a:rPr>
                        <a:t> самостоятельные работы</a:t>
                      </a:r>
                      <a:endParaRPr lang="ru-RU" dirty="0"/>
                    </a:p>
                  </a:txBody>
                  <a:tcPr/>
                </a:tc>
              </a:tr>
              <a:tr h="370840">
                <a:tc>
                  <a:txBody>
                    <a:bodyPr/>
                    <a:lstStyle/>
                    <a:p>
                      <a:r>
                        <a:rPr kumimoji="0" lang="ru-RU" sz="1800" b="1" kern="1200" dirty="0" smtClean="0">
                          <a:solidFill>
                            <a:schemeClr val="dk1"/>
                          </a:solidFill>
                          <a:latin typeface="+mn-lt"/>
                          <a:ea typeface="+mn-ea"/>
                          <a:cs typeface="+mn-cs"/>
                        </a:rPr>
                        <a:t>Подготовка учащихся к работе на основном этапе</a:t>
                      </a:r>
                    </a:p>
                    <a:p>
                      <a:r>
                        <a:rPr kumimoji="0" lang="ru-RU" sz="1800" kern="1200" dirty="0" smtClean="0">
                          <a:solidFill>
                            <a:schemeClr val="dk1"/>
                          </a:solidFill>
                          <a:latin typeface="+mn-lt"/>
                          <a:ea typeface="+mn-ea"/>
                          <a:cs typeface="+mn-cs"/>
                        </a:rPr>
                        <a:t>Обеспечить мотивацию, актуализация субъектного опыта</a:t>
                      </a:r>
                      <a:endParaRPr lang="ru-RU" dirty="0"/>
                    </a:p>
                  </a:txBody>
                  <a:tcPr/>
                </a:tc>
                <a:tc>
                  <a:txBody>
                    <a:bodyPr/>
                    <a:lstStyle/>
                    <a:p>
                      <a:r>
                        <a:rPr kumimoji="0" lang="ru-RU" sz="1800" kern="1200" dirty="0" smtClean="0">
                          <a:solidFill>
                            <a:schemeClr val="dk1"/>
                          </a:solidFill>
                          <a:latin typeface="+mn-lt"/>
                          <a:ea typeface="+mn-ea"/>
                          <a:cs typeface="+mn-cs"/>
                        </a:rPr>
                        <a:t>Сообщение темы и цели (в виде проблемного задания, в виде эвристического вопроса, через показ конечных результатов, использование технологической карты </a:t>
                      </a:r>
                      <a:r>
                        <a:rPr kumimoji="0" lang="ru-RU" sz="1800" kern="1200" dirty="0" err="1" smtClean="0">
                          <a:solidFill>
                            <a:schemeClr val="dk1"/>
                          </a:solidFill>
                          <a:latin typeface="+mn-lt"/>
                          <a:ea typeface="+mn-ea"/>
                          <a:cs typeface="+mn-cs"/>
                        </a:rPr>
                        <a:t>мыследеятельности</a:t>
                      </a:r>
                      <a:r>
                        <a:rPr kumimoji="0" lang="ru-RU" sz="1800" kern="1200" dirty="0" smtClean="0">
                          <a:solidFill>
                            <a:schemeClr val="dk1"/>
                          </a:solidFill>
                          <a:latin typeface="+mn-lt"/>
                          <a:ea typeface="+mn-ea"/>
                          <a:cs typeface="+mn-cs"/>
                        </a:rPr>
                        <a:t> – кластер. В начале урока даётся загадка, отгадка к которой будет открыта при работе над новым материалом </a:t>
                      </a:r>
                      <a:endParaRPr lang="ru-RU" dirty="0"/>
                    </a:p>
                  </a:txBody>
                  <a:tcPr/>
                </a:tc>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Опорная таблица для конструирования учебного занятия</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457200" y="1214438"/>
          <a:ext cx="7467600" cy="641096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kumimoji="0" lang="ru-RU" sz="1800" b="1" kern="1200" dirty="0" smtClean="0">
                          <a:solidFill>
                            <a:schemeClr val="lt1"/>
                          </a:solidFill>
                          <a:latin typeface="+mn-lt"/>
                          <a:ea typeface="+mn-ea"/>
                          <a:cs typeface="+mn-cs"/>
                        </a:rPr>
                        <a:t>Образовательные задачи УЗ</a:t>
                      </a:r>
                      <a:endParaRPr lang="ru-RU" dirty="0"/>
                    </a:p>
                  </a:txBody>
                  <a:tcPr/>
                </a:tc>
                <a:tc>
                  <a:txBody>
                    <a:bodyPr/>
                    <a:lstStyle/>
                    <a:p>
                      <a:r>
                        <a:rPr kumimoji="0" lang="ru-RU" sz="1800" b="1" kern="1200" dirty="0" smtClean="0">
                          <a:solidFill>
                            <a:schemeClr val="lt1"/>
                          </a:solidFill>
                          <a:latin typeface="+mn-lt"/>
                          <a:ea typeface="+mn-ea"/>
                          <a:cs typeface="+mn-cs"/>
                        </a:rPr>
                        <a:t>Возможные методы и приёмы выполнения</a:t>
                      </a:r>
                      <a:endParaRPr lang="ru-RU" dirty="0"/>
                    </a:p>
                  </a:txBody>
                  <a:tcPr/>
                </a:tc>
              </a:tr>
              <a:tr h="370840">
                <a:tc>
                  <a:txBody>
                    <a:bodyPr/>
                    <a:lstStyle/>
                    <a:p>
                      <a:r>
                        <a:rPr kumimoji="0" lang="ru-RU" sz="1800" b="1" kern="1200" dirty="0" smtClean="0">
                          <a:solidFill>
                            <a:schemeClr val="dk1"/>
                          </a:solidFill>
                          <a:latin typeface="+mn-lt"/>
                          <a:ea typeface="+mn-ea"/>
                          <a:cs typeface="+mn-cs"/>
                        </a:rPr>
                        <a:t>Этап усвоения новых знаний и способов действий</a:t>
                      </a:r>
                    </a:p>
                    <a:p>
                      <a:pPr lvl="0"/>
                      <a:r>
                        <a:rPr kumimoji="0" lang="ru-RU" sz="1800" kern="1200" dirty="0" smtClean="0">
                          <a:solidFill>
                            <a:schemeClr val="dk1"/>
                          </a:solidFill>
                          <a:latin typeface="+mn-lt"/>
                          <a:ea typeface="+mn-ea"/>
                          <a:cs typeface="+mn-cs"/>
                        </a:rPr>
                        <a:t>1.Обеспечить восприятие, осмысление и первичное запоминание изучаемого материала</a:t>
                      </a:r>
                    </a:p>
                    <a:p>
                      <a:r>
                        <a:rPr kumimoji="0" lang="ru-RU" sz="1800" kern="1200" dirty="0" smtClean="0">
                          <a:solidFill>
                            <a:schemeClr val="dk1"/>
                          </a:solidFill>
                          <a:latin typeface="+mn-lt"/>
                          <a:ea typeface="+mn-ea"/>
                          <a:cs typeface="+mn-cs"/>
                        </a:rPr>
                        <a:t>2.Содействовать усвоению способов, средств, которые привели к определённому выбору</a:t>
                      </a:r>
                      <a:endParaRPr lang="ru-RU" dirty="0"/>
                    </a:p>
                  </a:txBody>
                  <a:tcPr/>
                </a:tc>
                <a:tc>
                  <a:txBody>
                    <a:bodyPr/>
                    <a:lstStyle/>
                    <a:p>
                      <a:pPr lvl="0"/>
                      <a:r>
                        <a:rPr kumimoji="0" lang="ru-RU" sz="1800" kern="1200" dirty="0" smtClean="0">
                          <a:solidFill>
                            <a:schemeClr val="dk1"/>
                          </a:solidFill>
                          <a:latin typeface="+mn-lt"/>
                          <a:ea typeface="+mn-ea"/>
                          <a:cs typeface="+mn-cs"/>
                        </a:rPr>
                        <a:t>1.Работа с определением</a:t>
                      </a:r>
                    </a:p>
                    <a:p>
                      <a:pPr lvl="0"/>
                      <a:r>
                        <a:rPr kumimoji="0" lang="ru-RU" sz="1800" kern="1200" dirty="0" smtClean="0">
                          <a:solidFill>
                            <a:schemeClr val="dk1"/>
                          </a:solidFill>
                          <a:latin typeface="+mn-lt"/>
                          <a:ea typeface="+mn-ea"/>
                          <a:cs typeface="+mn-cs"/>
                        </a:rPr>
                        <a:t>2Использование обыденных аналогий</a:t>
                      </a:r>
                    </a:p>
                    <a:p>
                      <a:r>
                        <a:rPr kumimoji="0" lang="ru-RU" sz="1800" kern="1200" dirty="0" smtClean="0">
                          <a:solidFill>
                            <a:schemeClr val="dk1"/>
                          </a:solidFill>
                          <a:latin typeface="+mn-lt"/>
                          <a:ea typeface="+mn-ea"/>
                          <a:cs typeface="+mn-cs"/>
                        </a:rPr>
                        <a:t>3.Представление основного материала одновременно в словесной и знаково-символической формах, представление изученного материала в сравнительных и классификационных таблицах, рассказ, лекция, сообщение, модульное обучение, использование компьютерного учебника, проблемное обучение, коллективное обучение, построение структурно-логической схемы, генетический метод обучения</a:t>
                      </a:r>
                      <a:endParaRPr lang="ru-RU" dirty="0"/>
                    </a:p>
                  </a:txBody>
                  <a:tcPr/>
                </a:tc>
              </a:tr>
              <a:tr h="370840">
                <a:tc>
                  <a:txBody>
                    <a:bodyPr/>
                    <a:lstStyle/>
                    <a:p>
                      <a:endParaRPr lang="ru-RU"/>
                    </a:p>
                  </a:txBody>
                  <a:tcPr/>
                </a:tc>
                <a:tc>
                  <a:txBody>
                    <a:bodyPr/>
                    <a:lstStyle/>
                    <a:p>
                      <a:endParaRPr lang="ru-RU"/>
                    </a:p>
                  </a:txBody>
                  <a:tcPr/>
                </a:tc>
              </a:tr>
              <a:tr h="370840">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tx1"/>
                </a:solidFill>
              </a:rPr>
              <a:t>Методические ресурсы включают в себя формы, технологии, содержание, приёмы, методы обучения. </a:t>
            </a:r>
            <a:endParaRPr lang="ru-RU" b="1" dirty="0">
              <a:solidFill>
                <a:schemeClr val="tx1"/>
              </a:solidFill>
            </a:endParaRPr>
          </a:p>
        </p:txBody>
      </p:sp>
      <p:sp>
        <p:nvSpPr>
          <p:cNvPr id="3" name="Содержимое 2"/>
          <p:cNvSpPr>
            <a:spLocks noGrp="1"/>
          </p:cNvSpPr>
          <p:nvPr>
            <p:ph sz="quarter" idx="1"/>
          </p:nvPr>
        </p:nvSpPr>
        <p:spPr/>
        <p:txBody>
          <a:bodyPr/>
          <a:lstStyle/>
          <a:p>
            <a:r>
              <a:rPr lang="ru-RU" dirty="0" smtClean="0"/>
              <a:t>Технологические ресурсы – это технологии обучения, которые всем нам хорошо известны. Вот некоторые из них: проектная деятельность, ИКТ, развивающее обучение, модульное обучение, КСО, интерактивная доска, </a:t>
            </a:r>
            <a:r>
              <a:rPr lang="ru-RU" dirty="0" err="1" smtClean="0"/>
              <a:t>здоровьесберегающие</a:t>
            </a:r>
            <a:r>
              <a:rPr lang="ru-RU" dirty="0" smtClean="0"/>
              <a:t> технологии. </a:t>
            </a:r>
            <a:endParaRPr lang="ru-RU"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Опорная таблица для конструирования учебного занятия</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457200" y="1214438"/>
          <a:ext cx="7467600" cy="475996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kumimoji="0" lang="ru-RU" sz="1800" b="1" kern="1200" dirty="0" smtClean="0">
                          <a:solidFill>
                            <a:schemeClr val="lt1"/>
                          </a:solidFill>
                          <a:latin typeface="+mn-lt"/>
                          <a:ea typeface="+mn-ea"/>
                          <a:cs typeface="+mn-cs"/>
                        </a:rPr>
                        <a:t>Образовательные задачи УЗ</a:t>
                      </a:r>
                      <a:endParaRPr lang="ru-RU" dirty="0"/>
                    </a:p>
                  </a:txBody>
                  <a:tcPr/>
                </a:tc>
                <a:tc>
                  <a:txBody>
                    <a:bodyPr/>
                    <a:lstStyle/>
                    <a:p>
                      <a:r>
                        <a:rPr kumimoji="0" lang="ru-RU" sz="1800" b="1" kern="1200" dirty="0" smtClean="0">
                          <a:solidFill>
                            <a:schemeClr val="lt1"/>
                          </a:solidFill>
                          <a:latin typeface="+mn-lt"/>
                          <a:ea typeface="+mn-ea"/>
                          <a:cs typeface="+mn-cs"/>
                        </a:rPr>
                        <a:t>Возможные методы и приёмы выполнения</a:t>
                      </a:r>
                      <a:endParaRPr lang="ru-RU" dirty="0"/>
                    </a:p>
                  </a:txBody>
                  <a:tcPr/>
                </a:tc>
              </a:tr>
              <a:tr h="370840">
                <a:tc>
                  <a:txBody>
                    <a:bodyPr/>
                    <a:lstStyle/>
                    <a:p>
                      <a:r>
                        <a:rPr kumimoji="0" lang="ru-RU" sz="1800" b="1" kern="1200" dirty="0" smtClean="0">
                          <a:solidFill>
                            <a:schemeClr val="dk1"/>
                          </a:solidFill>
                          <a:latin typeface="+mn-lt"/>
                          <a:ea typeface="+mn-ea"/>
                          <a:cs typeface="+mn-cs"/>
                        </a:rPr>
                        <a:t>Первичная проверка понимания изученного</a:t>
                      </a:r>
                    </a:p>
                    <a:p>
                      <a:r>
                        <a:rPr kumimoji="0" lang="ru-RU" sz="1800" kern="1200" dirty="0" smtClean="0">
                          <a:solidFill>
                            <a:schemeClr val="dk1"/>
                          </a:solidFill>
                          <a:latin typeface="+mn-lt"/>
                          <a:ea typeface="+mn-ea"/>
                          <a:cs typeface="+mn-cs"/>
                        </a:rPr>
                        <a:t>Установить правильность и осознанность изученного материала, выявить пробелы, провести коррекцию пробелов в осмыслении материала</a:t>
                      </a:r>
                      <a:endParaRPr lang="ru-RU" dirty="0"/>
                    </a:p>
                  </a:txBody>
                  <a:tcPr/>
                </a:tc>
                <a:tc>
                  <a:txBody>
                    <a:bodyPr/>
                    <a:lstStyle/>
                    <a:p>
                      <a:pPr lvl="0"/>
                      <a:r>
                        <a:rPr kumimoji="0" lang="ru-RU" sz="1800" kern="1200" dirty="0" smtClean="0">
                          <a:solidFill>
                            <a:schemeClr val="dk1"/>
                          </a:solidFill>
                          <a:latin typeface="+mn-lt"/>
                          <a:ea typeface="+mn-ea"/>
                          <a:cs typeface="+mn-cs"/>
                        </a:rPr>
                        <a:t>Опорный текст, подготовка учащимися своих вопросов, своих примеров по новому материалу</a:t>
                      </a:r>
                      <a:endParaRPr lang="ru-RU" dirty="0"/>
                    </a:p>
                  </a:txBody>
                  <a:tcPr/>
                </a:tc>
              </a:tr>
              <a:tr h="370840">
                <a:tc>
                  <a:txBody>
                    <a:bodyPr/>
                    <a:lstStyle/>
                    <a:p>
                      <a:r>
                        <a:rPr kumimoji="0" lang="ru-RU" sz="1800" b="1" kern="1200" dirty="0" smtClean="0">
                          <a:solidFill>
                            <a:schemeClr val="dk1"/>
                          </a:solidFill>
                          <a:latin typeface="+mn-lt"/>
                          <a:ea typeface="+mn-ea"/>
                          <a:cs typeface="+mn-cs"/>
                        </a:rPr>
                        <a:t>Этап закрепления новых знаний и способов действий </a:t>
                      </a:r>
                    </a:p>
                    <a:p>
                      <a:r>
                        <a:rPr kumimoji="0" lang="ru-RU" sz="1800" kern="1200" dirty="0" smtClean="0">
                          <a:solidFill>
                            <a:schemeClr val="dk1"/>
                          </a:solidFill>
                          <a:latin typeface="+mn-lt"/>
                          <a:ea typeface="+mn-ea"/>
                          <a:cs typeface="+mn-cs"/>
                        </a:rPr>
                        <a:t>Обеспечить в ходе закрепления повышение уровня осмысления изученного материала, глубины понимания</a:t>
                      </a:r>
                      <a:endParaRPr lang="ru-RU" dirty="0"/>
                    </a:p>
                  </a:txBody>
                  <a:tcPr/>
                </a:tc>
                <a:tc>
                  <a:txBody>
                    <a:bodyPr/>
                    <a:lstStyle/>
                    <a:p>
                      <a:r>
                        <a:rPr kumimoji="0" lang="ru-RU" sz="1800" kern="1200" dirty="0" smtClean="0">
                          <a:solidFill>
                            <a:schemeClr val="dk1"/>
                          </a:solidFill>
                          <a:latin typeface="+mn-lt"/>
                          <a:ea typeface="+mn-ea"/>
                          <a:cs typeface="+mn-cs"/>
                        </a:rPr>
                        <a:t>Использование взаимообразных задач, вопросно-ответное общение, придумывание своих заданий</a:t>
                      </a:r>
                      <a:endParaRPr lang="ru-RU" dirty="0"/>
                    </a:p>
                  </a:txBody>
                  <a:tcPr/>
                </a:tc>
              </a:tr>
              <a:tr h="370840">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Опорная таблица для конструирования учебного занятия</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457200" y="1214438"/>
          <a:ext cx="7467600" cy="503428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kumimoji="0" lang="ru-RU" sz="1800" b="1" kern="1200" dirty="0" smtClean="0">
                          <a:solidFill>
                            <a:schemeClr val="lt1"/>
                          </a:solidFill>
                          <a:latin typeface="+mn-lt"/>
                          <a:ea typeface="+mn-ea"/>
                          <a:cs typeface="+mn-cs"/>
                        </a:rPr>
                        <a:t>Образовательные задачи УЗ</a:t>
                      </a:r>
                      <a:endParaRPr lang="ru-RU" dirty="0"/>
                    </a:p>
                  </a:txBody>
                  <a:tcPr/>
                </a:tc>
                <a:tc>
                  <a:txBody>
                    <a:bodyPr/>
                    <a:lstStyle/>
                    <a:p>
                      <a:r>
                        <a:rPr kumimoji="0" lang="ru-RU" sz="1800" b="1" kern="1200" dirty="0" smtClean="0">
                          <a:solidFill>
                            <a:schemeClr val="lt1"/>
                          </a:solidFill>
                          <a:latin typeface="+mn-lt"/>
                          <a:ea typeface="+mn-ea"/>
                          <a:cs typeface="+mn-cs"/>
                        </a:rPr>
                        <a:t>Возможные методы и приёмы выполнения</a:t>
                      </a:r>
                      <a:endParaRPr lang="ru-RU" dirty="0"/>
                    </a:p>
                  </a:txBody>
                  <a:tcPr/>
                </a:tc>
              </a:tr>
              <a:tr h="370840">
                <a:tc>
                  <a:txBody>
                    <a:bodyPr/>
                    <a:lstStyle/>
                    <a:p>
                      <a:r>
                        <a:rPr kumimoji="0" lang="ru-RU" sz="1800" b="1" kern="1200" dirty="0" smtClean="0">
                          <a:solidFill>
                            <a:schemeClr val="dk1"/>
                          </a:solidFill>
                          <a:latin typeface="+mn-lt"/>
                          <a:ea typeface="+mn-ea"/>
                          <a:cs typeface="+mn-cs"/>
                        </a:rPr>
                        <a:t>Применение знаний и способов действий</a:t>
                      </a:r>
                    </a:p>
                    <a:p>
                      <a:r>
                        <a:rPr kumimoji="0" lang="ru-RU" sz="1800" kern="1200" dirty="0" smtClean="0">
                          <a:solidFill>
                            <a:schemeClr val="dk1"/>
                          </a:solidFill>
                          <a:latin typeface="+mn-lt"/>
                          <a:ea typeface="+mn-ea"/>
                          <a:cs typeface="+mn-cs"/>
                        </a:rPr>
                        <a:t>Обеспечить усвоение знаний и способов действий на уровне применения их в разнообразных ситуациях</a:t>
                      </a:r>
                      <a:endParaRPr lang="ru-RU" dirty="0"/>
                    </a:p>
                  </a:txBody>
                  <a:tcPr/>
                </a:tc>
                <a:tc>
                  <a:txBody>
                    <a:bodyPr/>
                    <a:lstStyle/>
                    <a:p>
                      <a:r>
                        <a:rPr kumimoji="0" lang="ru-RU" sz="1800" kern="1200" dirty="0" err="1" smtClean="0">
                          <a:solidFill>
                            <a:schemeClr val="dk1"/>
                          </a:solidFill>
                          <a:latin typeface="+mn-lt"/>
                          <a:ea typeface="+mn-ea"/>
                          <a:cs typeface="+mn-cs"/>
                        </a:rPr>
                        <a:t>Разноуровневые</a:t>
                      </a:r>
                      <a:r>
                        <a:rPr kumimoji="0" lang="ru-RU" sz="1800" kern="1200" dirty="0" smtClean="0">
                          <a:solidFill>
                            <a:schemeClr val="dk1"/>
                          </a:solidFill>
                          <a:latin typeface="+mn-lt"/>
                          <a:ea typeface="+mn-ea"/>
                          <a:cs typeface="+mn-cs"/>
                        </a:rPr>
                        <a:t> самостоятельные работы, деловая игра, учебные ситуации, групповая работа, дискуссия</a:t>
                      </a:r>
                      <a:endParaRPr lang="ru-RU" dirty="0"/>
                    </a:p>
                  </a:txBody>
                  <a:tcPr/>
                </a:tc>
              </a:tr>
              <a:tr h="370840">
                <a:tc>
                  <a:txBody>
                    <a:bodyPr/>
                    <a:lstStyle/>
                    <a:p>
                      <a:r>
                        <a:rPr kumimoji="0" lang="ru-RU" sz="1800" b="1" kern="1200" dirty="0" smtClean="0">
                          <a:solidFill>
                            <a:schemeClr val="dk1"/>
                          </a:solidFill>
                          <a:latin typeface="+mn-lt"/>
                          <a:ea typeface="+mn-ea"/>
                          <a:cs typeface="+mn-cs"/>
                        </a:rPr>
                        <a:t>Обобщение и систематизация</a:t>
                      </a:r>
                    </a:p>
                    <a:p>
                      <a:r>
                        <a:rPr kumimoji="0" lang="ru-RU" sz="1800" kern="1200" dirty="0" smtClean="0">
                          <a:solidFill>
                            <a:schemeClr val="dk1"/>
                          </a:solidFill>
                          <a:latin typeface="+mn-lt"/>
                          <a:ea typeface="+mn-ea"/>
                          <a:cs typeface="+mn-cs"/>
                        </a:rPr>
                        <a:t>Обеспечить формирование целостной системы ведущих знаний учащихся, обеспечить установление </a:t>
                      </a:r>
                      <a:r>
                        <a:rPr kumimoji="0" lang="ru-RU" sz="1800" kern="1200" dirty="0" err="1" smtClean="0">
                          <a:solidFill>
                            <a:schemeClr val="dk1"/>
                          </a:solidFill>
                          <a:latin typeface="+mn-lt"/>
                          <a:ea typeface="+mn-ea"/>
                          <a:cs typeface="+mn-cs"/>
                        </a:rPr>
                        <a:t>внутрипредметных</a:t>
                      </a:r>
                      <a:r>
                        <a:rPr kumimoji="0" lang="ru-RU" sz="1800" kern="1200" dirty="0" smtClean="0">
                          <a:solidFill>
                            <a:schemeClr val="dk1"/>
                          </a:solidFill>
                          <a:latin typeface="+mn-lt"/>
                          <a:ea typeface="+mn-ea"/>
                          <a:cs typeface="+mn-cs"/>
                        </a:rPr>
                        <a:t> и </a:t>
                      </a:r>
                      <a:r>
                        <a:rPr kumimoji="0" lang="ru-RU" sz="1800" kern="1200" dirty="0" err="1" smtClean="0">
                          <a:solidFill>
                            <a:schemeClr val="dk1"/>
                          </a:solidFill>
                          <a:latin typeface="+mn-lt"/>
                          <a:ea typeface="+mn-ea"/>
                          <a:cs typeface="+mn-cs"/>
                        </a:rPr>
                        <a:t>межпредметных</a:t>
                      </a:r>
                      <a:r>
                        <a:rPr kumimoji="0" lang="ru-RU" sz="1800" kern="1200" dirty="0" smtClean="0">
                          <a:solidFill>
                            <a:schemeClr val="dk1"/>
                          </a:solidFill>
                          <a:latin typeface="+mn-lt"/>
                          <a:ea typeface="+mn-ea"/>
                          <a:cs typeface="+mn-cs"/>
                        </a:rPr>
                        <a:t> связей</a:t>
                      </a:r>
                      <a:endParaRPr lang="ru-RU" dirty="0"/>
                    </a:p>
                  </a:txBody>
                  <a:tcPr/>
                </a:tc>
                <a:tc>
                  <a:txBody>
                    <a:bodyPr/>
                    <a:lstStyle/>
                    <a:p>
                      <a:r>
                        <a:rPr kumimoji="0" lang="ru-RU" sz="1800" kern="1200" dirty="0" smtClean="0">
                          <a:solidFill>
                            <a:schemeClr val="dk1"/>
                          </a:solidFill>
                          <a:latin typeface="+mn-lt"/>
                          <a:ea typeface="+mn-ea"/>
                          <a:cs typeface="+mn-cs"/>
                        </a:rPr>
                        <a:t>Построение «дерева»  «темы», построение «здания темы». Построение </a:t>
                      </a:r>
                      <a:r>
                        <a:rPr kumimoji="0" lang="ru-RU" sz="1800" kern="1200" dirty="0" err="1" smtClean="0">
                          <a:solidFill>
                            <a:schemeClr val="dk1"/>
                          </a:solidFill>
                          <a:latin typeface="+mn-lt"/>
                          <a:ea typeface="+mn-ea"/>
                          <a:cs typeface="+mn-cs"/>
                        </a:rPr>
                        <a:t>блок-формулы</a:t>
                      </a:r>
                      <a:r>
                        <a:rPr kumimoji="0" lang="ru-RU" sz="1800" kern="1200" dirty="0" smtClean="0">
                          <a:solidFill>
                            <a:schemeClr val="dk1"/>
                          </a:solidFill>
                          <a:latin typeface="+mn-lt"/>
                          <a:ea typeface="+mn-ea"/>
                          <a:cs typeface="+mn-cs"/>
                        </a:rPr>
                        <a:t>:  </a:t>
                      </a:r>
                      <a:r>
                        <a:rPr kumimoji="0" lang="ru-RU" sz="1800" kern="1200" dirty="0" err="1" smtClean="0">
                          <a:solidFill>
                            <a:schemeClr val="dk1"/>
                          </a:solidFill>
                          <a:latin typeface="+mn-lt"/>
                          <a:ea typeface="+mn-ea"/>
                          <a:cs typeface="+mn-cs"/>
                        </a:rPr>
                        <a:t>уменьшаемое-вычитаемое=разность</a:t>
                      </a:r>
                      <a:r>
                        <a:rPr kumimoji="0" lang="ru-RU" sz="1800" kern="1200" dirty="0" smtClean="0">
                          <a:solidFill>
                            <a:schemeClr val="dk1"/>
                          </a:solidFill>
                          <a:latin typeface="+mn-lt"/>
                          <a:ea typeface="+mn-ea"/>
                          <a:cs typeface="+mn-cs"/>
                        </a:rPr>
                        <a:t>. Учебные ситуации, «пересечение тем»</a:t>
                      </a:r>
                      <a:endParaRPr lang="ru-RU" dirty="0"/>
                    </a:p>
                  </a:txBody>
                  <a:tcPr/>
                </a:tc>
              </a:tr>
              <a:tr h="370840">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Опорная таблица для конструирования учебного занятия</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457200" y="1214438"/>
          <a:ext cx="7467600" cy="695452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kumimoji="0" lang="ru-RU" sz="1800" b="1" kern="1200" dirty="0" smtClean="0">
                          <a:solidFill>
                            <a:schemeClr val="lt1"/>
                          </a:solidFill>
                          <a:latin typeface="+mn-lt"/>
                          <a:ea typeface="+mn-ea"/>
                          <a:cs typeface="+mn-cs"/>
                        </a:rPr>
                        <a:t>Образовательные задачи УЗ</a:t>
                      </a:r>
                      <a:endParaRPr lang="ru-RU" dirty="0"/>
                    </a:p>
                  </a:txBody>
                  <a:tcPr/>
                </a:tc>
                <a:tc>
                  <a:txBody>
                    <a:bodyPr/>
                    <a:lstStyle/>
                    <a:p>
                      <a:r>
                        <a:rPr kumimoji="0" lang="ru-RU" sz="1800" b="1" kern="1200" dirty="0" smtClean="0">
                          <a:solidFill>
                            <a:schemeClr val="lt1"/>
                          </a:solidFill>
                          <a:latin typeface="+mn-lt"/>
                          <a:ea typeface="+mn-ea"/>
                          <a:cs typeface="+mn-cs"/>
                        </a:rPr>
                        <a:t>Возможные методы и приёмы выполнения</a:t>
                      </a:r>
                      <a:endParaRPr lang="ru-RU" dirty="0"/>
                    </a:p>
                  </a:txBody>
                  <a:tcPr/>
                </a:tc>
              </a:tr>
              <a:tr h="370840">
                <a:tc>
                  <a:txBody>
                    <a:bodyPr/>
                    <a:lstStyle/>
                    <a:p>
                      <a:r>
                        <a:rPr kumimoji="0" lang="ru-RU" sz="1800" b="1" kern="1200" dirty="0" smtClean="0">
                          <a:solidFill>
                            <a:schemeClr val="dk1"/>
                          </a:solidFill>
                          <a:latin typeface="+mn-lt"/>
                          <a:ea typeface="+mn-ea"/>
                          <a:cs typeface="+mn-cs"/>
                        </a:rPr>
                        <a:t>Контроль и самоконтроль знаний и способов действий</a:t>
                      </a:r>
                    </a:p>
                    <a:p>
                      <a:r>
                        <a:rPr kumimoji="0" lang="ru-RU" sz="1800" kern="1200" dirty="0" smtClean="0">
                          <a:solidFill>
                            <a:schemeClr val="dk1"/>
                          </a:solidFill>
                          <a:latin typeface="+mn-lt"/>
                          <a:ea typeface="+mn-ea"/>
                          <a:cs typeface="+mn-cs"/>
                        </a:rPr>
                        <a:t>Выявление качества и уровня усвоения знаний и способов действий</a:t>
                      </a:r>
                      <a:endParaRPr lang="ru-RU" dirty="0"/>
                    </a:p>
                  </a:txBody>
                  <a:tcPr/>
                </a:tc>
                <a:tc>
                  <a:txBody>
                    <a:bodyPr/>
                    <a:lstStyle/>
                    <a:p>
                      <a:r>
                        <a:rPr kumimoji="0" lang="ru-RU" sz="1800" kern="1200" dirty="0" err="1" smtClean="0">
                          <a:solidFill>
                            <a:schemeClr val="dk1"/>
                          </a:solidFill>
                          <a:latin typeface="+mn-lt"/>
                          <a:ea typeface="+mn-ea"/>
                          <a:cs typeface="+mn-cs"/>
                        </a:rPr>
                        <a:t>Разноуровневые</a:t>
                      </a:r>
                      <a:r>
                        <a:rPr kumimoji="0" lang="ru-RU" sz="1800" kern="1200" dirty="0" smtClean="0">
                          <a:solidFill>
                            <a:schemeClr val="dk1"/>
                          </a:solidFill>
                          <a:latin typeface="+mn-lt"/>
                          <a:ea typeface="+mn-ea"/>
                          <a:cs typeface="+mn-cs"/>
                        </a:rPr>
                        <a:t> самостоятельные и  контрольные работы, тесты, задания на выделение существенных признаков (глубина) задания, на конструирование нескольких способов решения одной и той же задачи (гибкость), задачи с избыточными, противоречивыми данными (способность к оценочным действиям)</a:t>
                      </a:r>
                      <a:endParaRPr lang="ru-RU" dirty="0"/>
                    </a:p>
                  </a:txBody>
                  <a:tcPr/>
                </a:tc>
              </a:tr>
              <a:tr h="370840">
                <a:tc>
                  <a:txBody>
                    <a:bodyPr/>
                    <a:lstStyle/>
                    <a:p>
                      <a:r>
                        <a:rPr kumimoji="0" lang="ru-RU" sz="1800" b="1" kern="1200" dirty="0" smtClean="0">
                          <a:solidFill>
                            <a:schemeClr val="dk1"/>
                          </a:solidFill>
                          <a:latin typeface="+mn-lt"/>
                          <a:ea typeface="+mn-ea"/>
                          <a:cs typeface="+mn-cs"/>
                        </a:rPr>
                        <a:t>Коррекция знаний и способов действий</a:t>
                      </a:r>
                    </a:p>
                    <a:p>
                      <a:r>
                        <a:rPr kumimoji="0" lang="ru-RU" sz="1800" kern="1200" dirty="0" smtClean="0">
                          <a:solidFill>
                            <a:schemeClr val="dk1"/>
                          </a:solidFill>
                          <a:latin typeface="+mn-lt"/>
                          <a:ea typeface="+mn-ea"/>
                          <a:cs typeface="+mn-cs"/>
                        </a:rPr>
                        <a:t>Проведение коррекции выявленных пробелов в знаниях и способах действия</a:t>
                      </a:r>
                      <a:endParaRPr lang="ru-RU" dirty="0"/>
                    </a:p>
                  </a:txBody>
                  <a:tcPr/>
                </a:tc>
                <a:tc>
                  <a:txBody>
                    <a:bodyPr/>
                    <a:lstStyle/>
                    <a:p>
                      <a:pPr lvl="0"/>
                      <a:r>
                        <a:rPr kumimoji="0" lang="ru-RU" sz="1800" kern="1200" dirty="0" smtClean="0">
                          <a:solidFill>
                            <a:schemeClr val="dk1"/>
                          </a:solidFill>
                          <a:latin typeface="+mn-lt"/>
                          <a:ea typeface="+mn-ea"/>
                          <a:cs typeface="+mn-cs"/>
                        </a:rPr>
                        <a:t>1.Использование разделённых на мелкие этапы и звенья упражнений</a:t>
                      </a:r>
                    </a:p>
                    <a:p>
                      <a:r>
                        <a:rPr kumimoji="0" lang="ru-RU" sz="1800" kern="1200" dirty="0" smtClean="0">
                          <a:solidFill>
                            <a:schemeClr val="dk1"/>
                          </a:solidFill>
                          <a:latin typeface="+mn-lt"/>
                          <a:ea typeface="+mn-ea"/>
                          <a:cs typeface="+mn-cs"/>
                        </a:rPr>
                        <a:t>2.Применение развёрнутых инструкций с регулярным контролем. Тесты, задания с пропусками, структурно-логические схемы с пропусками</a:t>
                      </a:r>
                      <a:endParaRPr lang="ru-RU" dirty="0"/>
                    </a:p>
                  </a:txBody>
                  <a:tcPr/>
                </a:tc>
              </a:tr>
              <a:tr h="370840">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Опорная таблица для конструирования учебного занятия</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457200" y="1214438"/>
          <a:ext cx="7467600" cy="557784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kumimoji="0" lang="ru-RU" sz="1800" b="1" kern="1200" dirty="0" smtClean="0">
                          <a:solidFill>
                            <a:schemeClr val="lt1"/>
                          </a:solidFill>
                          <a:latin typeface="+mn-lt"/>
                          <a:ea typeface="+mn-ea"/>
                          <a:cs typeface="+mn-cs"/>
                        </a:rPr>
                        <a:t>Образовательные задачи УЗ</a:t>
                      </a:r>
                      <a:endParaRPr lang="ru-RU" dirty="0"/>
                    </a:p>
                  </a:txBody>
                  <a:tcPr/>
                </a:tc>
                <a:tc>
                  <a:txBody>
                    <a:bodyPr/>
                    <a:lstStyle/>
                    <a:p>
                      <a:r>
                        <a:rPr kumimoji="0" lang="ru-RU" sz="1800" b="1" kern="1200" dirty="0" smtClean="0">
                          <a:solidFill>
                            <a:schemeClr val="lt1"/>
                          </a:solidFill>
                          <a:latin typeface="+mn-lt"/>
                          <a:ea typeface="+mn-ea"/>
                          <a:cs typeface="+mn-cs"/>
                        </a:rPr>
                        <a:t>Возможные методы и приёмы выполнения</a:t>
                      </a:r>
                      <a:endParaRPr lang="ru-RU" dirty="0"/>
                    </a:p>
                  </a:txBody>
                  <a:tcPr/>
                </a:tc>
              </a:tr>
              <a:tr h="370840">
                <a:tc>
                  <a:txBody>
                    <a:bodyPr/>
                    <a:lstStyle/>
                    <a:p>
                      <a:r>
                        <a:rPr kumimoji="0" lang="ru-RU" sz="1800" b="1" kern="1200" dirty="0" smtClean="0">
                          <a:solidFill>
                            <a:schemeClr val="dk1"/>
                          </a:solidFill>
                          <a:latin typeface="+mn-lt"/>
                          <a:ea typeface="+mn-ea"/>
                          <a:cs typeface="+mn-cs"/>
                        </a:rPr>
                        <a:t>Информация о домашнем задании</a:t>
                      </a:r>
                    </a:p>
                    <a:p>
                      <a:r>
                        <a:rPr kumimoji="0" lang="ru-RU" sz="1800" kern="1200" dirty="0" smtClean="0">
                          <a:solidFill>
                            <a:schemeClr val="dk1"/>
                          </a:solidFill>
                          <a:latin typeface="+mn-lt"/>
                          <a:ea typeface="+mn-ea"/>
                          <a:cs typeface="+mn-cs"/>
                        </a:rPr>
                        <a:t>Обеспечить понимание учащимися цели, содержания и способов выполнения домашнего задания</a:t>
                      </a:r>
                      <a:endParaRPr lang="ru-RU" dirty="0"/>
                    </a:p>
                  </a:txBody>
                  <a:tcPr/>
                </a:tc>
                <a:tc>
                  <a:txBody>
                    <a:bodyPr/>
                    <a:lstStyle/>
                    <a:p>
                      <a:r>
                        <a:rPr kumimoji="0" lang="ru-RU" sz="1800" kern="1200" dirty="0" smtClean="0">
                          <a:solidFill>
                            <a:schemeClr val="dk1"/>
                          </a:solidFill>
                          <a:latin typeface="+mn-lt"/>
                          <a:ea typeface="+mn-ea"/>
                          <a:cs typeface="+mn-cs"/>
                        </a:rPr>
                        <a:t>Три уровня домашнего задания:</a:t>
                      </a:r>
                    </a:p>
                    <a:p>
                      <a:pPr lvl="0"/>
                      <a:r>
                        <a:rPr kumimoji="0" lang="ru-RU" sz="1800" kern="1200" dirty="0" smtClean="0">
                          <a:solidFill>
                            <a:schemeClr val="dk1"/>
                          </a:solidFill>
                          <a:latin typeface="+mn-lt"/>
                          <a:ea typeface="+mn-ea"/>
                          <a:cs typeface="+mn-cs"/>
                        </a:rPr>
                        <a:t>Стандартный минимум</a:t>
                      </a:r>
                    </a:p>
                    <a:p>
                      <a:pPr lvl="0"/>
                      <a:r>
                        <a:rPr kumimoji="0" lang="ru-RU" sz="1800" kern="1200" dirty="0" smtClean="0">
                          <a:solidFill>
                            <a:schemeClr val="dk1"/>
                          </a:solidFill>
                          <a:latin typeface="+mn-lt"/>
                          <a:ea typeface="+mn-ea"/>
                          <a:cs typeface="+mn-cs"/>
                        </a:rPr>
                        <a:t>Повышенный</a:t>
                      </a:r>
                    </a:p>
                    <a:p>
                      <a:r>
                        <a:rPr kumimoji="0" lang="ru-RU" sz="1800" kern="1200" dirty="0" smtClean="0">
                          <a:solidFill>
                            <a:schemeClr val="dk1"/>
                          </a:solidFill>
                          <a:latin typeface="+mn-lt"/>
                          <a:ea typeface="+mn-ea"/>
                          <a:cs typeface="+mn-cs"/>
                        </a:rPr>
                        <a:t>Творческий</a:t>
                      </a:r>
                      <a:endParaRPr lang="ru-RU" dirty="0"/>
                    </a:p>
                  </a:txBody>
                  <a:tcPr/>
                </a:tc>
              </a:tr>
              <a:tr h="370840">
                <a:tc>
                  <a:txBody>
                    <a:bodyPr/>
                    <a:lstStyle/>
                    <a:p>
                      <a:r>
                        <a:rPr kumimoji="0" lang="ru-RU" sz="1800" b="1" kern="1200" dirty="0" smtClean="0">
                          <a:solidFill>
                            <a:schemeClr val="dk1"/>
                          </a:solidFill>
                          <a:latin typeface="+mn-lt"/>
                          <a:ea typeface="+mn-ea"/>
                          <a:cs typeface="+mn-cs"/>
                        </a:rPr>
                        <a:t>Подведение итогов занятия</a:t>
                      </a:r>
                    </a:p>
                    <a:p>
                      <a:r>
                        <a:rPr kumimoji="0" lang="ru-RU" sz="1800" kern="1200" dirty="0" smtClean="0">
                          <a:solidFill>
                            <a:schemeClr val="dk1"/>
                          </a:solidFill>
                          <a:latin typeface="+mn-lt"/>
                          <a:ea typeface="+mn-ea"/>
                          <a:cs typeface="+mn-cs"/>
                        </a:rPr>
                        <a:t>Дать качественную оценку работы класса и отдельных учащихся</a:t>
                      </a:r>
                      <a:endParaRPr lang="ru-RU" dirty="0"/>
                    </a:p>
                  </a:txBody>
                  <a:tcPr/>
                </a:tc>
                <a:tc>
                  <a:txBody>
                    <a:bodyPr/>
                    <a:lstStyle/>
                    <a:p>
                      <a:r>
                        <a:rPr kumimoji="0" lang="ru-RU" sz="1800" kern="1200" dirty="0" smtClean="0">
                          <a:solidFill>
                            <a:schemeClr val="dk1"/>
                          </a:solidFill>
                          <a:latin typeface="+mn-lt"/>
                          <a:ea typeface="+mn-ea"/>
                          <a:cs typeface="+mn-cs"/>
                        </a:rPr>
                        <a:t>Сообщение учителя, подведение итогов самими учащимися</a:t>
                      </a:r>
                      <a:endParaRPr lang="ru-RU" dirty="0"/>
                    </a:p>
                  </a:txBody>
                  <a:tcPr/>
                </a:tc>
              </a:tr>
              <a:tr h="370840">
                <a:tc>
                  <a:txBody>
                    <a:bodyPr/>
                    <a:lstStyle/>
                    <a:p>
                      <a:r>
                        <a:rPr kumimoji="0" lang="ru-RU" sz="1800" b="1" kern="1200" dirty="0" smtClean="0">
                          <a:solidFill>
                            <a:schemeClr val="dk1"/>
                          </a:solidFill>
                          <a:latin typeface="+mn-lt"/>
                          <a:ea typeface="+mn-ea"/>
                          <a:cs typeface="+mn-cs"/>
                        </a:rPr>
                        <a:t>Рефлексия </a:t>
                      </a:r>
                    </a:p>
                    <a:p>
                      <a:r>
                        <a:rPr kumimoji="0" lang="ru-RU" sz="1800" kern="1200" dirty="0" smtClean="0">
                          <a:solidFill>
                            <a:schemeClr val="dk1"/>
                          </a:solidFill>
                          <a:latin typeface="+mn-lt"/>
                          <a:ea typeface="+mn-ea"/>
                          <a:cs typeface="+mn-cs"/>
                        </a:rPr>
                        <a:t>Инициировать рефлексию учащихся по поводу своего </a:t>
                      </a:r>
                      <a:r>
                        <a:rPr kumimoji="0" lang="ru-RU" sz="1800" kern="1200" dirty="0" err="1" smtClean="0">
                          <a:solidFill>
                            <a:schemeClr val="dk1"/>
                          </a:solidFill>
                          <a:latin typeface="+mn-lt"/>
                          <a:ea typeface="+mn-ea"/>
                          <a:cs typeface="+mn-cs"/>
                        </a:rPr>
                        <a:t>психоэмоционального</a:t>
                      </a:r>
                      <a:r>
                        <a:rPr kumimoji="0" lang="ru-RU" sz="1800" kern="1200" dirty="0" smtClean="0">
                          <a:solidFill>
                            <a:schemeClr val="dk1"/>
                          </a:solidFill>
                          <a:latin typeface="+mn-lt"/>
                          <a:ea typeface="+mn-ea"/>
                          <a:cs typeface="+mn-cs"/>
                        </a:rPr>
                        <a:t> состояния, мотивации своей деятельности и взаимодействия с учителем и одноклассниками</a:t>
                      </a:r>
                      <a:endParaRPr lang="ru-RU" dirty="0"/>
                    </a:p>
                  </a:txBody>
                  <a:tcPr/>
                </a:tc>
                <a:tc>
                  <a:txBody>
                    <a:bodyPr/>
                    <a:lstStyle/>
                    <a:p>
                      <a:r>
                        <a:rPr kumimoji="0" lang="ru-RU" sz="1800" kern="1200" dirty="0" smtClean="0">
                          <a:solidFill>
                            <a:schemeClr val="dk1"/>
                          </a:solidFill>
                          <a:latin typeface="+mn-lt"/>
                          <a:ea typeface="+mn-ea"/>
                          <a:cs typeface="+mn-cs"/>
                        </a:rPr>
                        <a:t>Телеграмма, СМС, незаконченное предложение, координаты</a:t>
                      </a:r>
                      <a:endParaRPr lang="ru-RU" dirty="0"/>
                    </a:p>
                  </a:txBody>
                  <a:tcPr/>
                </a:tc>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225932"/>
          </a:xfrm>
        </p:spPr>
        <p:txBody>
          <a:bodyPr>
            <a:normAutofit/>
          </a:bodyPr>
          <a:lstStyle/>
          <a:p>
            <a:r>
              <a:rPr lang="ru-RU" dirty="0" smtClean="0">
                <a:solidFill>
                  <a:schemeClr val="tx1"/>
                </a:solidFill>
              </a:rPr>
              <a:t>Каждый учебный предмет в зависимости от его содержания и способов организации учебной деятельности учащихся раскрывает определенные возможности для формирования универсальных учебных действий.</a:t>
            </a:r>
            <a:endParaRPr lang="ru-RU" dirty="0">
              <a:solidFill>
                <a:schemeClr val="tx1"/>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sz="quarter" idx="1"/>
          </p:nvPr>
        </p:nvGraphicFramePr>
        <p:xfrm>
          <a:off x="457200" y="1600200"/>
          <a:ext cx="7467600" cy="6131560"/>
        </p:xfrm>
        <a:graphic>
          <a:graphicData uri="http://schemas.openxmlformats.org/drawingml/2006/table">
            <a:tbl>
              <a:tblPr firstRow="1" bandRow="1">
                <a:tableStyleId>{5C22544A-7EE6-4342-B048-85BDC9FD1C3A}</a:tableStyleId>
              </a:tblPr>
              <a:tblGrid>
                <a:gridCol w="1493520"/>
                <a:gridCol w="1493520"/>
                <a:gridCol w="1493520"/>
                <a:gridCol w="1493520"/>
                <a:gridCol w="1493520"/>
              </a:tblGrid>
              <a:tr h="370840">
                <a:tc>
                  <a:txBody>
                    <a:bodyPr/>
                    <a:lstStyle/>
                    <a:p>
                      <a:r>
                        <a:rPr kumimoji="0" lang="ru-RU" sz="1800" b="1" kern="1200" dirty="0" smtClean="0">
                          <a:solidFill>
                            <a:schemeClr val="lt1"/>
                          </a:solidFill>
                          <a:latin typeface="+mn-lt"/>
                          <a:ea typeface="+mn-ea"/>
                          <a:cs typeface="+mn-cs"/>
                        </a:rPr>
                        <a:t>Смысловые </a:t>
                      </a:r>
                    </a:p>
                    <a:p>
                      <a:r>
                        <a:rPr kumimoji="0" lang="ru-RU" sz="1800" b="1" kern="1200" dirty="0" smtClean="0">
                          <a:solidFill>
                            <a:schemeClr val="lt1"/>
                          </a:solidFill>
                          <a:latin typeface="+mn-lt"/>
                          <a:ea typeface="+mn-ea"/>
                          <a:cs typeface="+mn-cs"/>
                        </a:rPr>
                        <a:t>акценты УУД</a:t>
                      </a:r>
                      <a:endParaRPr lang="ru-RU" dirty="0"/>
                    </a:p>
                  </a:txBody>
                  <a:tcPr/>
                </a:tc>
                <a:tc>
                  <a:txBody>
                    <a:bodyPr/>
                    <a:lstStyle/>
                    <a:p>
                      <a:r>
                        <a:rPr kumimoji="0" lang="ru-RU" sz="1800" b="1" kern="1200" dirty="0" smtClean="0">
                          <a:solidFill>
                            <a:schemeClr val="lt1"/>
                          </a:solidFill>
                          <a:latin typeface="+mn-lt"/>
                          <a:ea typeface="+mn-ea"/>
                          <a:cs typeface="+mn-cs"/>
                        </a:rPr>
                        <a:t>Русский язык</a:t>
                      </a:r>
                      <a:endParaRPr lang="ru-RU" dirty="0"/>
                    </a:p>
                  </a:txBody>
                  <a:tcPr/>
                </a:tc>
                <a:tc>
                  <a:txBody>
                    <a:bodyPr/>
                    <a:lstStyle/>
                    <a:p>
                      <a:r>
                        <a:rPr kumimoji="0" lang="ru-RU" sz="1800" b="1" kern="1200" dirty="0" smtClean="0">
                          <a:solidFill>
                            <a:schemeClr val="lt1"/>
                          </a:solidFill>
                          <a:latin typeface="+mn-lt"/>
                          <a:ea typeface="+mn-ea"/>
                          <a:cs typeface="+mn-cs"/>
                        </a:rPr>
                        <a:t>Литературное чтение</a:t>
                      </a:r>
                      <a:endParaRPr lang="ru-RU" dirty="0"/>
                    </a:p>
                  </a:txBody>
                  <a:tcPr/>
                </a:tc>
                <a:tc>
                  <a:txBody>
                    <a:bodyPr/>
                    <a:lstStyle/>
                    <a:p>
                      <a:r>
                        <a:rPr kumimoji="0" lang="ru-RU" sz="1800" b="1" kern="1200" dirty="0" smtClean="0">
                          <a:solidFill>
                            <a:schemeClr val="lt1"/>
                          </a:solidFill>
                          <a:latin typeface="+mn-lt"/>
                          <a:ea typeface="+mn-ea"/>
                          <a:cs typeface="+mn-cs"/>
                        </a:rPr>
                        <a:t>Математика </a:t>
                      </a:r>
                      <a:endParaRPr lang="ru-RU" dirty="0"/>
                    </a:p>
                  </a:txBody>
                  <a:tcPr/>
                </a:tc>
                <a:tc>
                  <a:txBody>
                    <a:bodyPr/>
                    <a:lstStyle/>
                    <a:p>
                      <a:r>
                        <a:rPr kumimoji="0" lang="ru-RU" sz="1800" b="1" kern="1200" dirty="0" smtClean="0">
                          <a:solidFill>
                            <a:schemeClr val="lt1"/>
                          </a:solidFill>
                          <a:latin typeface="+mn-lt"/>
                          <a:ea typeface="+mn-ea"/>
                          <a:cs typeface="+mn-cs"/>
                        </a:rPr>
                        <a:t>Окружающий мир</a:t>
                      </a:r>
                      <a:endParaRPr lang="ru-RU" dirty="0"/>
                    </a:p>
                  </a:txBody>
                  <a:tcPr/>
                </a:tc>
              </a:tr>
              <a:tr h="370840">
                <a:tc>
                  <a:txBody>
                    <a:bodyPr/>
                    <a:lstStyle/>
                    <a:p>
                      <a:r>
                        <a:rPr kumimoji="0" lang="ru-RU" sz="1800" b="1" kern="1200" dirty="0" smtClean="0">
                          <a:solidFill>
                            <a:schemeClr val="dk1"/>
                          </a:solidFill>
                          <a:latin typeface="+mn-lt"/>
                          <a:ea typeface="+mn-ea"/>
                          <a:cs typeface="+mn-cs"/>
                        </a:rPr>
                        <a:t>Личностные </a:t>
                      </a:r>
                      <a:endParaRPr lang="ru-RU" dirty="0"/>
                    </a:p>
                  </a:txBody>
                  <a:tcPr/>
                </a:tc>
                <a:tc>
                  <a:txBody>
                    <a:bodyPr/>
                    <a:lstStyle/>
                    <a:p>
                      <a:r>
                        <a:rPr kumimoji="0" lang="ru-RU" sz="1800" kern="1200" dirty="0" smtClean="0">
                          <a:solidFill>
                            <a:schemeClr val="dk1"/>
                          </a:solidFill>
                          <a:latin typeface="+mn-lt"/>
                          <a:ea typeface="+mn-ea"/>
                          <a:cs typeface="+mn-cs"/>
                        </a:rPr>
                        <a:t>жизненное само</a:t>
                      </a:r>
                    </a:p>
                    <a:p>
                      <a:r>
                        <a:rPr kumimoji="0" lang="ru-RU" sz="1800" kern="1200" dirty="0" smtClean="0">
                          <a:solidFill>
                            <a:schemeClr val="dk1"/>
                          </a:solidFill>
                          <a:latin typeface="+mn-lt"/>
                          <a:ea typeface="+mn-ea"/>
                          <a:cs typeface="+mn-cs"/>
                        </a:rPr>
                        <a:t>определение</a:t>
                      </a:r>
                      <a:endParaRPr lang="ru-RU" dirty="0"/>
                    </a:p>
                  </a:txBody>
                  <a:tcPr/>
                </a:tc>
                <a:tc>
                  <a:txBody>
                    <a:bodyPr/>
                    <a:lstStyle/>
                    <a:p>
                      <a:r>
                        <a:rPr kumimoji="0" lang="ru-RU" sz="1800" kern="1200" dirty="0" smtClean="0">
                          <a:solidFill>
                            <a:schemeClr val="dk1"/>
                          </a:solidFill>
                          <a:latin typeface="+mn-lt"/>
                          <a:ea typeface="+mn-ea"/>
                          <a:cs typeface="+mn-cs"/>
                        </a:rPr>
                        <a:t>нравственно-этическая ориентация</a:t>
                      </a:r>
                      <a:endParaRPr lang="ru-RU" dirty="0"/>
                    </a:p>
                  </a:txBody>
                  <a:tcPr/>
                </a:tc>
                <a:tc>
                  <a:txBody>
                    <a:bodyPr/>
                    <a:lstStyle/>
                    <a:p>
                      <a:r>
                        <a:rPr kumimoji="0" lang="ru-RU" sz="1800" kern="1200" dirty="0" err="1" smtClean="0">
                          <a:solidFill>
                            <a:schemeClr val="dk1"/>
                          </a:solidFill>
                          <a:latin typeface="+mn-lt"/>
                          <a:ea typeface="+mn-ea"/>
                          <a:cs typeface="+mn-cs"/>
                        </a:rPr>
                        <a:t>смысло</a:t>
                      </a:r>
                      <a:r>
                        <a:rPr kumimoji="0" lang="ru-RU" sz="1800" kern="1200" dirty="0" smtClean="0">
                          <a:solidFill>
                            <a:schemeClr val="dk1"/>
                          </a:solidFill>
                          <a:latin typeface="+mn-lt"/>
                          <a:ea typeface="+mn-ea"/>
                          <a:cs typeface="+mn-cs"/>
                        </a:rPr>
                        <a:t>- </a:t>
                      </a:r>
                    </a:p>
                    <a:p>
                      <a:r>
                        <a:rPr kumimoji="0" lang="ru-RU" sz="1800" kern="1200" dirty="0" smtClean="0">
                          <a:solidFill>
                            <a:schemeClr val="dk1"/>
                          </a:solidFill>
                          <a:latin typeface="+mn-lt"/>
                          <a:ea typeface="+mn-ea"/>
                          <a:cs typeface="+mn-cs"/>
                        </a:rPr>
                        <a:t>образование</a:t>
                      </a:r>
                      <a:endParaRPr lang="ru-RU" dirty="0"/>
                    </a:p>
                  </a:txBody>
                  <a:tcPr/>
                </a:tc>
                <a:tc>
                  <a:txBody>
                    <a:bodyPr/>
                    <a:lstStyle/>
                    <a:p>
                      <a:r>
                        <a:rPr kumimoji="0" lang="ru-RU" sz="1800" kern="1200" dirty="0" smtClean="0">
                          <a:solidFill>
                            <a:schemeClr val="dk1"/>
                          </a:solidFill>
                          <a:latin typeface="+mn-lt"/>
                          <a:ea typeface="+mn-ea"/>
                          <a:cs typeface="+mn-cs"/>
                        </a:rPr>
                        <a:t>нравственно-этическая  ориентация </a:t>
                      </a:r>
                      <a:endParaRPr lang="ru-RU" dirty="0"/>
                    </a:p>
                  </a:txBody>
                  <a:tcPr/>
                </a:tc>
              </a:tr>
              <a:tr h="370840">
                <a:tc>
                  <a:txBody>
                    <a:bodyPr/>
                    <a:lstStyle/>
                    <a:p>
                      <a:r>
                        <a:rPr kumimoji="0" lang="ru-RU" sz="1800" b="1" kern="1200" dirty="0" smtClean="0">
                          <a:solidFill>
                            <a:schemeClr val="dk1"/>
                          </a:solidFill>
                          <a:latin typeface="+mn-lt"/>
                          <a:ea typeface="+mn-ea"/>
                          <a:cs typeface="+mn-cs"/>
                        </a:rPr>
                        <a:t>Регулятивные </a:t>
                      </a:r>
                      <a:endParaRPr lang="ru-RU" dirty="0"/>
                    </a:p>
                  </a:txBody>
                  <a:tcPr/>
                </a:tc>
                <a:tc>
                  <a:txBody>
                    <a:bodyPr/>
                    <a:lstStyle/>
                    <a:p>
                      <a:r>
                        <a:rPr kumimoji="0" lang="ru-RU" sz="1800" kern="1200" dirty="0" err="1" smtClean="0">
                          <a:solidFill>
                            <a:schemeClr val="dk1"/>
                          </a:solidFill>
                          <a:latin typeface="+mn-lt"/>
                          <a:ea typeface="+mn-ea"/>
                          <a:cs typeface="+mn-cs"/>
                        </a:rPr>
                        <a:t>целеполагание</a:t>
                      </a:r>
                      <a:r>
                        <a:rPr kumimoji="0" lang="ru-RU" sz="1800" kern="1200" dirty="0" smtClean="0">
                          <a:solidFill>
                            <a:schemeClr val="dk1"/>
                          </a:solidFill>
                          <a:latin typeface="+mn-lt"/>
                          <a:ea typeface="+mn-ea"/>
                          <a:cs typeface="+mn-cs"/>
                        </a:rPr>
                        <a:t>, планирование, прогнозирование, контроль, коррекция, оценка,   алгоритмизация действий </a:t>
                      </a:r>
                      <a:endParaRPr lang="ru-RU" dirty="0"/>
                    </a:p>
                  </a:txBody>
                  <a:tcPr/>
                </a:tc>
                <a:tc>
                  <a:txBody>
                    <a:bodyPr/>
                    <a:lstStyle/>
                    <a:p>
                      <a:r>
                        <a:rPr kumimoji="0" lang="ru-RU" sz="1800" kern="1200" dirty="0" err="1" smtClean="0">
                          <a:solidFill>
                            <a:schemeClr val="dk1"/>
                          </a:solidFill>
                          <a:latin typeface="+mn-lt"/>
                          <a:ea typeface="+mn-ea"/>
                          <a:cs typeface="+mn-cs"/>
                        </a:rPr>
                        <a:t>целеполагание</a:t>
                      </a:r>
                      <a:r>
                        <a:rPr kumimoji="0" lang="ru-RU" sz="1800" kern="1200" dirty="0" smtClean="0">
                          <a:solidFill>
                            <a:schemeClr val="dk1"/>
                          </a:solidFill>
                          <a:latin typeface="+mn-lt"/>
                          <a:ea typeface="+mn-ea"/>
                          <a:cs typeface="+mn-cs"/>
                        </a:rPr>
                        <a:t>, планирование, прогнозирование, контроль, коррекция, оценка,   алгоритмизация действий </a:t>
                      </a:r>
                      <a:endParaRPr lang="ru-RU" dirty="0"/>
                    </a:p>
                  </a:txBody>
                  <a:tcPr/>
                </a:tc>
                <a:tc>
                  <a:txBody>
                    <a:bodyPr/>
                    <a:lstStyle/>
                    <a:p>
                      <a:r>
                        <a:rPr kumimoji="0" lang="ru-RU" sz="1800" kern="1200" dirty="0" err="1" smtClean="0">
                          <a:solidFill>
                            <a:schemeClr val="dk1"/>
                          </a:solidFill>
                          <a:latin typeface="+mn-lt"/>
                          <a:ea typeface="+mn-ea"/>
                          <a:cs typeface="+mn-cs"/>
                        </a:rPr>
                        <a:t>целеполагание</a:t>
                      </a:r>
                      <a:r>
                        <a:rPr kumimoji="0" lang="ru-RU" sz="1800" kern="1200" dirty="0" smtClean="0">
                          <a:solidFill>
                            <a:schemeClr val="dk1"/>
                          </a:solidFill>
                          <a:latin typeface="+mn-lt"/>
                          <a:ea typeface="+mn-ea"/>
                          <a:cs typeface="+mn-cs"/>
                        </a:rPr>
                        <a:t>, планирование, прогнозирование, контроль, коррекция, оценка,   алгоритмизация действий </a:t>
                      </a:r>
                      <a:endParaRPr lang="ru-RU" dirty="0"/>
                    </a:p>
                  </a:txBody>
                  <a:tcPr/>
                </a:tc>
                <a:tc>
                  <a:txBody>
                    <a:bodyPr/>
                    <a:lstStyle/>
                    <a:p>
                      <a:r>
                        <a:rPr kumimoji="0" lang="ru-RU" sz="1800" kern="1200" dirty="0" err="1" smtClean="0">
                          <a:solidFill>
                            <a:schemeClr val="dk1"/>
                          </a:solidFill>
                          <a:latin typeface="+mn-lt"/>
                          <a:ea typeface="+mn-ea"/>
                          <a:cs typeface="+mn-cs"/>
                        </a:rPr>
                        <a:t>целеполагание</a:t>
                      </a:r>
                      <a:r>
                        <a:rPr kumimoji="0" lang="ru-RU" sz="1800" kern="1200" dirty="0" smtClean="0">
                          <a:solidFill>
                            <a:schemeClr val="dk1"/>
                          </a:solidFill>
                          <a:latin typeface="+mn-lt"/>
                          <a:ea typeface="+mn-ea"/>
                          <a:cs typeface="+mn-cs"/>
                        </a:rPr>
                        <a:t>, планирование, прогнозирование, контроль, коррекция, оценка,   алгоритмизация действий </a:t>
                      </a:r>
                      <a:endParaRPr lang="ru-RU" dirty="0"/>
                    </a:p>
                  </a:txBody>
                  <a:tcPr/>
                </a:tc>
              </a:tr>
              <a:tr h="370840">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bl>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04"/>
          <a:ext cx="7467600" cy="8875404"/>
        </p:xfrm>
        <a:graphic>
          <a:graphicData uri="http://schemas.openxmlformats.org/drawingml/2006/table">
            <a:tbl>
              <a:tblPr firstRow="1" bandRow="1">
                <a:tableStyleId>{5C22544A-7EE6-4342-B048-85BDC9FD1C3A}</a:tableStyleId>
              </a:tblPr>
              <a:tblGrid>
                <a:gridCol w="1493520"/>
                <a:gridCol w="1493520"/>
                <a:gridCol w="1493520"/>
                <a:gridCol w="1493520"/>
                <a:gridCol w="1493520"/>
              </a:tblGrid>
              <a:tr h="1285884">
                <a:tc>
                  <a:txBody>
                    <a:bodyPr/>
                    <a:lstStyle/>
                    <a:p>
                      <a:r>
                        <a:rPr kumimoji="0" lang="ru-RU" sz="1800" b="1" kern="1200" dirty="0" smtClean="0">
                          <a:solidFill>
                            <a:schemeClr val="lt1"/>
                          </a:solidFill>
                          <a:latin typeface="+mn-lt"/>
                          <a:ea typeface="+mn-ea"/>
                          <a:cs typeface="+mn-cs"/>
                        </a:rPr>
                        <a:t>Смысловые </a:t>
                      </a:r>
                    </a:p>
                    <a:p>
                      <a:r>
                        <a:rPr kumimoji="0" lang="ru-RU" sz="1800" b="1" kern="1200" dirty="0" smtClean="0">
                          <a:solidFill>
                            <a:schemeClr val="lt1"/>
                          </a:solidFill>
                          <a:latin typeface="+mn-lt"/>
                          <a:ea typeface="+mn-ea"/>
                          <a:cs typeface="+mn-cs"/>
                        </a:rPr>
                        <a:t>акценты УУД</a:t>
                      </a:r>
                      <a:endParaRPr lang="ru-RU" dirty="0"/>
                    </a:p>
                  </a:txBody>
                  <a:tcPr/>
                </a:tc>
                <a:tc>
                  <a:txBody>
                    <a:bodyPr/>
                    <a:lstStyle/>
                    <a:p>
                      <a:r>
                        <a:rPr kumimoji="0" lang="ru-RU" sz="1800" b="1" kern="1200" dirty="0" smtClean="0">
                          <a:solidFill>
                            <a:schemeClr val="lt1"/>
                          </a:solidFill>
                          <a:latin typeface="+mn-lt"/>
                          <a:ea typeface="+mn-ea"/>
                          <a:cs typeface="+mn-cs"/>
                        </a:rPr>
                        <a:t>Русский язык</a:t>
                      </a:r>
                      <a:endParaRPr lang="ru-RU" dirty="0"/>
                    </a:p>
                  </a:txBody>
                  <a:tcPr/>
                </a:tc>
                <a:tc>
                  <a:txBody>
                    <a:bodyPr/>
                    <a:lstStyle/>
                    <a:p>
                      <a:r>
                        <a:rPr kumimoji="0" lang="ru-RU" sz="1800" b="1" kern="1200" dirty="0" smtClean="0">
                          <a:solidFill>
                            <a:schemeClr val="lt1"/>
                          </a:solidFill>
                          <a:latin typeface="+mn-lt"/>
                          <a:ea typeface="+mn-ea"/>
                          <a:cs typeface="+mn-cs"/>
                        </a:rPr>
                        <a:t>Литературное чтение</a:t>
                      </a:r>
                      <a:endParaRPr lang="ru-RU" dirty="0"/>
                    </a:p>
                  </a:txBody>
                  <a:tcPr/>
                </a:tc>
                <a:tc>
                  <a:txBody>
                    <a:bodyPr/>
                    <a:lstStyle/>
                    <a:p>
                      <a:r>
                        <a:rPr kumimoji="0" lang="ru-RU" sz="1800" b="1" kern="1200" dirty="0" smtClean="0">
                          <a:solidFill>
                            <a:schemeClr val="lt1"/>
                          </a:solidFill>
                          <a:latin typeface="+mn-lt"/>
                          <a:ea typeface="+mn-ea"/>
                          <a:cs typeface="+mn-cs"/>
                        </a:rPr>
                        <a:t>Математика </a:t>
                      </a:r>
                      <a:endParaRPr lang="ru-RU" dirty="0"/>
                    </a:p>
                  </a:txBody>
                  <a:tcPr/>
                </a:tc>
                <a:tc>
                  <a:txBody>
                    <a:bodyPr/>
                    <a:lstStyle/>
                    <a:p>
                      <a:r>
                        <a:rPr kumimoji="0" lang="ru-RU" sz="1800" b="1" kern="1200" dirty="0" smtClean="0">
                          <a:solidFill>
                            <a:schemeClr val="lt1"/>
                          </a:solidFill>
                          <a:latin typeface="+mn-lt"/>
                          <a:ea typeface="+mn-ea"/>
                          <a:cs typeface="+mn-cs"/>
                        </a:rPr>
                        <a:t>Окружающий мир</a:t>
                      </a:r>
                      <a:endParaRPr lang="ru-RU" dirty="0"/>
                    </a:p>
                  </a:txBody>
                  <a:tcPr/>
                </a:tc>
              </a:tr>
              <a:tr h="1774518">
                <a:tc>
                  <a:txBody>
                    <a:bodyPr/>
                    <a:lstStyle/>
                    <a:p>
                      <a:r>
                        <a:rPr kumimoji="0" lang="ru-RU" sz="1800" b="1" kern="1200" dirty="0" smtClean="0">
                          <a:solidFill>
                            <a:schemeClr val="dk1"/>
                          </a:solidFill>
                          <a:latin typeface="+mn-lt"/>
                          <a:ea typeface="+mn-ea"/>
                          <a:cs typeface="+mn-cs"/>
                        </a:rPr>
                        <a:t>Познавательные </a:t>
                      </a:r>
                      <a:endParaRPr kumimoji="0" lang="ru-RU" sz="1800" kern="1200" dirty="0" smtClean="0">
                        <a:solidFill>
                          <a:schemeClr val="dk1"/>
                        </a:solidFill>
                        <a:latin typeface="+mn-lt"/>
                        <a:ea typeface="+mn-ea"/>
                        <a:cs typeface="+mn-cs"/>
                      </a:endParaRPr>
                    </a:p>
                    <a:p>
                      <a:r>
                        <a:rPr kumimoji="0" lang="ru-RU" sz="1800" b="1" kern="1200" dirty="0" err="1" smtClean="0">
                          <a:solidFill>
                            <a:schemeClr val="dk1"/>
                          </a:solidFill>
                          <a:latin typeface="+mn-lt"/>
                          <a:ea typeface="+mn-ea"/>
                          <a:cs typeface="+mn-cs"/>
                        </a:rPr>
                        <a:t>общеучебные</a:t>
                      </a:r>
                      <a:endParaRPr lang="ru-RU" dirty="0"/>
                    </a:p>
                  </a:txBody>
                  <a:tcPr/>
                </a:tc>
                <a:tc>
                  <a:txBody>
                    <a:bodyPr/>
                    <a:lstStyle/>
                    <a:p>
                      <a:r>
                        <a:rPr kumimoji="0" lang="ru-RU" sz="1800" kern="1200" dirty="0" smtClean="0">
                          <a:solidFill>
                            <a:schemeClr val="dk1"/>
                          </a:solidFill>
                          <a:latin typeface="+mn-lt"/>
                          <a:ea typeface="+mn-ea"/>
                          <a:cs typeface="+mn-cs"/>
                        </a:rPr>
                        <a:t>моделирование (перевод устной речи в письменную)</a:t>
                      </a:r>
                      <a:endParaRPr lang="ru-RU" dirty="0"/>
                    </a:p>
                  </a:txBody>
                  <a:tcPr/>
                </a:tc>
                <a:tc>
                  <a:txBody>
                    <a:bodyPr/>
                    <a:lstStyle/>
                    <a:p>
                      <a:r>
                        <a:rPr kumimoji="0" lang="ru-RU" sz="1800" kern="1200" dirty="0" smtClean="0">
                          <a:solidFill>
                            <a:schemeClr val="dk1"/>
                          </a:solidFill>
                          <a:latin typeface="+mn-lt"/>
                          <a:ea typeface="+mn-ea"/>
                          <a:cs typeface="+mn-cs"/>
                        </a:rPr>
                        <a:t>смысловое чтение, произвольные и осознанные устные и письменные высказывания</a:t>
                      </a:r>
                      <a:endParaRPr lang="ru-RU" dirty="0"/>
                    </a:p>
                  </a:txBody>
                  <a:tcPr/>
                </a:tc>
                <a:tc>
                  <a:txBody>
                    <a:bodyPr/>
                    <a:lstStyle/>
                    <a:p>
                      <a:r>
                        <a:rPr kumimoji="0" lang="ru-RU" sz="1800" kern="1200" dirty="0" smtClean="0">
                          <a:solidFill>
                            <a:schemeClr val="dk1"/>
                          </a:solidFill>
                          <a:latin typeface="+mn-lt"/>
                          <a:ea typeface="+mn-ea"/>
                          <a:cs typeface="+mn-cs"/>
                        </a:rPr>
                        <a:t>моделирование выбор наиболее эффективных способов решения задач</a:t>
                      </a:r>
                      <a:endParaRPr lang="ru-RU" dirty="0"/>
                    </a:p>
                  </a:txBody>
                  <a:tcPr/>
                </a:tc>
                <a:tc>
                  <a:txBody>
                    <a:bodyPr/>
                    <a:lstStyle/>
                    <a:p>
                      <a:r>
                        <a:rPr kumimoji="0" lang="ru-RU" sz="1800" kern="1200" dirty="0" smtClean="0">
                          <a:solidFill>
                            <a:schemeClr val="dk1"/>
                          </a:solidFill>
                          <a:latin typeface="+mn-lt"/>
                          <a:ea typeface="+mn-ea"/>
                          <a:cs typeface="+mn-cs"/>
                        </a:rPr>
                        <a:t>широкий спектр источников информации</a:t>
                      </a:r>
                      <a:endParaRPr lang="ru-RU" dirty="0"/>
                    </a:p>
                  </a:txBody>
                  <a:tcPr/>
                </a:tc>
              </a:tr>
              <a:tr h="1774518">
                <a:tc>
                  <a:txBody>
                    <a:bodyPr/>
                    <a:lstStyle/>
                    <a:p>
                      <a:r>
                        <a:rPr kumimoji="0" lang="ru-RU" sz="1800" b="1" kern="1200" dirty="0" smtClean="0">
                          <a:solidFill>
                            <a:schemeClr val="dk1"/>
                          </a:solidFill>
                          <a:latin typeface="+mn-lt"/>
                          <a:ea typeface="+mn-ea"/>
                          <a:cs typeface="+mn-cs"/>
                        </a:rPr>
                        <a:t>Познавательные логические </a:t>
                      </a:r>
                      <a:endParaRPr lang="ru-RU" dirty="0"/>
                    </a:p>
                  </a:txBody>
                  <a:tcPr/>
                </a:tc>
                <a:tc>
                  <a:txBody>
                    <a:bodyPr/>
                    <a:lstStyle/>
                    <a:p>
                      <a:r>
                        <a:rPr kumimoji="0" lang="ru-RU" sz="1800" kern="1200" dirty="0" smtClean="0">
                          <a:solidFill>
                            <a:schemeClr val="dk1"/>
                          </a:solidFill>
                          <a:latin typeface="+mn-lt"/>
                          <a:ea typeface="+mn-ea"/>
                          <a:cs typeface="+mn-cs"/>
                        </a:rPr>
                        <a:t>формулирование личных, языковых, нравственных проблем. Самостоятельное создание способов решения проблем поискового и творческого характера</a:t>
                      </a:r>
                      <a:endParaRPr lang="ru-RU" dirty="0"/>
                    </a:p>
                  </a:txBody>
                  <a:tcPr/>
                </a:tc>
                <a:tc>
                  <a:txBody>
                    <a:bodyPr/>
                    <a:lstStyle/>
                    <a:p>
                      <a:r>
                        <a:rPr kumimoji="0" lang="ru-RU" sz="1800" kern="1200" dirty="0" smtClean="0">
                          <a:solidFill>
                            <a:schemeClr val="dk1"/>
                          </a:solidFill>
                          <a:latin typeface="+mn-lt"/>
                          <a:ea typeface="+mn-ea"/>
                          <a:cs typeface="+mn-cs"/>
                        </a:rPr>
                        <a:t>формулирование личных, языковых, нравственных проблем. Самостоятельное создание способов решения проблем поискового и творческого характера</a:t>
                      </a:r>
                      <a:endParaRPr lang="ru-RU" dirty="0"/>
                    </a:p>
                  </a:txBody>
                  <a:tcPr/>
                </a:tc>
                <a:tc>
                  <a:txBody>
                    <a:bodyPr/>
                    <a:lstStyle/>
                    <a:p>
                      <a:r>
                        <a:rPr kumimoji="0" lang="ru-RU" sz="1800" kern="1200" dirty="0" smtClean="0">
                          <a:solidFill>
                            <a:schemeClr val="dk1"/>
                          </a:solidFill>
                          <a:latin typeface="+mn-lt"/>
                          <a:ea typeface="+mn-ea"/>
                          <a:cs typeface="+mn-cs"/>
                        </a:rPr>
                        <a:t>анализ, синтез, сравнение, группировка, причинно-следственные связи, логические рассуждения, доказательства, практические действия</a:t>
                      </a:r>
                      <a:endParaRPr lang="ru-RU" dirty="0"/>
                    </a:p>
                  </a:txBody>
                  <a:tcPr/>
                </a:tc>
                <a:tc>
                  <a:txBody>
                    <a:bodyPr/>
                    <a:lstStyle/>
                    <a:p>
                      <a:r>
                        <a:rPr kumimoji="0" lang="ru-RU" sz="1800" kern="1200" dirty="0" smtClean="0">
                          <a:solidFill>
                            <a:schemeClr val="dk1"/>
                          </a:solidFill>
                          <a:latin typeface="+mn-lt"/>
                          <a:ea typeface="+mn-ea"/>
                          <a:cs typeface="+mn-cs"/>
                        </a:rPr>
                        <a:t>анализ, синтез, сравнение, группировка, причинно-следственные связи, логические рассуждения, доказательства, практические действия</a:t>
                      </a:r>
                      <a:endParaRPr lang="ru-RU" dirty="0"/>
                    </a:p>
                  </a:txBody>
                  <a:tcPr/>
                </a:tc>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428604"/>
          <a:ext cx="7467600" cy="7600968"/>
        </p:xfrm>
        <a:graphic>
          <a:graphicData uri="http://schemas.openxmlformats.org/drawingml/2006/table">
            <a:tbl>
              <a:tblPr firstRow="1" bandRow="1">
                <a:tableStyleId>{5C22544A-7EE6-4342-B048-85BDC9FD1C3A}</a:tableStyleId>
              </a:tblPr>
              <a:tblGrid>
                <a:gridCol w="1493520"/>
                <a:gridCol w="1493520"/>
                <a:gridCol w="1493520"/>
                <a:gridCol w="1493520"/>
                <a:gridCol w="1493520"/>
              </a:tblGrid>
              <a:tr h="1285884">
                <a:tc>
                  <a:txBody>
                    <a:bodyPr/>
                    <a:lstStyle/>
                    <a:p>
                      <a:r>
                        <a:rPr kumimoji="0" lang="ru-RU" sz="1800" b="1" kern="1200" dirty="0" smtClean="0">
                          <a:solidFill>
                            <a:schemeClr val="lt1"/>
                          </a:solidFill>
                          <a:latin typeface="+mn-lt"/>
                          <a:ea typeface="+mn-ea"/>
                          <a:cs typeface="+mn-cs"/>
                        </a:rPr>
                        <a:t>Смысловые </a:t>
                      </a:r>
                    </a:p>
                    <a:p>
                      <a:r>
                        <a:rPr kumimoji="0" lang="ru-RU" sz="1800" b="1" kern="1200" dirty="0" smtClean="0">
                          <a:solidFill>
                            <a:schemeClr val="lt1"/>
                          </a:solidFill>
                          <a:latin typeface="+mn-lt"/>
                          <a:ea typeface="+mn-ea"/>
                          <a:cs typeface="+mn-cs"/>
                        </a:rPr>
                        <a:t>акценты УУД</a:t>
                      </a:r>
                      <a:endParaRPr lang="ru-RU" dirty="0"/>
                    </a:p>
                  </a:txBody>
                  <a:tcPr/>
                </a:tc>
                <a:tc>
                  <a:txBody>
                    <a:bodyPr/>
                    <a:lstStyle/>
                    <a:p>
                      <a:r>
                        <a:rPr kumimoji="0" lang="ru-RU" sz="1800" b="1" kern="1200" dirty="0" smtClean="0">
                          <a:solidFill>
                            <a:schemeClr val="lt1"/>
                          </a:solidFill>
                          <a:latin typeface="+mn-lt"/>
                          <a:ea typeface="+mn-ea"/>
                          <a:cs typeface="+mn-cs"/>
                        </a:rPr>
                        <a:t>Русский язык</a:t>
                      </a:r>
                      <a:endParaRPr lang="ru-RU" dirty="0"/>
                    </a:p>
                  </a:txBody>
                  <a:tcPr/>
                </a:tc>
                <a:tc>
                  <a:txBody>
                    <a:bodyPr/>
                    <a:lstStyle/>
                    <a:p>
                      <a:r>
                        <a:rPr kumimoji="0" lang="ru-RU" sz="1800" b="1" kern="1200" dirty="0" smtClean="0">
                          <a:solidFill>
                            <a:schemeClr val="lt1"/>
                          </a:solidFill>
                          <a:latin typeface="+mn-lt"/>
                          <a:ea typeface="+mn-ea"/>
                          <a:cs typeface="+mn-cs"/>
                        </a:rPr>
                        <a:t>Литературное чтение</a:t>
                      </a:r>
                      <a:endParaRPr lang="ru-RU" dirty="0"/>
                    </a:p>
                  </a:txBody>
                  <a:tcPr/>
                </a:tc>
                <a:tc>
                  <a:txBody>
                    <a:bodyPr/>
                    <a:lstStyle/>
                    <a:p>
                      <a:r>
                        <a:rPr kumimoji="0" lang="ru-RU" sz="1800" b="1" kern="1200" dirty="0" smtClean="0">
                          <a:solidFill>
                            <a:schemeClr val="lt1"/>
                          </a:solidFill>
                          <a:latin typeface="+mn-lt"/>
                          <a:ea typeface="+mn-ea"/>
                          <a:cs typeface="+mn-cs"/>
                        </a:rPr>
                        <a:t>Математика </a:t>
                      </a:r>
                      <a:endParaRPr lang="ru-RU" dirty="0"/>
                    </a:p>
                  </a:txBody>
                  <a:tcPr/>
                </a:tc>
                <a:tc>
                  <a:txBody>
                    <a:bodyPr/>
                    <a:lstStyle/>
                    <a:p>
                      <a:r>
                        <a:rPr kumimoji="0" lang="ru-RU" sz="1800" b="1" kern="1200" dirty="0" smtClean="0">
                          <a:solidFill>
                            <a:schemeClr val="lt1"/>
                          </a:solidFill>
                          <a:latin typeface="+mn-lt"/>
                          <a:ea typeface="+mn-ea"/>
                          <a:cs typeface="+mn-cs"/>
                        </a:rPr>
                        <a:t>Окружающий мир</a:t>
                      </a:r>
                      <a:endParaRPr lang="ru-RU" dirty="0"/>
                    </a:p>
                  </a:txBody>
                  <a:tcPr/>
                </a:tc>
              </a:tr>
              <a:tr h="1285884">
                <a:tc>
                  <a:txBody>
                    <a:bodyPr/>
                    <a:lstStyle/>
                    <a:p>
                      <a:r>
                        <a:rPr kumimoji="0" lang="ru-RU" sz="1800" b="1" kern="1200" dirty="0" smtClean="0">
                          <a:solidFill>
                            <a:schemeClr val="dk1"/>
                          </a:solidFill>
                          <a:latin typeface="+mn-lt"/>
                          <a:ea typeface="+mn-ea"/>
                          <a:cs typeface="+mn-cs"/>
                        </a:rPr>
                        <a:t>Коммуникативные</a:t>
                      </a:r>
                      <a:endParaRPr lang="ru-RU" dirty="0"/>
                    </a:p>
                  </a:txBody>
                  <a:tcPr/>
                </a:tc>
                <a:tc>
                  <a:txBody>
                    <a:bodyPr/>
                    <a:lstStyle/>
                    <a:p>
                      <a:r>
                        <a:rPr kumimoji="0" lang="ru-RU" sz="1800" kern="1200" dirty="0" smtClean="0">
                          <a:solidFill>
                            <a:schemeClr val="dk1"/>
                          </a:solidFill>
                          <a:latin typeface="+mn-lt"/>
                          <a:ea typeface="+mn-ea"/>
                          <a:cs typeface="+mn-cs"/>
                        </a:rPr>
                        <a:t>использование средств языка и речи для получения и передачи информации, участие в продуктивном диалоге; самовыражение: монологические высказывания разного типа. </a:t>
                      </a:r>
                      <a:endParaRPr lang="ru-RU" dirty="0"/>
                    </a:p>
                  </a:txBody>
                  <a:tcPr/>
                </a:tc>
                <a:tc>
                  <a:txBody>
                    <a:bodyPr/>
                    <a:lstStyle/>
                    <a:p>
                      <a:r>
                        <a:rPr kumimoji="0" lang="ru-RU" sz="1800" kern="1200" dirty="0" smtClean="0">
                          <a:solidFill>
                            <a:schemeClr val="dk1"/>
                          </a:solidFill>
                          <a:latin typeface="+mn-lt"/>
                          <a:ea typeface="+mn-ea"/>
                          <a:cs typeface="+mn-cs"/>
                        </a:rPr>
                        <a:t>использование средств языка и речи для получения и передачи информации, участие в продуктивном диалоге; самовыражение: монологические высказывания разного типа. </a:t>
                      </a:r>
                      <a:endParaRPr lang="ru-RU" dirty="0"/>
                    </a:p>
                  </a:txBody>
                  <a:tcPr/>
                </a:tc>
                <a:tc>
                  <a:txBody>
                    <a:bodyPr/>
                    <a:lstStyle/>
                    <a:p>
                      <a:r>
                        <a:rPr kumimoji="0" lang="ru-RU" sz="1800" kern="1200" dirty="0" smtClean="0">
                          <a:solidFill>
                            <a:schemeClr val="dk1"/>
                          </a:solidFill>
                          <a:latin typeface="+mn-lt"/>
                          <a:ea typeface="+mn-ea"/>
                          <a:cs typeface="+mn-cs"/>
                        </a:rPr>
                        <a:t>использование средств языка и речи для получения и передачи информации, участие в продуктивном диалоге; самовыражение: монологические высказывания разного типа. </a:t>
                      </a:r>
                      <a:endParaRPr lang="ru-RU" dirty="0"/>
                    </a:p>
                  </a:txBody>
                  <a:tcPr/>
                </a:tc>
                <a:tc>
                  <a:txBody>
                    <a:bodyPr/>
                    <a:lstStyle/>
                    <a:p>
                      <a:r>
                        <a:rPr kumimoji="0" lang="ru-RU" sz="1800" kern="1200" dirty="0" smtClean="0">
                          <a:solidFill>
                            <a:schemeClr val="dk1"/>
                          </a:solidFill>
                          <a:latin typeface="+mn-lt"/>
                          <a:ea typeface="+mn-ea"/>
                          <a:cs typeface="+mn-cs"/>
                        </a:rPr>
                        <a:t>использование средств языка и речи для получения и передачи информации, участие в продуктивном диалоге; самовыражение: монологические высказывания разного типа. </a:t>
                      </a:r>
                      <a:endParaRPr lang="ru-RU" dirty="0"/>
                    </a:p>
                  </a:txBody>
                  <a:tcPr/>
                </a:tc>
              </a:tr>
              <a:tr h="1285884">
                <a:tc>
                  <a:txBody>
                    <a:bodyPr/>
                    <a:lstStyle/>
                    <a:p>
                      <a:endParaRPr lang="ru-RU" dirty="0"/>
                    </a:p>
                  </a:txBody>
                  <a:tcPr/>
                </a:tc>
                <a:tc>
                  <a:txBody>
                    <a:bodyPr/>
                    <a:lstStyle/>
                    <a:p>
                      <a:endParaRPr lang="ru-RU"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b="1" i="1" dirty="0" smtClean="0"/>
              <a:t>Как же построить урок, чтобы реализовать требования Стандартов второго поколения?</a:t>
            </a:r>
            <a:endParaRPr lang="ru-RU" dirty="0" smtClean="0"/>
          </a:p>
          <a:p>
            <a:r>
              <a:rPr lang="ru-RU" dirty="0" smtClean="0"/>
              <a:t>Для построения урока в рамках ФГОС  важно понять, какими должны быть </a:t>
            </a:r>
            <a:r>
              <a:rPr lang="ru-RU" b="1" i="1" dirty="0" smtClean="0"/>
              <a:t>критерии результативности урока.</a:t>
            </a:r>
            <a:endParaRPr lang="ru-RU" dirty="0" smtClean="0"/>
          </a:p>
          <a:p>
            <a:r>
              <a:rPr lang="ru-RU" dirty="0" smtClean="0"/>
              <a:t>1. Цели урока задаются с тенденцией передачи функции от учителя к ученику.</a:t>
            </a:r>
          </a:p>
          <a:p>
            <a:r>
              <a:rPr lang="ru-RU" dirty="0" smtClean="0"/>
              <a:t> 2. Учитель систематически обучает детей осуществлять рефлексивное действие (оценивать свою готовность, обнаруживать незнание, находить причины затруднений и т.п.)</a:t>
            </a:r>
          </a:p>
          <a:p>
            <a:r>
              <a:rPr lang="ru-RU" dirty="0" smtClean="0"/>
              <a:t> 3. Используются разнообразные формы, методы и приемы обучения, повышающие степень активности учащихся в учебном процессе.</a:t>
            </a:r>
          </a:p>
          <a:p>
            <a:r>
              <a:rPr lang="ru-RU" dirty="0" smtClean="0"/>
              <a:t> 4. Учитель владеет технологией диалога, обучает учащихся ставить и адресовать вопросы. </a:t>
            </a:r>
          </a:p>
          <a:p>
            <a:r>
              <a:rPr lang="ru-RU" dirty="0" smtClean="0"/>
              <a:t>5. Учитель эффективно (адекватно цели урока) сочетает репродуктивную и проблемную формы обучения, учит детей работать по правилу и творчески.</a:t>
            </a:r>
          </a:p>
          <a:p>
            <a:endParaRPr lang="ru-RU"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6. На уроке задаются задачи и четкие критерии самоконтроля и самооценки (происходит специальное формирование контрольно-оценочной деятельности у обучающихся). </a:t>
            </a:r>
          </a:p>
          <a:p>
            <a:r>
              <a:rPr lang="ru-RU" dirty="0" smtClean="0"/>
              <a:t>7. Учитель добивается осмысления учебного материала всеми учащимися, используя для этого специальные приемы. </a:t>
            </a:r>
          </a:p>
          <a:p>
            <a:r>
              <a:rPr lang="ru-RU" dirty="0" smtClean="0"/>
              <a:t>8. Учитель стремиться оценивать реальное продвижение каждого ученика, поощряет и поддерживает минимальные успехи. </a:t>
            </a:r>
          </a:p>
          <a:p>
            <a:r>
              <a:rPr lang="ru-RU" dirty="0" smtClean="0"/>
              <a:t>9. Учитель специально планирует коммуникативные задачи урока. </a:t>
            </a:r>
          </a:p>
          <a:p>
            <a:r>
              <a:rPr lang="ru-RU" dirty="0" smtClean="0"/>
              <a:t>10. Учитель принимает и поощряет, выражаемую учеником, собственную позицию, иное мнение, обучает корректным формам их выражения. </a:t>
            </a:r>
          </a:p>
          <a:p>
            <a:r>
              <a:rPr lang="ru-RU" dirty="0" smtClean="0"/>
              <a:t>11. Стиль, тон отношений, задаваемый на уроке, создают атмосферу сотрудничества, сотворчества, психологического комфорта.</a:t>
            </a:r>
          </a:p>
          <a:p>
            <a:r>
              <a:rPr lang="ru-RU" dirty="0" smtClean="0"/>
              <a:t> 12. На уроке осуществляется глубокое личностное воздействие «учитель – ученик» (через отношения, совместную деятельность и т.д.)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Федеральный государственный образовательный стандарт  позволяет увидеть </a:t>
            </a:r>
            <a:r>
              <a:rPr lang="ru-RU" b="1" dirty="0" smtClean="0"/>
              <a:t>принципиальные изменения в разделе «Результаты образовательной деятельности».</a:t>
            </a:r>
            <a:r>
              <a:rPr lang="ru-RU" dirty="0" smtClean="0"/>
              <a:t>  Он включает не только предметные, но и </a:t>
            </a:r>
            <a:r>
              <a:rPr lang="ru-RU" dirty="0" err="1" smtClean="0"/>
              <a:t>метапредметные</a:t>
            </a:r>
            <a:r>
              <a:rPr lang="ru-RU" dirty="0" smtClean="0"/>
              <a:t> </a:t>
            </a:r>
            <a:r>
              <a:rPr lang="ru-RU" dirty="0" err="1" smtClean="0"/>
              <a:t>и</a:t>
            </a:r>
            <a:r>
              <a:rPr lang="ru-RU" dirty="0" smtClean="0"/>
              <a:t> личностные результаты. </a:t>
            </a:r>
            <a:endParaRPr lang="ru-RU"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7500" lnSpcReduction="20000"/>
          </a:bodyPr>
          <a:lstStyle/>
          <a:p>
            <a:r>
              <a:rPr lang="ru-RU" dirty="0" smtClean="0"/>
              <a:t>Рассмотрим </a:t>
            </a:r>
            <a:r>
              <a:rPr lang="ru-RU" b="1" dirty="0" smtClean="0"/>
              <a:t>примерную структуру урока введения нового знания в рамках </a:t>
            </a:r>
            <a:r>
              <a:rPr lang="ru-RU" b="1" dirty="0" err="1" smtClean="0"/>
              <a:t>деятельностного</a:t>
            </a:r>
            <a:r>
              <a:rPr lang="ru-RU" b="1" dirty="0" smtClean="0"/>
              <a:t> подхода</a:t>
            </a:r>
            <a:r>
              <a:rPr lang="ru-RU" dirty="0" smtClean="0"/>
              <a:t>. </a:t>
            </a:r>
          </a:p>
          <a:p>
            <a:r>
              <a:rPr lang="ru-RU" dirty="0" smtClean="0"/>
              <a:t>     </a:t>
            </a:r>
          </a:p>
          <a:p>
            <a:r>
              <a:rPr lang="ru-RU" b="1" dirty="0" smtClean="0"/>
              <a:t>1.Организационный момент.</a:t>
            </a:r>
            <a:endParaRPr lang="ru-RU" dirty="0" smtClean="0"/>
          </a:p>
          <a:p>
            <a:r>
              <a:rPr lang="ru-RU" i="1" dirty="0" smtClean="0"/>
              <a:t>Приёмы работы:</a:t>
            </a:r>
            <a:endParaRPr lang="ru-RU" dirty="0" smtClean="0"/>
          </a:p>
          <a:p>
            <a:r>
              <a:rPr lang="ru-RU" dirty="0" smtClean="0"/>
              <a:t>• учитель в начале урока высказывает добрые пожелания детям; предлагает пожелать друг другу удачи (хлопки в ладони друг друга с соседом по парте);</a:t>
            </a:r>
          </a:p>
          <a:p>
            <a:r>
              <a:rPr lang="ru-RU" dirty="0" smtClean="0"/>
              <a:t>• учитель предлагает детям подумать, что пригодится для успешной работы на уроке; дети высказываются; </a:t>
            </a:r>
          </a:p>
          <a:p>
            <a:r>
              <a:rPr lang="ru-RU" dirty="0" smtClean="0"/>
              <a:t>• девиз, эпиграф («С малой удачи начинается большой успех»);</a:t>
            </a:r>
          </a:p>
          <a:p>
            <a:r>
              <a:rPr lang="ru-RU" dirty="0" smtClean="0"/>
              <a:t>• самопроверка домашнего задания по образцу.</a:t>
            </a:r>
          </a:p>
          <a:p>
            <a:r>
              <a:rPr lang="ru-RU" i="1" dirty="0" smtClean="0"/>
              <a:t>Настроить детей на работу, проговаривая с ними план урока </a:t>
            </a:r>
            <a:r>
              <a:rPr lang="ru-RU" dirty="0" smtClean="0"/>
              <a:t>Мною собран практический материал по теме «Как интересно начать урок». Создание ситуации успеха.</a:t>
            </a:r>
          </a:p>
          <a:p>
            <a:r>
              <a:rPr lang="ru-RU" dirty="0" smtClean="0"/>
              <a:t> </a:t>
            </a:r>
          </a:p>
          <a:p>
            <a:endParaRPr lang="ru-RU"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10000"/>
          </a:bodyPr>
          <a:lstStyle/>
          <a:p>
            <a:r>
              <a:rPr lang="ru-RU" b="1" dirty="0" smtClean="0"/>
              <a:t>II. Актуализация знаний.</a:t>
            </a:r>
            <a:endParaRPr lang="ru-RU" dirty="0" smtClean="0"/>
          </a:p>
          <a:p>
            <a:r>
              <a:rPr lang="ru-RU" i="1" dirty="0" smtClean="0"/>
              <a:t>Вначале актуализируются (повторяются) знания, необходимые для работы над новым материалом. Одновременно идёт работа над развитием внимания, памяти, речи, мыслительных операций.</a:t>
            </a:r>
            <a:r>
              <a:rPr lang="ru-RU" dirty="0" smtClean="0"/>
              <a:t> </a:t>
            </a:r>
            <a:r>
              <a:rPr lang="ru-RU" i="1" dirty="0" smtClean="0"/>
              <a:t>Затем создаётся проблемная ситуация, чётко проговаривается цель урока.</a:t>
            </a:r>
            <a:endParaRPr lang="ru-RU" dirty="0" smtClean="0"/>
          </a:p>
          <a:p>
            <a:r>
              <a:rPr lang="ru-RU" dirty="0" smtClean="0"/>
              <a:t> </a:t>
            </a:r>
          </a:p>
          <a:p>
            <a:r>
              <a:rPr lang="ru-RU" b="1" dirty="0" smtClean="0"/>
              <a:t>III. Постановка учебной задачи.</a:t>
            </a:r>
            <a:endParaRPr lang="ru-RU" dirty="0" smtClean="0"/>
          </a:p>
          <a:p>
            <a:r>
              <a:rPr lang="ru-RU" i="1" dirty="0" smtClean="0"/>
              <a:t>Методы постановки учебной задачи: побуждающий от проблемной ситуации диалог, подводящий к теме диалог, подводящий без проблемы диалог.</a:t>
            </a:r>
            <a:r>
              <a:rPr lang="ru-RU" dirty="0" smtClean="0"/>
              <a:t> </a:t>
            </a:r>
          </a:p>
          <a:p>
            <a:endParaRPr lang="ru-RU"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20000"/>
          </a:bodyPr>
          <a:lstStyle/>
          <a:p>
            <a:r>
              <a:rPr lang="ru-RU" b="1" dirty="0" smtClean="0"/>
              <a:t>IV. «Открытие нового знания» </a:t>
            </a:r>
            <a:endParaRPr lang="ru-RU" dirty="0" smtClean="0"/>
          </a:p>
          <a:p>
            <a:r>
              <a:rPr lang="ru-RU" b="1" dirty="0" smtClean="0"/>
              <a:t>(построение проекта выхода из затруднения).</a:t>
            </a:r>
            <a:r>
              <a:rPr lang="ru-RU" dirty="0" smtClean="0"/>
              <a:t> </a:t>
            </a:r>
          </a:p>
          <a:p>
            <a:r>
              <a:rPr lang="ru-RU" dirty="0" smtClean="0"/>
              <a:t>Этап изучения новых знаний и способов действий.</a:t>
            </a:r>
          </a:p>
          <a:p>
            <a:r>
              <a:rPr lang="ru-RU" dirty="0" smtClean="0"/>
              <a:t>• Способы: диалог, групповая или парная работа.</a:t>
            </a:r>
          </a:p>
          <a:p>
            <a:r>
              <a:rPr lang="ru-RU" i="1" dirty="0" smtClean="0"/>
              <a:t>Новое знание дети получают в результате самостоятельного исследования, проводимого под руководством учителя. Новые правила они пытаются выразить своими словами. В завершении подводится итог обсуждения и даётся общепринятая формулировка новых алгоритмов действий. </a:t>
            </a:r>
            <a:r>
              <a:rPr lang="ru-RU" dirty="0" smtClean="0"/>
              <a:t> </a:t>
            </a:r>
          </a:p>
          <a:p>
            <a:r>
              <a:rPr lang="ru-RU" i="1" dirty="0" smtClean="0"/>
              <a:t>Для лучшего их запоминания, там, где это возможно, </a:t>
            </a:r>
            <a:endParaRPr lang="ru-RU" dirty="0" smtClean="0"/>
          </a:p>
          <a:p>
            <a:r>
              <a:rPr lang="ru-RU" i="1" dirty="0" smtClean="0"/>
              <a:t>используется приём перевода правил на язык образов.</a:t>
            </a:r>
            <a:endParaRPr lang="ru-RU" dirty="0" smtClean="0"/>
          </a:p>
          <a:p>
            <a:endParaRPr lang="ru-RU"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20000"/>
          </a:bodyPr>
          <a:lstStyle/>
          <a:p>
            <a:r>
              <a:rPr lang="ru-RU" b="1" dirty="0" smtClean="0"/>
              <a:t>V. Первичное закрепление.</a:t>
            </a:r>
            <a:r>
              <a:rPr lang="ru-RU" dirty="0" smtClean="0"/>
              <a:t> </a:t>
            </a:r>
          </a:p>
          <a:p>
            <a:r>
              <a:rPr lang="ru-RU" dirty="0" smtClean="0"/>
              <a:t>Этап закрепления  знаний и способов действий</a:t>
            </a:r>
          </a:p>
          <a:p>
            <a:r>
              <a:rPr lang="ru-RU" i="1" dirty="0" smtClean="0"/>
              <a:t>В    процессе    первичного    закрепления примеры    решаются    с  комментированием: дети проговаривают новые правила в громкой речи. </a:t>
            </a:r>
            <a:r>
              <a:rPr lang="ru-RU" dirty="0" smtClean="0"/>
              <a:t> </a:t>
            </a:r>
          </a:p>
          <a:p>
            <a:r>
              <a:rPr lang="ru-RU" b="1" dirty="0" smtClean="0"/>
              <a:t>VI. Самостоятельная работа с самопроверкой </a:t>
            </a:r>
            <a:endParaRPr lang="ru-RU" dirty="0" smtClean="0"/>
          </a:p>
          <a:p>
            <a:r>
              <a:rPr lang="ru-RU" b="1" dirty="0" smtClean="0"/>
              <a:t>по эталону. Самоанализ и самоконтроль</a:t>
            </a:r>
            <a:r>
              <a:rPr lang="ru-RU" dirty="0" smtClean="0"/>
              <a:t> </a:t>
            </a:r>
          </a:p>
          <a:p>
            <a:r>
              <a:rPr lang="ru-RU" dirty="0" smtClean="0"/>
              <a:t>Этап  применения  знаний и способов действий.</a:t>
            </a:r>
          </a:p>
          <a:p>
            <a:r>
              <a:rPr lang="ru-RU" i="1" dirty="0" smtClean="0"/>
              <a:t>При проведении самостоятельной работы в классе каждый ребёнок проговаривает новые правила про себя. При проверке работы каждый должен себя проверить - всё ли он понял, запомнил ли новые правила. Здесь необходимо создать для каждого ребёнка ситуацию успеха.</a:t>
            </a:r>
            <a:r>
              <a:rPr lang="ru-RU" dirty="0" smtClean="0"/>
              <a:t> </a:t>
            </a:r>
          </a:p>
          <a:p>
            <a:endParaRPr lang="ru-RU"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62500" lnSpcReduction="20000"/>
          </a:bodyPr>
          <a:lstStyle/>
          <a:p>
            <a:r>
              <a:rPr lang="ru-RU" b="1" dirty="0" smtClean="0"/>
              <a:t>VII.  Включение нового знания</a:t>
            </a:r>
            <a:endParaRPr lang="ru-RU" dirty="0" smtClean="0"/>
          </a:p>
          <a:p>
            <a:r>
              <a:rPr lang="ru-RU" b="1" dirty="0" smtClean="0"/>
              <a:t> в систему знаний и повторение.</a:t>
            </a:r>
            <a:endParaRPr lang="ru-RU" dirty="0" smtClean="0"/>
          </a:p>
          <a:p>
            <a:r>
              <a:rPr lang="ru-RU" i="1" dirty="0" smtClean="0"/>
              <a:t>При повторении ранее изученного материала используются игровые элементы - сказочные персонажи, соревнования. Это создаёт положительный эмоциональный фон, способствует развитию у детей интереса к урокам.</a:t>
            </a:r>
            <a:r>
              <a:rPr lang="ru-RU" dirty="0" smtClean="0"/>
              <a:t> </a:t>
            </a:r>
          </a:p>
          <a:p>
            <a:r>
              <a:rPr lang="ru-RU" b="1" dirty="0" err="1" smtClean="0"/>
              <a:t>VIII.Рефлексия</a:t>
            </a:r>
            <a:r>
              <a:rPr lang="ru-RU" b="1" dirty="0" smtClean="0"/>
              <a:t> деятельности (итог урока).</a:t>
            </a:r>
            <a:endParaRPr lang="ru-RU" dirty="0" smtClean="0"/>
          </a:p>
          <a:p>
            <a:r>
              <a:rPr lang="ru-RU" b="1" dirty="0" smtClean="0"/>
              <a:t>Цель: </a:t>
            </a:r>
            <a:r>
              <a:rPr lang="ru-RU" dirty="0" smtClean="0"/>
              <a:t>осознание учащимися своей УД (учебной деятельности), самооценка результатов деятельности своей и всего класса. </a:t>
            </a:r>
          </a:p>
          <a:p>
            <a:r>
              <a:rPr lang="ru-RU" dirty="0" smtClean="0"/>
              <a:t>• Вопросы:</a:t>
            </a:r>
          </a:p>
          <a:p>
            <a:r>
              <a:rPr lang="ru-RU" dirty="0" smtClean="0"/>
              <a:t>- Какую задачу ставили?</a:t>
            </a:r>
          </a:p>
          <a:p>
            <a:r>
              <a:rPr lang="ru-RU" dirty="0" smtClean="0"/>
              <a:t>- Удалось решить поставленную задачу? </a:t>
            </a:r>
          </a:p>
          <a:p>
            <a:r>
              <a:rPr lang="ru-RU" dirty="0" smtClean="0"/>
              <a:t>- Каким способом?</a:t>
            </a:r>
          </a:p>
          <a:p>
            <a:r>
              <a:rPr lang="ru-RU" dirty="0" smtClean="0"/>
              <a:t>- Какие получили результаты?</a:t>
            </a:r>
          </a:p>
          <a:p>
            <a:r>
              <a:rPr lang="ru-RU" dirty="0" smtClean="0"/>
              <a:t>- Что нужно сделать ещё?</a:t>
            </a:r>
          </a:p>
          <a:p>
            <a:r>
              <a:rPr lang="ru-RU" dirty="0" smtClean="0"/>
              <a:t>- Где можно применить новые знания? </a:t>
            </a:r>
          </a:p>
          <a:p>
            <a:r>
              <a:rPr lang="ru-RU" dirty="0" smtClean="0"/>
              <a:t> «Высший пилотаж» в проведении урока и идеальное воплощение новых стандартов на практике – это урок, на котором учитель, лишь направляя детей, дает рекомендации в течение урока. Поэтому дети ощущают, что ведут урок сами. </a:t>
            </a:r>
          </a:p>
          <a:p>
            <a:endParaRPr lang="ru-RU"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92500" lnSpcReduction="10000"/>
          </a:bodyPr>
          <a:lstStyle/>
          <a:p>
            <a:r>
              <a:rPr lang="ru-RU" dirty="0" smtClean="0"/>
              <a:t>Учить детей сегодня трудно,</a:t>
            </a:r>
          </a:p>
          <a:p>
            <a:r>
              <a:rPr lang="ru-RU" dirty="0" smtClean="0"/>
              <a:t>И раньше было нелегко.</a:t>
            </a:r>
          </a:p>
          <a:p>
            <a:r>
              <a:rPr lang="ru-RU" dirty="0" smtClean="0"/>
              <a:t>Читать, считать, писать учили:</a:t>
            </a:r>
          </a:p>
          <a:p>
            <a:r>
              <a:rPr lang="ru-RU" dirty="0" smtClean="0"/>
              <a:t>«Даёт корова молоко».</a:t>
            </a:r>
          </a:p>
          <a:p>
            <a:r>
              <a:rPr lang="ru-RU" dirty="0" smtClean="0"/>
              <a:t>Век XXI – век открытий,</a:t>
            </a:r>
          </a:p>
          <a:p>
            <a:r>
              <a:rPr lang="ru-RU" dirty="0" smtClean="0"/>
              <a:t>Век инноваций, новизны,</a:t>
            </a:r>
          </a:p>
          <a:p>
            <a:r>
              <a:rPr lang="ru-RU" dirty="0" smtClean="0"/>
              <a:t>Но  от учителя зависит,</a:t>
            </a:r>
          </a:p>
          <a:p>
            <a:r>
              <a:rPr lang="ru-RU" dirty="0" smtClean="0"/>
              <a:t>Какими дети быть должны.</a:t>
            </a:r>
          </a:p>
          <a:p>
            <a:r>
              <a:rPr lang="ru-RU" dirty="0" smtClean="0"/>
              <a:t>Желаю вам, чтоб дети  в вашем классе</a:t>
            </a:r>
          </a:p>
          <a:p>
            <a:r>
              <a:rPr lang="ru-RU" dirty="0" smtClean="0"/>
              <a:t>Светились от улыбок и любви,</a:t>
            </a:r>
          </a:p>
          <a:p>
            <a:r>
              <a:rPr lang="ru-RU" dirty="0" smtClean="0"/>
              <a:t>Терпенья вам и творческих успехов</a:t>
            </a:r>
          </a:p>
          <a:p>
            <a:r>
              <a:rPr lang="ru-RU" dirty="0" smtClean="0"/>
              <a:t>В такие непростые наши дни!</a:t>
            </a:r>
            <a:endParaRPr lang="ru-RU" smtClean="0"/>
          </a:p>
          <a:p>
            <a:endParaRPr lang="ru-RU"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b="1" i="1" dirty="0" smtClean="0"/>
              <a:t>Предметные результаты </a:t>
            </a:r>
            <a:r>
              <a:rPr lang="ru-RU" dirty="0" smtClean="0"/>
              <a:t>образовательной деятельности выражаются в получении опыта приобретения, преобразования и применения предметных знаний. </a:t>
            </a:r>
          </a:p>
          <a:p>
            <a:r>
              <a:rPr lang="ru-RU" dirty="0" smtClean="0"/>
              <a:t>Под</a:t>
            </a:r>
            <a:r>
              <a:rPr lang="ru-RU" b="1" dirty="0" smtClean="0"/>
              <a:t> </a:t>
            </a:r>
            <a:r>
              <a:rPr lang="ru-RU" b="1" i="1" dirty="0" err="1" smtClean="0"/>
              <a:t>метапредметными</a:t>
            </a:r>
            <a:r>
              <a:rPr lang="ru-RU" b="1" i="1" dirty="0" smtClean="0"/>
              <a:t> результатами</a:t>
            </a:r>
            <a:r>
              <a:rPr lang="ru-RU" dirty="0" smtClean="0"/>
              <a:t> понимаются универсальные учебные действия, которые становятся  основой умения учиться. </a:t>
            </a:r>
          </a:p>
          <a:p>
            <a:r>
              <a:rPr lang="ru-RU" dirty="0" smtClean="0"/>
              <a:t>Выделяются познавательные, коммуникативные и регулятивные универсальные учебные действия.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TotalTime>
  <Words>7258</Words>
  <Application>Microsoft Office PowerPoint</Application>
  <PresentationFormat>Экран (4:3)</PresentationFormat>
  <Paragraphs>640</Paragraphs>
  <Slides>85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85</vt:i4>
      </vt:variant>
    </vt:vector>
  </HeadingPairs>
  <TitlesOfParts>
    <vt:vector size="86" baseType="lpstr">
      <vt:lpstr>Эркер</vt:lpstr>
      <vt:lpstr>Современный урок  в начальной школе  в соответствии с требованиями ФГОС</vt:lpstr>
      <vt:lpstr>Презентация PowerPoint</vt:lpstr>
      <vt:lpstr>Презентация PowerPoint</vt:lpstr>
      <vt:lpstr>Презентация PowerPoint</vt:lpstr>
      <vt:lpstr>Презентация PowerPoint</vt:lpstr>
      <vt:lpstr>Презентация PowerPoint</vt:lpstr>
      <vt:lpstr>Методические ресурсы включают в себя формы, технологии, содержание, приёмы, методы обучения.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Опорная таблица для конструирования учебного занятия </vt:lpstr>
      <vt:lpstr>Опорная таблица для конструирования учебного занятия </vt:lpstr>
      <vt:lpstr>Опорная таблица для конструирования учебного занятия </vt:lpstr>
      <vt:lpstr>Опорная таблица для конструирования учебного занятия </vt:lpstr>
      <vt:lpstr>Опорная таблица для конструирования учебного занятия </vt:lpstr>
      <vt:lpstr>Опорная таблица для конструирования учебного занятия </vt:lpstr>
      <vt:lpstr>Каждый учебный предмет в зависимости от его содержания и способов организации учебной деятельности учащихся раскрывает определенные возможности для формирования универсальных учебных действий.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Современный урок  в начальной школе  в соответствии с требованиями ФГОС</dc:title>
  <dc:creator>Пользователь</dc:creator>
  <cp:lastModifiedBy>***</cp:lastModifiedBy>
  <cp:revision>25</cp:revision>
  <dcterms:created xsi:type="dcterms:W3CDTF">2016-04-22T11:50:31Z</dcterms:created>
  <dcterms:modified xsi:type="dcterms:W3CDTF">2019-01-19T06:28:48Z</dcterms:modified>
</cp:coreProperties>
</file>