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  <p:sldId id="265" r:id="rId5"/>
    <p:sldId id="257" r:id="rId6"/>
    <p:sldId id="277" r:id="rId7"/>
    <p:sldId id="278" r:id="rId8"/>
    <p:sldId id="25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5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71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272" r:id="rId52"/>
    <p:sldId id="261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264" r:id="rId66"/>
    <p:sldId id="274" r:id="rId67"/>
    <p:sldId id="332" r:id="rId6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05077-F5CF-4AAB-8BD6-8F7ED9007DA5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7BDC-2D10-4A00-8137-4DBFB00E0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59781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63F6-D4AA-414C-A9D0-DD2192022B21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DBBF-F120-401A-854B-19E9CD792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79199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3848-BCEC-4126-9130-5CC8DFCFC4AE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2325-6657-4EB9-A386-C7BE67CEF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14171"/>
      </p:ext>
    </p:extLst>
  </p:cSld>
  <p:clrMapOvr>
    <a:masterClrMapping/>
  </p:clrMapOvr>
  <p:transition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7BBC-0EB8-4B00-B266-355D2CCDA134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BE55B5-E857-4553-870C-4F005E62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74154"/>
      </p:ext>
    </p:extLst>
  </p:cSld>
  <p:clrMapOvr>
    <a:masterClrMapping/>
  </p:clrMapOvr>
  <p:transition spd="slow" advClick="0" advTm="6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5176-819D-40CE-823C-43BC33274177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6ED1-304B-4827-BC57-22579233B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76620"/>
      </p:ext>
    </p:extLst>
  </p:cSld>
  <p:clrMapOvr>
    <a:masterClrMapping/>
  </p:clrMapOvr>
  <p:transition spd="slow" advClick="0" advTm="6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247F-AC14-4800-B68F-ABC5AD3C8DA9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1377E-D3BE-43BF-A140-D8E5AE586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07552"/>
      </p:ext>
    </p:extLst>
  </p:cSld>
  <p:clrMapOvr>
    <a:masterClrMapping/>
  </p:clrMapOvr>
  <p:transition spd="slow" advClick="0" advTm="6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338AC-838C-49BB-A4CB-164C83E04C32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9A0E-17B9-4AC7-977D-D59E2C7B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36036"/>
      </p:ext>
    </p:extLst>
  </p:cSld>
  <p:clrMapOvr>
    <a:masterClrMapping/>
  </p:clrMapOvr>
  <p:transition spd="slow" advClick="0" advTm="600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A507-D5ED-4977-933E-5237A899B34D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9BBBB-066E-4604-B40F-01A824D90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30922"/>
      </p:ext>
    </p:extLst>
  </p:cSld>
  <p:clrMapOvr>
    <a:masterClrMapping/>
  </p:clrMapOvr>
  <p:transition spd="slow" advClick="0" advTm="600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8CC3-D754-4A39-9AF5-802924C2B6B7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BE2AC-94DE-49DD-9F09-3494CE127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71340"/>
      </p:ext>
    </p:extLst>
  </p:cSld>
  <p:clrMapOvr>
    <a:masterClrMapping/>
  </p:clrMapOvr>
  <p:transition spd="slow" advClick="0" advTm="600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92D20-A995-49B6-846A-15151B75BD7E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6B1FD-68ED-4633-9261-5CF8F8C92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29595"/>
      </p:ext>
    </p:extLst>
  </p:cSld>
  <p:clrMapOvr>
    <a:masterClrMapping/>
  </p:clrMapOvr>
  <p:transition spd="slow" advClick="0" advTm="600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4B46-EEC4-43CF-939F-3F3874E872FB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6B1E-528B-4F0F-B7CC-5F5B837F9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97449"/>
      </p:ext>
    </p:extLst>
  </p:cSld>
  <p:clrMapOvr>
    <a:masterClrMapping/>
  </p:clrMapOvr>
  <p:transition spd="slow" advClick="0" advTm="6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5289-D435-47CF-B7D4-C69C9C9CFE45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DC62-FC61-4FCB-B018-B9B3BDF19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6788"/>
      </p:ext>
    </p:extLst>
  </p:cSld>
  <p:clrMapOvr>
    <a:masterClrMapping/>
  </p:clrMapOvr>
  <p:transition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831FD-B2FA-465F-B191-3FEED1A09476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41078-4015-486E-BA32-AEE01F99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10115"/>
      </p:ext>
    </p:extLst>
  </p:cSld>
  <p:clrMapOvr>
    <a:masterClrMapping/>
  </p:clrMapOvr>
  <p:transition spd="slow" advClick="0" advTm="600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199D2-2D83-4CAF-90EF-C5197F0CFDF5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93B6-E34D-4005-B6A4-C35FE6A89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16474"/>
      </p:ext>
    </p:extLst>
  </p:cSld>
  <p:clrMapOvr>
    <a:masterClrMapping/>
  </p:clrMapOvr>
  <p:transition spd="slow" advClick="0" advTm="600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644F8-B437-4A95-B336-18BC661E09B2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43CA-A929-4519-A2DB-524A02182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223962"/>
      </p:ext>
    </p:extLst>
  </p:cSld>
  <p:clrMapOvr>
    <a:masterClrMapping/>
  </p:clrMapOvr>
  <p:transition spd="slow" advClick="0" advTm="6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D2DD-6B05-4C27-B2CD-45BAE763DAD8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B1E09-B52E-4305-9932-F55EC8FFE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3140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8691-44F5-4E2A-990E-43C61AE97B9D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4D267-80B7-4721-9B31-17A78FD63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45804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C5FB-7EBB-48F8-A1BE-8FEA8DF7E588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408F-AE6E-45C7-958B-BAD46857B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27021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3ED5-053C-4E3E-BE7F-32A827AE2D44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79E6-710F-49A5-9980-A17606A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16818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5EC5-B5BD-4628-8CCA-A0639853D369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153B-A0DF-466E-8ABC-7EB3A59C3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43406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D31D-3B77-4A2A-9610-D0843F40352A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3E9E-D103-4E97-A701-A27380A71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21619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9982-8FC5-4EC9-B670-A803422DCD69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1E0DD-7693-4C16-8916-99846804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05206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65287-1AAD-414A-B360-35474996EEC0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2E3AE3-01B7-43CD-B4C2-E41A9F550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>
    <p:strips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44D26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2C50F3DD-7E08-419C-973D-8AFC175C90E6}" type="datetimeFigureOut">
              <a:rPr lang="ru-RU"/>
              <a:pPr>
                <a:defRPr/>
              </a:pPr>
              <a:t>19.01.2019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444D26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444D26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2EC539E-A1F4-4985-AF86-A7C90CEEC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5" r:id="rId8"/>
    <p:sldLayoutId id="2147483746" r:id="rId9"/>
    <p:sldLayoutId id="2147483742" r:id="rId10"/>
    <p:sldLayoutId id="2147483743" r:id="rId11"/>
  </p:sldLayoutIdLst>
  <p:transition spd="slow" advClick="0" advTm="6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anose="020306020503060303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1051;&#1045;&#1053;&#1059;&#1057;&#1045;&#1053;&#1054;&#1050;\&#1055;&#1056;&#1045;&#1055;&#1054;&#1044;&#1040;&#1042;&#1040;&#1053;&#1048;&#1045;\&#1042;&#1085;&#1077;&#1082;&#1083;&#1072;&#1089;&#1089;&#1085;&#1099;&#1077;%20&#1084;&#1077;&#1088;&#1086;&#1087;&#1088;&#1080;&#1103;&#1090;&#1080;&#1103;\&#1055;&#1091;&#1090;&#1077;&#1096;&#1077;&#1089;&#1090;&#1074;&#1080;&#1077;%20&#1087;&#1086;%20&#1089;&#1090;&#1088;&#1072;&#1085;&#1077;%20&#1048;&#1085;&#1092;&#1086;&#1088;&#1084;&#1072;&#1090;&#1080;&#1082;&#1072;%206%20&#1082;&#1083;&#1072;&#1089;&#1089;%202016\&#1087;&#1088;&#1077;&#1079;&#1077;&#1085;&#1090;&#1072;&#1094;&#1080;&#1103;\&#1048;&#1079;&#1075;&#1080;&#1073;%20&#1043;&#1080;&#1090;&#1072;&#1088;&#1099;%20&#1046;&#1105;&#1083;&#1090;&#1086;&#1081;.mp3" TargetMode="External"/><Relationship Id="rId1" Type="http://schemas.microsoft.com/office/2007/relationships/media" Target="file:///E:\&#1051;&#1045;&#1053;&#1059;&#1057;&#1045;&#1053;&#1054;&#1050;\&#1055;&#1056;&#1045;&#1055;&#1054;&#1044;&#1040;&#1042;&#1040;&#1053;&#1048;&#1045;\&#1042;&#1085;&#1077;&#1082;&#1083;&#1072;&#1089;&#1089;&#1085;&#1099;&#1077;%20&#1084;&#1077;&#1088;&#1086;&#1087;&#1088;&#1080;&#1103;&#1090;&#1080;&#1103;\&#1055;&#1091;&#1090;&#1077;&#1096;&#1077;&#1089;&#1090;&#1074;&#1080;&#1077;%20&#1087;&#1086;%20&#1089;&#1090;&#1088;&#1072;&#1085;&#1077;%20&#1048;&#1085;&#1092;&#1086;&#1088;&#1084;&#1072;&#1090;&#1080;&#1082;&#1072;%206%20&#1082;&#1083;&#1072;&#1089;&#1089;%202016\&#1087;&#1088;&#1077;&#1079;&#1077;&#1085;&#1090;&#1072;&#1094;&#1080;&#1103;\&#1048;&#1079;&#1075;&#1080;&#1073;%20&#1043;&#1080;&#1090;&#1072;&#1088;&#1099;%20&#1046;&#1105;&#1083;&#1090;&#1086;&#1081;.mp3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60.xml"/><Relationship Id="rId18" Type="http://schemas.openxmlformats.org/officeDocument/2006/relationships/slide" Target="slide6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7.xml"/><Relationship Id="rId12" Type="http://schemas.openxmlformats.org/officeDocument/2006/relationships/slide" Target="slide16.xml"/><Relationship Id="rId17" Type="http://schemas.openxmlformats.org/officeDocument/2006/relationships/image" Target="../media/image8.png"/><Relationship Id="rId2" Type="http://schemas.openxmlformats.org/officeDocument/2006/relationships/audio" Target="file:///E:\&#1051;&#1045;&#1053;&#1059;&#1057;&#1045;&#1053;&#1054;&#1050;\&#1055;&#1056;&#1045;&#1055;&#1054;&#1044;&#1040;&#1042;&#1040;&#1053;&#1048;&#1045;\&#1042;&#1085;&#1077;&#1082;&#1083;&#1072;&#1089;&#1089;&#1085;&#1099;&#1077;%20&#1084;&#1077;&#1088;&#1086;&#1087;&#1088;&#1080;&#1103;&#1090;&#1080;&#1103;\&#1055;&#1091;&#1090;&#1077;&#1096;&#1077;&#1089;&#1090;&#1074;&#1080;&#1077;%20&#1087;&#1086;%20&#1089;&#1090;&#1088;&#1072;&#1085;&#1077;%20&#1048;&#1085;&#1092;&#1086;&#1088;&#1084;&#1072;&#1090;&#1080;&#1082;&#1072;%206%20&#1082;&#1083;&#1072;&#1089;&#1089;%202016\&#1087;&#1088;&#1077;&#1079;&#1077;&#1085;&#1090;&#1072;&#1094;&#1080;&#1103;\&#1082;%20&#1073;&#1086;&#1088;&#1100;&#1077;&#1088;&#1091;.mp3" TargetMode="External"/><Relationship Id="rId16" Type="http://schemas.openxmlformats.org/officeDocument/2006/relationships/slide" Target="slide64.xml"/><Relationship Id="rId1" Type="http://schemas.microsoft.com/office/2007/relationships/media" Target="file:///E:\&#1051;&#1045;&#1053;&#1059;&#1057;&#1045;&#1053;&#1054;&#1050;\&#1055;&#1056;&#1045;&#1055;&#1054;&#1044;&#1040;&#1042;&#1040;&#1053;&#1048;&#1045;\&#1042;&#1085;&#1077;&#1082;&#1083;&#1072;&#1089;&#1089;&#1085;&#1099;&#1077;%20&#1084;&#1077;&#1088;&#1086;&#1087;&#1088;&#1080;&#1103;&#1090;&#1080;&#1103;\&#1055;&#1091;&#1090;&#1077;&#1096;&#1077;&#1089;&#1090;&#1074;&#1080;&#1077;%20&#1087;&#1086;%20&#1089;&#1090;&#1088;&#1072;&#1085;&#1077;%20&#1048;&#1085;&#1092;&#1086;&#1088;&#1084;&#1072;&#1090;&#1080;&#1082;&#1072;%206%20&#1082;&#1083;&#1072;&#1089;&#1089;%202016\&#1087;&#1088;&#1077;&#1079;&#1077;&#1085;&#1090;&#1072;&#1094;&#1080;&#1103;\&#1082;%20&#1073;&#1086;&#1088;&#1100;&#1077;&#1088;&#1091;.mp3" TargetMode="External"/><Relationship Id="rId6" Type="http://schemas.openxmlformats.org/officeDocument/2006/relationships/slide" Target="slide7.xml"/><Relationship Id="rId11" Type="http://schemas.openxmlformats.org/officeDocument/2006/relationships/slide" Target="slide14.xml"/><Relationship Id="rId5" Type="http://schemas.openxmlformats.org/officeDocument/2006/relationships/slide" Target="slide4.xml"/><Relationship Id="rId15" Type="http://schemas.openxmlformats.org/officeDocument/2006/relationships/slide" Target="slide27.xml"/><Relationship Id="rId10" Type="http://schemas.openxmlformats.org/officeDocument/2006/relationships/slide" Target="slide29.xml"/><Relationship Id="rId19" Type="http://schemas.openxmlformats.org/officeDocument/2006/relationships/slide" Target="slide19.xml"/><Relationship Id="rId4" Type="http://schemas.openxmlformats.org/officeDocument/2006/relationships/image" Target="../media/image6.jpeg"/><Relationship Id="rId9" Type="http://schemas.openxmlformats.org/officeDocument/2006/relationships/slide" Target="slide51.xml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39.xml"/><Relationship Id="rId18" Type="http://schemas.openxmlformats.org/officeDocument/2006/relationships/slide" Target="slide46.xml"/><Relationship Id="rId3" Type="http://schemas.openxmlformats.org/officeDocument/2006/relationships/slide" Target="slide45.xml"/><Relationship Id="rId7" Type="http://schemas.openxmlformats.org/officeDocument/2006/relationships/slide" Target="slide47.xml"/><Relationship Id="rId12" Type="http://schemas.openxmlformats.org/officeDocument/2006/relationships/slide" Target="slide48.xml"/><Relationship Id="rId17" Type="http://schemas.openxmlformats.org/officeDocument/2006/relationships/slide" Target="slide40.xml"/><Relationship Id="rId2" Type="http://schemas.openxmlformats.org/officeDocument/2006/relationships/slide" Target="slide37.xml"/><Relationship Id="rId16" Type="http://schemas.openxmlformats.org/officeDocument/2006/relationships/slide" Target="slide34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11" Type="http://schemas.openxmlformats.org/officeDocument/2006/relationships/slide" Target="slide42.xml"/><Relationship Id="rId5" Type="http://schemas.openxmlformats.org/officeDocument/2006/relationships/slide" Target="slide43.xml"/><Relationship Id="rId15" Type="http://schemas.openxmlformats.org/officeDocument/2006/relationships/slide" Target="slide44.xml"/><Relationship Id="rId10" Type="http://schemas.openxmlformats.org/officeDocument/2006/relationships/slide" Target="slide31.xml"/><Relationship Id="rId19" Type="http://schemas.openxmlformats.org/officeDocument/2006/relationships/slide" Target="slide32.xml"/><Relationship Id="rId4" Type="http://schemas.openxmlformats.org/officeDocument/2006/relationships/slide" Target="slide35.xml"/><Relationship Id="rId9" Type="http://schemas.openxmlformats.org/officeDocument/2006/relationships/slide" Target="slide36.xml"/><Relationship Id="rId1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image" Target="../media/image37.gif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Relationship Id="rId9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357438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Arial Black" panose="020B0A04020102020204" pitchFamily="34" charset="0"/>
              </a:rPr>
              <a:t>Путешествие по стране ИНФОРМАТИКА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3575" y="6172200"/>
            <a:ext cx="3400425" cy="6858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Склярова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Елена Александровна,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информатики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42938" y="0"/>
            <a:ext cx="7929562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41 им. В.В.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Сизова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г. Курска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250" y="836613"/>
            <a:ext cx="4300538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Бережливым быть умей,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И по клавишам не бей,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Там учтите этот факт,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Электрический контакт.</a:t>
            </a:r>
          </a:p>
        </p:txBody>
      </p:sp>
      <p:pic>
        <p:nvPicPr>
          <p:cNvPr id="3074" name="Picture 2" descr="http://designtorg.ru/wp-content/uploads/2013/02/wpid-p_5phbf54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682875"/>
            <a:ext cx="5688012" cy="354488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692150"/>
            <a:ext cx="4873625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Мышка может другом стать,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Коль ее не обижать.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Дрессируй ее умело,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Не крути в руках без дела.</a:t>
            </a:r>
          </a:p>
        </p:txBody>
      </p:sp>
      <p:pic>
        <p:nvPicPr>
          <p:cNvPr id="5122" name="Picture 2" descr="http://open.az/uploads/posts/2009-11/1258200345_mouse-mouse.jpg"/>
          <p:cNvPicPr>
            <a:picLocks noChangeAspect="1" noChangeArrowheads="1"/>
          </p:cNvPicPr>
          <p:nvPr/>
        </p:nvPicPr>
        <p:blipFill rotWithShape="1">
          <a:blip r:embed="rId2"/>
          <a:srcRect l="3944" b="9301"/>
          <a:stretch/>
        </p:blipFill>
        <p:spPr bwMode="auto">
          <a:xfrm>
            <a:off x="2870200" y="2508250"/>
            <a:ext cx="5495925" cy="371316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765175"/>
            <a:ext cx="4284662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Если вводишь ты ответ,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А компьютер скажет нет,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По дисплею не стучи,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Лучше правила учи!</a:t>
            </a:r>
          </a:p>
        </p:txBody>
      </p:sp>
      <p:pic>
        <p:nvPicPr>
          <p:cNvPr id="4100" name="Picture 4" descr="http://download.vizviz.net/multi-touch-monitor.jpg"/>
          <p:cNvPicPr>
            <a:picLocks noChangeAspect="1" noChangeArrowheads="1"/>
          </p:cNvPicPr>
          <p:nvPr/>
        </p:nvPicPr>
        <p:blipFill rotWithShape="1">
          <a:blip r:embed="rId2"/>
          <a:srcRect b="6300"/>
          <a:stretch/>
        </p:blipFill>
        <p:spPr bwMode="auto">
          <a:xfrm>
            <a:off x="3276600" y="2651125"/>
            <a:ext cx="5140325" cy="36052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765175"/>
            <a:ext cx="4729162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Если сбой дает машина,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Терпение вам необходимо,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Не бывает без проблем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Даже с умной ЭВМ.</a:t>
            </a:r>
          </a:p>
        </p:txBody>
      </p:sp>
      <p:pic>
        <p:nvPicPr>
          <p:cNvPr id="6146" name="Picture 2" descr="http://newzz.in.ua/uploads/posts/2011-05/1304673306_stand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6725" y="2684463"/>
            <a:ext cx="5337175" cy="355282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765175"/>
            <a:ext cx="4940300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Остальное всем известно: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Чтоб не вскакивали с места,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Не кричали, не толкались,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За компьютеры не дрались.</a:t>
            </a:r>
          </a:p>
        </p:txBody>
      </p:sp>
      <p:pic>
        <p:nvPicPr>
          <p:cNvPr id="7170" name="Picture 2" descr="http://img-fotki.yandex.ru/get/6623/126368492.6/0_95f31_23d5ebd4_XL"/>
          <p:cNvPicPr>
            <a:picLocks noChangeAspect="1" noChangeArrowheads="1"/>
          </p:cNvPicPr>
          <p:nvPr/>
        </p:nvPicPr>
        <p:blipFill rotWithShape="1">
          <a:blip r:embed="rId2"/>
          <a:srcRect l="6798" t="7118" r="7281" b="7949"/>
          <a:stretch/>
        </p:blipFill>
        <p:spPr bwMode="auto">
          <a:xfrm>
            <a:off x="2830513" y="2636838"/>
            <a:ext cx="5529262" cy="36068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765175"/>
            <a:ext cx="4633913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В куртках, шубах и пальто,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Не приходит к нам никто.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В грязной обуви, друзья,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В кабинет входить нельзя.</a:t>
            </a:r>
          </a:p>
        </p:txBody>
      </p:sp>
      <p:pic>
        <p:nvPicPr>
          <p:cNvPr id="8196" name="Picture 4" descr="http://forums.drom.ru/attachment.php?attachmentid=1713438&amp;d=13216860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636838"/>
            <a:ext cx="3600450" cy="360045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765175"/>
            <a:ext cx="4422775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Разрешать работу строго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С разрешенья педагога,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И учтите: Вы в ответе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За порядок в кабинете.</a:t>
            </a:r>
          </a:p>
        </p:txBody>
      </p:sp>
      <p:pic>
        <p:nvPicPr>
          <p:cNvPr id="9218" name="Picture 2" descr="http://news.nordportal.ru/upload/iblock/ba2/osyasonbai%20b%20laxc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5363" y="2581275"/>
            <a:ext cx="4852987" cy="36433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8291" y="2852936"/>
            <a:ext cx="8220135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Городок «Кодировщик»</a:t>
            </a:r>
          </a:p>
        </p:txBody>
      </p:sp>
      <p:pic>
        <p:nvPicPr>
          <p:cNvPr id="22531" name="Picture 2" descr="E:\УРОКИ\2-4 класс\Внеклассное мероприятие\материал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5"/>
            <a:ext cx="142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кодировщик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60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60575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 В Г Д Е Ё Ж З И Й К Л М Н О П Р С Т У Ф Х Ц Ч Ш Щ Ъ Ы Ь Э Ю Я 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149725"/>
            <a:ext cx="8964612" cy="838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400" b="1" dirty="0">
                <a:solidFill>
                  <a:srgbClr val="E92F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ЁТХЕ  СРЙПВЗФУБ   Д   ГЖЁЖ </a:t>
            </a:r>
          </a:p>
        </p:txBody>
      </p:sp>
      <p:pic>
        <p:nvPicPr>
          <p:cNvPr id="23556" name="Picture 5" descr="http://animated-gifs.org/wp-content/uploads/2012/01/detective-0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73688"/>
            <a:ext cx="1924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237288"/>
            <a:ext cx="6207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38" y="1600200"/>
            <a:ext cx="91519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 В Г Д Е Ё Ж З И Й К Л М Н О П Р С Т У Ф Х Ц Ч Ш Щ Ъ Ы Ь Э Ю Я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352800"/>
            <a:ext cx="8229600" cy="762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400" b="1" dirty="0">
                <a:solidFill>
                  <a:srgbClr val="E92F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ЧНЖГ ДУЖОХ ЕРНРДВ</a:t>
            </a:r>
            <a:r>
              <a:rPr lang="ru-RU" sz="5400" dirty="0">
                <a:solidFill>
                  <a:srgbClr val="E92F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458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243888" y="6237288"/>
            <a:ext cx="609600" cy="53340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4581" name="Picture 6" descr="http://animated-gifs.org/wp-content/uploads/2012/01/detective-0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935538"/>
            <a:ext cx="1924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53498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Дорогие, ребята! Вас приветствуют президент страны «Информатика» Единичка и премьер министр  - Нолик. </a:t>
            </a:r>
          </a:p>
          <a:p>
            <a:pPr marL="0" indent="53498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ваше удивительное путешествие по нашей стране мы будем вас сопровождать, чтобы вы не заблудились.</a:t>
            </a:r>
          </a:p>
          <a:p>
            <a:pPr marL="0" indent="53498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Вам в помощь мы даем нашего лучшего экскурсовода – Ефимову Елену Александровну, учителя информатики. </a:t>
            </a:r>
          </a:p>
          <a:p>
            <a:pPr marL="0" indent="53498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Желаем вам УДАЧИ! </a:t>
            </a:r>
          </a:p>
          <a:p>
            <a:pPr marL="0" indent="534988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Единичка и Нолик </a:t>
            </a:r>
          </a:p>
        </p:txBody>
      </p:sp>
      <p:pic>
        <p:nvPicPr>
          <p:cNvPr id="4" name="Изгиб Гитары Жёлто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780928"/>
            <a:ext cx="844186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Посёлок «</a:t>
            </a:r>
            <a:r>
              <a:rPr lang="ru-RU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Ребусово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25603" name="ребусово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549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бусы по информатике с отве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63725"/>
            <a:ext cx="6772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3937" y="4282144"/>
            <a:ext cx="4193328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Передача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3358" y="4183084"/>
            <a:ext cx="3595408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Пиксель</a:t>
            </a:r>
          </a:p>
        </p:txBody>
      </p:sp>
      <p:pic>
        <p:nvPicPr>
          <p:cNvPr id="27651" name="Picture 2" descr="Ребусы на тему инфор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581150"/>
            <a:ext cx="66262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25144"/>
            <a:ext cx="4950843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Компьютер</a:t>
            </a:r>
          </a:p>
        </p:txBody>
      </p:sp>
      <p:pic>
        <p:nvPicPr>
          <p:cNvPr id="28675" name="Picture 2" descr="100 к ц отгадай ре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2133600"/>
            <a:ext cx="60848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725144"/>
            <a:ext cx="4230646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Дисковод</a:t>
            </a:r>
          </a:p>
        </p:txBody>
      </p:sp>
      <p:pic>
        <p:nvPicPr>
          <p:cNvPr id="29699" name="Picture 2" descr="Загадки по информатике для 2 кла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19569"/>
          <a:stretch>
            <a:fillRect/>
          </a:stretch>
        </p:blipFill>
        <p:spPr bwMode="auto">
          <a:xfrm>
            <a:off x="1979613" y="2349500"/>
            <a:ext cx="52943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750" y="1547813"/>
            <a:ext cx="6107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3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0723" name="Группа 16"/>
          <p:cNvGrpSpPr>
            <a:grpSpLocks/>
          </p:cNvGrpSpPr>
          <p:nvPr/>
        </p:nvGrpSpPr>
        <p:grpSpPr bwMode="auto">
          <a:xfrm>
            <a:off x="1258888" y="2352675"/>
            <a:ext cx="6465887" cy="2513013"/>
            <a:chOff x="2428860" y="4868862"/>
            <a:chExt cx="6643734" cy="2233026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428860" y="4868862"/>
              <a:ext cx="6643734" cy="2159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pic>
          <p:nvPicPr>
            <p:cNvPr id="30726" name="Picture 9" descr="клавиатура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941888"/>
              <a:ext cx="6353248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763688" y="4864926"/>
            <a:ext cx="4965077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Клавиатура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процесс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8577" r="3467" b="7533"/>
          <a:stretch>
            <a:fillRect/>
          </a:stretch>
        </p:blipFill>
        <p:spPr bwMode="auto">
          <a:xfrm>
            <a:off x="1331913" y="2420938"/>
            <a:ext cx="6599237" cy="23955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4941168"/>
            <a:ext cx="4627678" cy="12234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Процессор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068960"/>
            <a:ext cx="7654211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Город «Тренажер»</a:t>
            </a:r>
          </a:p>
        </p:txBody>
      </p:sp>
      <p:pic>
        <p:nvPicPr>
          <p:cNvPr id="32771" name="тренажер (2)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УРОКИ\2-4 класс\Внеклассное мероприятие\материал\1287964432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E:\УРОКИ\2-4 класс\Внеклассное мероприятие\материал\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929188"/>
            <a:ext cx="178593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749300" y="3068638"/>
            <a:ext cx="2743200" cy="1981200"/>
          </a:xfrm>
          <a:prstGeom prst="foldedCorner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5076825" y="3055938"/>
            <a:ext cx="2743200" cy="1981200"/>
          </a:xfrm>
          <a:prstGeom prst="foldedCorner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203575" y="5229225"/>
            <a:ext cx="2808288" cy="1447800"/>
          </a:xfrm>
          <a:prstGeom prst="foldedCorner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как наука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9913" y="1340768"/>
            <a:ext cx="6947287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Село «Всезнаек»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3" name="самый умный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66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далее 1">
            <a:hlinkClick r:id="rId4" action="ppaction://hlinksldjump" highlightClick="1"/>
          </p:cNvPr>
          <p:cNvSpPr/>
          <p:nvPr/>
        </p:nvSpPr>
        <p:spPr>
          <a:xfrm>
            <a:off x="179512" y="6215063"/>
            <a:ext cx="569788" cy="428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765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НАСЕЛЕННЫЕ ПУНКТЫ</a:t>
            </a:r>
          </a:p>
        </p:txBody>
      </p:sp>
      <p:sp>
        <p:nvSpPr>
          <p:cNvPr id="4" name="Прямоугольник 3">
            <a:hlinkClick r:id="rId5" action="ppaction://hlinksldjump"/>
          </p:cNvPr>
          <p:cNvSpPr/>
          <p:nvPr/>
        </p:nvSpPr>
        <p:spPr>
          <a:xfrm>
            <a:off x="2838784" y="739609"/>
            <a:ext cx="6117829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hlinkClick r:id="rId5" action="ppaction://hlinksldjump"/>
              </a:rPr>
              <a:t>Контрольно-пропускной пункт</a:t>
            </a:r>
            <a:endParaRPr lang="ru-RU" sz="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5" name="Прямоугольник 4">
            <a:hlinkClick r:id="rId6" action="ppaction://hlinksldjump"/>
          </p:cNvPr>
          <p:cNvSpPr/>
          <p:nvPr/>
        </p:nvSpPr>
        <p:spPr>
          <a:xfrm>
            <a:off x="4113728" y="1245001"/>
            <a:ext cx="3572773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6" action="ppaction://hlinksldjump"/>
              </a:rPr>
              <a:t>Конституция страны</a:t>
            </a:r>
            <a:endParaRPr lang="ru-RU" sz="3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786182" y="1753820"/>
            <a:ext cx="4205638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7" action="ppaction://hlinksldjump"/>
              </a:rPr>
              <a:t>Городок «Кодировщик»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4086144" y="2321967"/>
            <a:ext cx="3623108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9" action="ppaction://hlinksldjump"/>
              </a:rPr>
              <a:t>Поселок «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9" action="ppaction://hlinksldjump"/>
              </a:rPr>
              <a:t>Ребусово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9" action="ppaction://hlinksldjump"/>
              </a:rPr>
              <a:t>»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>
            <a:hlinkClick r:id="rId10" action="ppaction://hlinksldjump"/>
          </p:cNvPr>
          <p:cNvSpPr/>
          <p:nvPr/>
        </p:nvSpPr>
        <p:spPr>
          <a:xfrm>
            <a:off x="4515941" y="3352889"/>
            <a:ext cx="3002938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1" action="ppaction://hlinksldjump"/>
              </a:rPr>
              <a:t>Село «Всезнаек»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4496366" y="3950611"/>
            <a:ext cx="2826543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2" action="ppaction://hlinksldjump"/>
              </a:rPr>
              <a:t>Город «Логика»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Прямоугольник 10">
            <a:hlinkClick r:id="rId13" action="ppaction://hlinksldjump"/>
          </p:cNvPr>
          <p:cNvSpPr/>
          <p:nvPr/>
        </p:nvSpPr>
        <p:spPr>
          <a:xfrm>
            <a:off x="3786182" y="4622762"/>
            <a:ext cx="431958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4" action="ppaction://hlinksldjump"/>
              </a:rPr>
              <a:t>Деревня «</a:t>
            </a:r>
            <a:r>
              <a:rPr lang="ru-RU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4" action="ppaction://hlinksldjump"/>
              </a:rPr>
              <a:t>Рисовалкино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4" action="ppaction://hlinksldjump"/>
              </a:rPr>
              <a:t>»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4354234" y="2811626"/>
            <a:ext cx="3299108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6" action="ppaction://hlinksldjump"/>
              </a:rPr>
              <a:t>Город «Тренажер»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к борьеру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59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hlinkClick r:id="rId18" action="ppaction://hlinksldjump"/>
          </p:cNvPr>
          <p:cNvSpPr/>
          <p:nvPr/>
        </p:nvSpPr>
        <p:spPr>
          <a:xfrm>
            <a:off x="3786182" y="5786512"/>
            <a:ext cx="5254708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19" action="ppaction://hlinksldjump"/>
              </a:rPr>
              <a:t>Приёмная Единички и Нолика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Прямоугольник 14">
            <a:hlinkClick r:id="rId16" action="ppaction://hlinksldjump"/>
          </p:cNvPr>
          <p:cNvSpPr/>
          <p:nvPr/>
        </p:nvSpPr>
        <p:spPr>
          <a:xfrm>
            <a:off x="3186123" y="5220484"/>
            <a:ext cx="5770490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Вопросы от секретаря приемной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Группа 86"/>
          <p:cNvGrpSpPr>
            <a:grpSpLocks/>
          </p:cNvGrpSpPr>
          <p:nvPr/>
        </p:nvGrpSpPr>
        <p:grpSpPr bwMode="auto">
          <a:xfrm>
            <a:off x="1692275" y="2838450"/>
            <a:ext cx="5721350" cy="2262188"/>
            <a:chOff x="1633416" y="1813170"/>
            <a:chExt cx="5720859" cy="226157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57227" y="1813170"/>
              <a:ext cx="761935" cy="533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647742" y="2652731"/>
              <a:ext cx="761935" cy="53325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657305" y="3504988"/>
              <a:ext cx="761935" cy="533256"/>
            </a:xfrm>
            <a:prstGeom prst="rect">
              <a:avLst/>
            </a:prstGeom>
            <a:solidFill>
              <a:srgbClr val="FFFA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47742" y="1813170"/>
              <a:ext cx="761935" cy="53325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649368" y="2651144"/>
              <a:ext cx="761935" cy="533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9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606549" y="3541491"/>
              <a:ext cx="761935" cy="53325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16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638257" y="1813170"/>
              <a:ext cx="763521" cy="533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57379" y="3524033"/>
              <a:ext cx="761935" cy="533256"/>
            </a:xfrm>
            <a:prstGeom prst="rect">
              <a:avLst/>
            </a:prstGeom>
            <a:solidFill>
              <a:srgbClr val="FFFA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25597" y="1813170"/>
              <a:ext cx="761935" cy="533256"/>
            </a:xfrm>
            <a:prstGeom prst="rect">
              <a:avLst/>
            </a:prstGeom>
            <a:solidFill>
              <a:srgbClr val="FFFA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57379" y="2673363"/>
              <a:ext cx="761935" cy="533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11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592340" y="3497053"/>
              <a:ext cx="761935" cy="53325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18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544680" y="1821106"/>
              <a:ext cx="761935" cy="533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39958" y="2673363"/>
              <a:ext cx="761935" cy="533256"/>
            </a:xfrm>
            <a:prstGeom prst="rect">
              <a:avLst/>
            </a:prstGeom>
            <a:solidFill>
              <a:srgbClr val="FFFA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12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512972" y="1827454"/>
              <a:ext cx="761935" cy="53325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633416" y="3489117"/>
              <a:ext cx="761935" cy="533256"/>
            </a:xfrm>
            <a:prstGeom prst="rect">
              <a:avLst/>
            </a:prstGeom>
            <a:solidFill>
              <a:srgbClr val="FFFA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13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657227" y="2651144"/>
              <a:ext cx="761935" cy="53325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701712" y="3489117"/>
              <a:ext cx="761935" cy="533256"/>
            </a:xfrm>
            <a:prstGeom prst="rec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14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665281" y="2651144"/>
              <a:ext cx="761935" cy="533256"/>
            </a:xfrm>
            <a:prstGeom prst="rect">
              <a:avLst/>
            </a:prstGeom>
            <a:solidFill>
              <a:srgbClr val="FFFA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88" name="Прямоугольник 87">
            <a:hlinkClick r:id="rId2" action="ppaction://hlinksldjump"/>
          </p:cNvPr>
          <p:cNvSpPr/>
          <p:nvPr/>
        </p:nvSpPr>
        <p:spPr>
          <a:xfrm>
            <a:off x="1733550" y="2868613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89" name="Прямоугольник 88">
            <a:hlinkClick r:id="rId3" action="ppaction://hlinksldjump"/>
          </p:cNvPr>
          <p:cNvSpPr/>
          <p:nvPr/>
        </p:nvSpPr>
        <p:spPr>
          <a:xfrm>
            <a:off x="2706688" y="3678238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90" name="Прямоугольник 89">
            <a:hlinkClick r:id="rId4" action="ppaction://hlinksldjump"/>
          </p:cNvPr>
          <p:cNvSpPr/>
          <p:nvPr/>
        </p:nvSpPr>
        <p:spPr>
          <a:xfrm>
            <a:off x="3716338" y="4530725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</a:t>
            </a:r>
          </a:p>
        </p:txBody>
      </p:sp>
      <p:sp>
        <p:nvSpPr>
          <p:cNvPr id="91" name="Прямоугольник 90">
            <a:hlinkClick r:id="rId5" action="ppaction://hlinksldjump"/>
          </p:cNvPr>
          <p:cNvSpPr/>
          <p:nvPr/>
        </p:nvSpPr>
        <p:spPr>
          <a:xfrm>
            <a:off x="2686050" y="2830513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92" name="Прямоугольник 91">
            <a:hlinkClick r:id="rId6" action="ppaction://hlinksldjump"/>
          </p:cNvPr>
          <p:cNvSpPr/>
          <p:nvPr/>
        </p:nvSpPr>
        <p:spPr>
          <a:xfrm>
            <a:off x="3708400" y="36766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</a:t>
            </a:r>
          </a:p>
        </p:txBody>
      </p:sp>
      <p:sp>
        <p:nvSpPr>
          <p:cNvPr id="93" name="Прямоугольник 92">
            <a:hlinkClick r:id="rId7" action="ppaction://hlinksldjump"/>
          </p:cNvPr>
          <p:cNvSpPr/>
          <p:nvPr/>
        </p:nvSpPr>
        <p:spPr>
          <a:xfrm>
            <a:off x="4665663" y="4567238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16</a:t>
            </a:r>
          </a:p>
        </p:txBody>
      </p:sp>
      <p:sp>
        <p:nvSpPr>
          <p:cNvPr id="94" name="Прямоугольник 93">
            <a:hlinkClick r:id="rId8" action="ppaction://hlinksldjump"/>
          </p:cNvPr>
          <p:cNvSpPr/>
          <p:nvPr/>
        </p:nvSpPr>
        <p:spPr>
          <a:xfrm>
            <a:off x="3697288" y="28384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95" name="Прямоугольник 94">
            <a:hlinkClick r:id="rId9" action="ppaction://hlinksldjump"/>
          </p:cNvPr>
          <p:cNvSpPr/>
          <p:nvPr/>
        </p:nvSpPr>
        <p:spPr>
          <a:xfrm>
            <a:off x="5614988" y="4549775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</a:p>
        </p:txBody>
      </p:sp>
      <p:sp>
        <p:nvSpPr>
          <p:cNvPr id="96" name="Прямоугольник 95">
            <a:hlinkClick r:id="rId10" action="ppaction://hlinksldjump"/>
          </p:cNvPr>
          <p:cNvSpPr/>
          <p:nvPr/>
        </p:nvSpPr>
        <p:spPr>
          <a:xfrm>
            <a:off x="4684713" y="28384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97" name="Прямоугольник 96">
            <a:hlinkClick r:id="rId11" action="ppaction://hlinksldjump"/>
          </p:cNvPr>
          <p:cNvSpPr/>
          <p:nvPr/>
        </p:nvSpPr>
        <p:spPr>
          <a:xfrm>
            <a:off x="5614988" y="3698875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</a:p>
        </p:txBody>
      </p:sp>
      <p:sp>
        <p:nvSpPr>
          <p:cNvPr id="98" name="Прямоугольник 97">
            <a:hlinkClick r:id="rId12" action="ppaction://hlinksldjump"/>
          </p:cNvPr>
          <p:cNvSpPr/>
          <p:nvPr/>
        </p:nvSpPr>
        <p:spPr>
          <a:xfrm>
            <a:off x="6651625" y="4522788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</a:p>
        </p:txBody>
      </p:sp>
      <p:sp>
        <p:nvSpPr>
          <p:cNvPr id="99" name="Прямоугольник 98">
            <a:hlinkClick r:id="rId13" action="ppaction://hlinksldjump"/>
          </p:cNvPr>
          <p:cNvSpPr/>
          <p:nvPr/>
        </p:nvSpPr>
        <p:spPr>
          <a:xfrm>
            <a:off x="5602288" y="2846388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100" name="Прямоугольник 99">
            <a:hlinkClick r:id="rId14" action="ppaction://hlinksldjump"/>
          </p:cNvPr>
          <p:cNvSpPr/>
          <p:nvPr/>
        </p:nvSpPr>
        <p:spPr>
          <a:xfrm>
            <a:off x="6605588" y="36766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</a:t>
            </a:r>
          </a:p>
        </p:txBody>
      </p:sp>
      <p:sp>
        <p:nvSpPr>
          <p:cNvPr id="101" name="Прямоугольник 100">
            <a:hlinkClick r:id="rId15" action="ppaction://hlinksldjump"/>
          </p:cNvPr>
          <p:cNvSpPr/>
          <p:nvPr/>
        </p:nvSpPr>
        <p:spPr>
          <a:xfrm>
            <a:off x="6572250" y="2852738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</a:p>
        </p:txBody>
      </p:sp>
      <p:sp>
        <p:nvSpPr>
          <p:cNvPr id="102" name="Прямоугольник 101">
            <a:hlinkClick r:id="rId16" action="ppaction://hlinksldjump"/>
          </p:cNvPr>
          <p:cNvSpPr/>
          <p:nvPr/>
        </p:nvSpPr>
        <p:spPr>
          <a:xfrm>
            <a:off x="1692275" y="45148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</a:p>
        </p:txBody>
      </p:sp>
      <p:sp>
        <p:nvSpPr>
          <p:cNvPr id="103" name="Прямоугольник 102">
            <a:hlinkClick r:id="rId17" action="ppaction://hlinksldjump"/>
          </p:cNvPr>
          <p:cNvSpPr/>
          <p:nvPr/>
        </p:nvSpPr>
        <p:spPr>
          <a:xfrm>
            <a:off x="1716088" y="36766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</a:p>
        </p:txBody>
      </p:sp>
      <p:sp>
        <p:nvSpPr>
          <p:cNvPr id="104" name="Прямоугольник 103">
            <a:hlinkClick r:id="rId18" action="ppaction://hlinksldjump"/>
          </p:cNvPr>
          <p:cNvSpPr/>
          <p:nvPr/>
        </p:nvSpPr>
        <p:spPr>
          <a:xfrm>
            <a:off x="2760663" y="45148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</a:p>
        </p:txBody>
      </p:sp>
      <p:sp>
        <p:nvSpPr>
          <p:cNvPr id="105" name="Прямоугольник 104">
            <a:hlinkClick r:id="rId19" action="ppaction://hlinksldjump"/>
          </p:cNvPr>
          <p:cNvSpPr/>
          <p:nvPr/>
        </p:nvSpPr>
        <p:spPr>
          <a:xfrm>
            <a:off x="4722813" y="3676650"/>
            <a:ext cx="7620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</p:txBody>
      </p:sp>
      <p:sp>
        <p:nvSpPr>
          <p:cNvPr id="35861" name="AutoShape 5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316913" y="6165850"/>
            <a:ext cx="609600" cy="53340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276475"/>
            <a:ext cx="5791200" cy="3200400"/>
          </a:xfrm>
          <a:prstGeom prst="rect">
            <a:avLst/>
          </a:prstGeom>
          <a:solidFill>
            <a:srgbClr val="FF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основные элементы компьютера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420938"/>
            <a:ext cx="5791200" cy="3200400"/>
          </a:xfrm>
          <a:prstGeom prst="rect">
            <a:avLst/>
          </a:prstGeom>
          <a:solidFill>
            <a:srgbClr val="FF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Сканер – это устройство ввода или вывода информации?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420938"/>
            <a:ext cx="5791200" cy="3200400"/>
          </a:xfrm>
          <a:prstGeom prst="rect">
            <a:avLst/>
          </a:prstGeom>
          <a:solidFill>
            <a:srgbClr val="FF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нужен винчестер?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713" y="2420938"/>
            <a:ext cx="5791200" cy="3200400"/>
          </a:xfrm>
          <a:prstGeom prst="rect">
            <a:avLst/>
          </a:prstGeom>
          <a:solidFill>
            <a:srgbClr val="FF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два устройства вывода информации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2276475"/>
            <a:ext cx="5791200" cy="3200400"/>
          </a:xfrm>
          <a:prstGeom prst="rect">
            <a:avLst/>
          </a:prstGeom>
          <a:solidFill>
            <a:srgbClr val="FF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на процессоре и видеокарте устанавливается кулер?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813" y="2133600"/>
            <a:ext cx="5791200" cy="3200400"/>
          </a:xfrm>
          <a:prstGeom prst="rect">
            <a:avLst/>
          </a:prstGeom>
          <a:solidFill>
            <a:srgbClr val="FFFA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 ли утверждение, что принтер это устройство вывода информации?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2275" y="2276475"/>
            <a:ext cx="57912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информация?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2276475"/>
            <a:ext cx="57912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Текст, написанный в ваших учебниках – какой это вид информации?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420938"/>
            <a:ext cx="57912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Пение птиц, звуки природы  - это …….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инфомация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43050"/>
            <a:ext cx="91440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Контрольно-пропускной пункт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2857500"/>
            <a:ext cx="85725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49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Monotype Corsiva" panose="03010101010201010101" pitchFamily="66" charset="0"/>
              </a:rPr>
              <a:t>Для того, чтобы вам, дорогие ребята начать удивительное путешествие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Monotype Corsiva" panose="03010101010201010101" pitchFamily="66" charset="0"/>
              </a:rPr>
              <a:t>по стране Информатика вы должны показать, что пришли с добрыми намерениями.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500">
                <a:latin typeface="Monotype Corsiva" panose="03010101010201010101" pitchFamily="66" charset="0"/>
              </a:rPr>
              <a:t>Представьте по очереди свои команды </a:t>
            </a:r>
            <a:r>
              <a:rPr lang="ru-RU" altLang="ru-RU" sz="2500">
                <a:solidFill>
                  <a:srgbClr val="FF0000"/>
                </a:solidFill>
                <a:latin typeface="Monotype Corsiva" panose="03010101010201010101" pitchFamily="66" charset="0"/>
              </a:rPr>
              <a:t>(Кто капитан. Название команды. Объясните  причину, почему должны победить именно вы)</a:t>
            </a:r>
          </a:p>
          <a:p>
            <a:pPr algn="just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500">
                <a:latin typeface="Monotype Corsiva" panose="03010101010201010101" pitchFamily="66" charset="0"/>
              </a:rPr>
              <a:t>Вам необходимо рассказать правила поведения в стране Информатика 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2276475"/>
            <a:ext cx="57912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самую маленькую единицу измерения информации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2060575"/>
            <a:ext cx="5791200" cy="3200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бит в одном байте?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913" y="2205038"/>
            <a:ext cx="6172200" cy="3276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 информация, представленная в пригодной форме для обработки компьютером?</a:t>
            </a:r>
          </a:p>
        </p:txBody>
      </p:sp>
      <p:sp>
        <p:nvSpPr>
          <p:cNvPr id="23" name="Управляющая кнопка: назад 22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060575"/>
            <a:ext cx="5791200" cy="3200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двоичной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равно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или 5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десятичной </a:t>
            </a:r>
            <a:r>
              <a:rPr lang="ru-RU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.?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2275" y="2060575"/>
            <a:ext cx="5791200" cy="3200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единиц в двоичном представление числа 31?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060575"/>
            <a:ext cx="5791200" cy="3200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– это?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2275" y="2060575"/>
            <a:ext cx="5791200" cy="3200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знаки нельзя включать в имена файлов и папок?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2133600"/>
            <a:ext cx="5791200" cy="3200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двух частей состоит имя файла?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2276475"/>
            <a:ext cx="5791200" cy="3200400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расширение файла?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43888" y="6165850"/>
            <a:ext cx="609600" cy="4572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476" y="1988840"/>
            <a:ext cx="8956298" cy="21852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«Быстрые пальчики»</a:t>
            </a:r>
          </a:p>
        </p:txBody>
      </p:sp>
      <p:pic>
        <p:nvPicPr>
          <p:cNvPr id="55299" name="Picture 2" descr="http://m.gifmania.co.uk/Animated-Letters-Animated-Gifs/Animated-Keyboard-Key-Letters/Alphabet-Keyboard/Alphabet-Pc-Keyboards-759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38600"/>
            <a:ext cx="2343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быстрые пальчики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243888" y="6237288"/>
            <a:ext cx="576262" cy="5048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2893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chemeClr val="accent3"/>
                </a:solidFill>
                <a:latin typeface="+mn-lt"/>
              </a:rPr>
              <a:t>Команда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340768"/>
            <a:ext cx="32480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</a:rPr>
              <a:t>Смайлики</a:t>
            </a:r>
          </a:p>
        </p:txBody>
      </p:sp>
      <p:pic>
        <p:nvPicPr>
          <p:cNvPr id="10244" name="Picture 2" descr="http://f6.s.qip.ru/dlsBsyT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916113"/>
            <a:ext cx="2584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8275" y="2912170"/>
            <a:ext cx="51777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Девиз команды: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755650" y="4292600"/>
            <a:ext cx="777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место занять призовое,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первое, а второе! </a:t>
            </a:r>
          </a:p>
        </p:txBody>
      </p:sp>
      <p:pic>
        <p:nvPicPr>
          <p:cNvPr id="10247" name="вступление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59086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:\УРОКИ\2-4 класс\Внеклассное мероприятие\материал\aa46432068KICAPLS_150122_8fd6e9b05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844824"/>
            <a:ext cx="723230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Город «Логика»</a:t>
            </a: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8" name="Picture 2" descr="http://player.myshared.ru/924417/data/images/img5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789363"/>
            <a:ext cx="2016125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логика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4"/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877050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на что похожа половина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 апельсина? </a:t>
            </a:r>
          </a:p>
        </p:txBody>
      </p:sp>
    </p:spTree>
  </p:cSld>
  <p:clrMapOvr>
    <a:masterClrMapping/>
  </p:clrMapOvr>
  <p:transition>
    <p:strips dir="l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4"/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877050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что тяжелее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тонна зерна или тонна пуха?</a:t>
            </a:r>
          </a:p>
        </p:txBody>
      </p:sp>
    </p:spTree>
  </p:cSld>
  <p:clrMapOvr>
    <a:masterClrMapping/>
  </p:clrMapOvr>
  <p:transition>
    <p:strips dir="l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4"/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877050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когда машина едет,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какое колесо у нее не крутится?</a:t>
            </a:r>
          </a:p>
        </p:txBody>
      </p:sp>
    </p:spTree>
  </p:cSld>
  <p:clrMapOvr>
    <a:masterClrMapping/>
  </p:clrMapOvr>
  <p:transition>
    <p:strips dir="l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4"/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877050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каким образом можно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принести воды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в мешке?</a:t>
            </a:r>
          </a:p>
        </p:txBody>
      </p:sp>
    </p:spTree>
  </p:cSld>
  <p:clrMapOvr>
    <a:masterClrMapping/>
  </p:clrMapOvr>
  <p:transition>
    <p:strips dir="l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4"/>
          <p:cNvSpPr>
            <a:spLocks noChangeArrowheads="1" noChangeShapeType="1" noTextEdit="1"/>
          </p:cNvSpPr>
          <p:nvPr/>
        </p:nvSpPr>
        <p:spPr bwMode="auto">
          <a:xfrm>
            <a:off x="971550" y="2492375"/>
            <a:ext cx="6877050" cy="216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обычно месяц заканчивается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30-м или 31-м числом.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В каком месяце 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есть 29-е число?</a:t>
            </a:r>
          </a:p>
        </p:txBody>
      </p:sp>
    </p:spTree>
  </p:cSld>
  <p:clrMapOvr>
    <a:masterClrMapping/>
  </p:clrMapOvr>
  <p:transition>
    <p:strips dir="l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4"/>
          <p:cNvSpPr>
            <a:spLocks noChangeArrowheads="1" noChangeShapeType="1" noTextEdit="1"/>
          </p:cNvSpPr>
          <p:nvPr/>
        </p:nvSpPr>
        <p:spPr bwMode="auto">
          <a:xfrm>
            <a:off x="1116013" y="2708275"/>
            <a:ext cx="6877050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обычно она черная или красная,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но когда зеленая,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то белая. Что это?</a:t>
            </a:r>
          </a:p>
        </p:txBody>
      </p:sp>
    </p:spTree>
  </p:cSld>
  <p:clrMapOvr>
    <a:masterClrMapping/>
  </p:clrMapOvr>
  <p:transition>
    <p:strips dir="l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4"/>
          <p:cNvSpPr>
            <a:spLocks noChangeArrowheads="1" noChangeShapeType="1" noTextEdit="1"/>
          </p:cNvSpPr>
          <p:nvPr/>
        </p:nvSpPr>
        <p:spPr bwMode="auto">
          <a:xfrm>
            <a:off x="1219200" y="2362200"/>
            <a:ext cx="6877050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каких камней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 не бывает в море?</a:t>
            </a:r>
          </a:p>
        </p:txBody>
      </p:sp>
    </p:spTree>
  </p:cSld>
  <p:clrMapOvr>
    <a:masterClrMapping/>
  </p:clrMapOvr>
  <p:transition>
    <p:strips dir="l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4"/>
          <p:cNvSpPr>
            <a:spLocks noChangeArrowheads="1" noChangeShapeType="1" noTextEdit="1"/>
          </p:cNvSpPr>
          <p:nvPr/>
        </p:nvSpPr>
        <p:spPr bwMode="auto">
          <a:xfrm>
            <a:off x="1295400" y="2667000"/>
            <a:ext cx="6877050" cy="15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чем оканчивается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 день и ночь?</a:t>
            </a:r>
          </a:p>
        </p:txBody>
      </p:sp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412776"/>
            <a:ext cx="28935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/>
                <a:solidFill>
                  <a:srgbClr val="9BBB59"/>
                </a:solidFill>
                <a:latin typeface="+mn-lt"/>
              </a:rPr>
              <a:t>Команда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8838" y="1340768"/>
            <a:ext cx="18662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+mn-lt"/>
              </a:rPr>
              <a:t>Apple</a:t>
            </a:r>
            <a:endParaRPr lang="ru-RU" sz="5400" b="1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8275" y="2912170"/>
            <a:ext cx="51777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+mn-lt"/>
              </a:rPr>
              <a:t>Девиз команды: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347788" y="3897313"/>
            <a:ext cx="6035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знаем всё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знают все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уверены в себе,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победить хотим в игре! </a:t>
            </a:r>
          </a:p>
        </p:txBody>
      </p:sp>
      <p:pic>
        <p:nvPicPr>
          <p:cNvPr id="11270" name="Picture 4" descr="http://myintim.ru/image/data/articles/thumbx_2e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73238"/>
            <a:ext cx="15541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88840"/>
            <a:ext cx="7133684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Деревня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</a:t>
            </a:r>
            <a:r>
              <a:rPr lang="ru-RU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Рисовалкино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66563" name="рисовалкино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260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43888" y="6237288"/>
            <a:ext cx="576262" cy="5048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>
            <a:hlinkClick r:id="rId2" action="ppaction://hlinksldjump"/>
          </p:cNvPr>
          <p:cNvSpPr/>
          <p:nvPr/>
        </p:nvSpPr>
        <p:spPr>
          <a:xfrm>
            <a:off x="684213" y="2636838"/>
            <a:ext cx="3527425" cy="20161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/>
              <a:t>1</a:t>
            </a:r>
          </a:p>
        </p:txBody>
      </p:sp>
      <p:sp>
        <p:nvSpPr>
          <p:cNvPr id="5" name="Облако 4">
            <a:hlinkClick r:id="rId3" action="ppaction://hlinksldjump"/>
          </p:cNvPr>
          <p:cNvSpPr/>
          <p:nvPr/>
        </p:nvSpPr>
        <p:spPr>
          <a:xfrm>
            <a:off x="4787900" y="2492375"/>
            <a:ext cx="3529013" cy="201612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/>
              <a:t>2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43888" y="6237288"/>
            <a:ext cx="576262" cy="5048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Управляющая кнопка: далее 1">
            <a:hlinkClick r:id="rId5" action="ppaction://hlinksldjump" highlightClick="1"/>
          </p:cNvPr>
          <p:cNvSpPr/>
          <p:nvPr/>
        </p:nvSpPr>
        <p:spPr>
          <a:xfrm>
            <a:off x="395536" y="6381328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494188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43888" y="6237288"/>
            <a:ext cx="720725" cy="620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63713"/>
            <a:ext cx="61309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43888" y="6237288"/>
            <a:ext cx="720725" cy="6207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492896"/>
            <a:ext cx="860444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Вопросы от секретаря приёмной</a:t>
            </a:r>
          </a:p>
        </p:txBody>
      </p:sp>
      <p:pic>
        <p:nvPicPr>
          <p:cNvPr id="70659" name="вопросы от секретаря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243888" y="6237288"/>
            <a:ext cx="576262" cy="5048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E:\УРОКИ\2-4 класс\Внеклассное мероприятие\материал\1287964432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 descr="E:\УРОКИ\2-4 класс\Внеклассное мероприятие\материал\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929188"/>
            <a:ext cx="1785938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626" y="2436979"/>
            <a:ext cx="6683765" cy="223701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5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ИТОГИ</a:t>
            </a:r>
          </a:p>
        </p:txBody>
      </p:sp>
      <p:pic>
        <p:nvPicPr>
          <p:cNvPr id="72707" name="итог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246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2" descr="http://f3.mylove.ru/e_3DkAi7n7AUQjFpF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737100"/>
            <a:ext cx="1884362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http://content.foto.mail.ru/mail/nvladim2008/_animated/i-5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589588"/>
            <a:ext cx="2122488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http://animashki.kak2z.org/pic/33/animashki-prazdniki-249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535238"/>
            <a:ext cx="25050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6" descr="http://animashki.kak2z.org/pic/33/animashki-prazdniki-2497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9199">
            <a:off x="-165100" y="-200025"/>
            <a:ext cx="25050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5" y="558958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811338"/>
            <a:ext cx="9096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4433888"/>
            <a:ext cx="9096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2413000"/>
            <a:ext cx="909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5238750"/>
            <a:ext cx="9080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4737100"/>
            <a:ext cx="9080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8" descr="http://velichko.ucoz.ru/sml/rtr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785938"/>
            <a:ext cx="90963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2" descr="http://userimages04-akm.imvu.com/productdata/stickers_63c177cb25f3afefa1dd0eb1d04e981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470025"/>
            <a:ext cx="12271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0" name="Picture 4" descr="http://static.playcast.ru/uploads/2013/09/12/606973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2133600"/>
            <a:ext cx="32369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1" name="Picture 8" descr="http://storage.a-jetbox.org/storage2/file/get/144459983086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43475"/>
            <a:ext cx="2774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" descr="http://static.playcast.ru/uploads/2013/09/12/606973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19113" y="1287463"/>
            <a:ext cx="28400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463" y="2924175"/>
            <a:ext cx="8229600" cy="2017713"/>
          </a:xfrm>
        </p:spPr>
        <p:txBody>
          <a:bodyPr rtlCol="0">
            <a:noAutofit/>
          </a:bodyPr>
          <a:lstStyle/>
          <a:p>
            <a:pPr marL="0" indent="36195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вас поздравляем! </a:t>
            </a:r>
          </a:p>
          <a:p>
            <a:pPr marL="0" indent="3619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Monotype Corsiva" pitchFamily="66" charset="0"/>
              </a:rPr>
              <a:t>Вы успешно справились с заданиями и миновали КПП. </a:t>
            </a:r>
          </a:p>
          <a:p>
            <a:pPr marL="0" indent="3619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Monotype Corsiva" pitchFamily="66" charset="0"/>
              </a:rPr>
              <a:t>Вы находитесь у ворот в  страну Информатика, но для того чтобы открыть их и начать экскурсию по ней вам необходимо рассказать, чтить и выполнять Конституцию этой страны </a:t>
            </a:r>
          </a:p>
          <a:p>
            <a:pPr marL="0" indent="36195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00174"/>
            <a:ext cx="7575480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Конституция страны</a:t>
            </a:r>
          </a:p>
        </p:txBody>
      </p:sp>
      <p:pic>
        <p:nvPicPr>
          <p:cNvPr id="12292" name="конституйия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834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286750" y="6215063"/>
            <a:ext cx="500063" cy="42862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2988" y="908050"/>
            <a:ext cx="4887912" cy="18161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Если ты хороший мальчик,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То не суй в розетку пальчик,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Проводами не играй: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Не известно есть ли рай?</a:t>
            </a:r>
          </a:p>
        </p:txBody>
      </p:sp>
      <p:pic>
        <p:nvPicPr>
          <p:cNvPr id="1026" name="Picture 2" descr="http://foto.rambler.ru/preview/r/500x500/471f3205-6afd-20ca-d194-bababbf69e00"/>
          <p:cNvPicPr>
            <a:picLocks noChangeAspect="1" noChangeArrowheads="1"/>
          </p:cNvPicPr>
          <p:nvPr/>
        </p:nvPicPr>
        <p:blipFill rotWithShape="1">
          <a:blip r:embed="rId2"/>
          <a:srcRect l="18218" t="34253" r="13886"/>
          <a:stretch/>
        </p:blipFill>
        <p:spPr bwMode="auto">
          <a:xfrm>
            <a:off x="3568700" y="2781300"/>
            <a:ext cx="4840288" cy="351472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125" y="765175"/>
            <a:ext cx="7735888" cy="2246313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Если где-то заискрит, или что-нибудь дымит,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Время попусту не трать-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Нужно взрослого позвать.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Ведь из искры знаем с вами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+mn-lt"/>
              </a:rPr>
              <a:t>Возгореться может пламя.</a:t>
            </a:r>
          </a:p>
        </p:txBody>
      </p:sp>
      <p:pic>
        <p:nvPicPr>
          <p:cNvPr id="2050" name="Picture 2" descr="http://www.dakotafirestation.com/graphics/computer_on_fire.jpg"/>
          <p:cNvPicPr>
            <a:picLocks noChangeAspect="1" noChangeArrowheads="1"/>
          </p:cNvPicPr>
          <p:nvPr/>
        </p:nvPicPr>
        <p:blipFill rotWithShape="1">
          <a:blip r:embed="rId2"/>
          <a:srcRect t="4685" r="5326"/>
          <a:stretch/>
        </p:blipFill>
        <p:spPr bwMode="auto">
          <a:xfrm>
            <a:off x="5076825" y="3011488"/>
            <a:ext cx="3405188" cy="32258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6000">
    <p:blinds dir="vert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838</Words>
  <Application>Microsoft Office PowerPoint</Application>
  <PresentationFormat>Экран (4:3)</PresentationFormat>
  <Paragraphs>183</Paragraphs>
  <Slides>66</Slides>
  <Notes>0</Notes>
  <HiddenSlides>2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7" baseType="lpstr">
      <vt:lpstr>Arial</vt:lpstr>
      <vt:lpstr>Arial Black</vt:lpstr>
      <vt:lpstr>Brush Script MT</vt:lpstr>
      <vt:lpstr>Calibri</vt:lpstr>
      <vt:lpstr>Constantia</vt:lpstr>
      <vt:lpstr>Franklin Gothic Book</vt:lpstr>
      <vt:lpstr>Monotype Corsiva</vt:lpstr>
      <vt:lpstr>Rage Italic</vt:lpstr>
      <vt:lpstr>Times New Roman</vt:lpstr>
      <vt:lpstr>Тема Office</vt:lpstr>
      <vt:lpstr>Кнопка</vt:lpstr>
      <vt:lpstr>Путешествие по стране ИНФОРМАТИКА</vt:lpstr>
      <vt:lpstr>Презентация PowerPoint</vt:lpstr>
      <vt:lpstr>НАСЕЛЕННЫЕ ПУНКТЫ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Б В Г Д Е Ё Ж З И Й К Л М Н О П Р С Т У Ф Х Ц Ч Ш Щ Ъ Ы Ь Э Ю Я </vt:lpstr>
      <vt:lpstr>А Б В Г Д Е Ё Ж З И Й К Л М Н О П Р С Т У Ф Х Ц Ч Ш Щ Ъ Ы Ь Э Ю 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стране ИНФОРМАТИКА</dc:title>
  <dc:creator>Aleksandr Sklyarov</dc:creator>
  <cp:lastModifiedBy>Администратор</cp:lastModifiedBy>
  <cp:revision>69</cp:revision>
  <dcterms:modified xsi:type="dcterms:W3CDTF">2019-01-19T17:45:01Z</dcterms:modified>
</cp:coreProperties>
</file>