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6" r:id="rId4"/>
    <p:sldId id="267" r:id="rId5"/>
    <p:sldId id="260" r:id="rId6"/>
    <p:sldId id="261" r:id="rId7"/>
    <p:sldId id="264" r:id="rId8"/>
    <p:sldId id="262" r:id="rId9"/>
    <p:sldId id="263" r:id="rId10"/>
    <p:sldId id="259" r:id="rId11"/>
    <p:sldId id="268" r:id="rId12"/>
    <p:sldId id="269"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9" d="100"/>
          <a:sy n="69" d="100"/>
        </p:scale>
        <p:origin x="-756" y="-4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Picture 2" descr="C:\Users\User\Desktop\Рисунок1.png"/>
          <p:cNvPicPr>
            <a:picLocks noChangeAspect="1" noChangeArrowheads="1"/>
          </p:cNvPicPr>
          <p:nvPr/>
        </p:nvPicPr>
        <p:blipFill>
          <a:blip r:embed="rId2" cstate="print">
            <a:duotone>
              <a:prstClr val="black"/>
              <a:srgbClr val="B8B5FB">
                <a:tint val="45000"/>
                <a:satMod val="400000"/>
              </a:srgbClr>
            </a:duotone>
            <a:lum bright="-10000"/>
          </a:blip>
          <a:srcRect/>
          <a:stretch>
            <a:fillRect/>
          </a:stretch>
        </p:blipFill>
        <p:spPr bwMode="auto">
          <a:xfrm>
            <a:off x="0" y="0"/>
            <a:ext cx="12215813" cy="6881813"/>
          </a:xfrm>
          <a:prstGeom prst="rect">
            <a:avLst/>
          </a:prstGeom>
          <a:noFill/>
        </p:spPr>
      </p:pic>
      <p:sp>
        <p:nvSpPr>
          <p:cNvPr id="2" name="Заголовок 1"/>
          <p:cNvSpPr>
            <a:spLocks noGrp="1"/>
          </p:cNvSpPr>
          <p:nvPr>
            <p:ph type="ctrTitle"/>
          </p:nvPr>
        </p:nvSpPr>
        <p:spPr>
          <a:xfrm>
            <a:off x="1524000" y="1122363"/>
            <a:ext cx="9144000" cy="2387600"/>
          </a:xfrm>
        </p:spPr>
        <p:txBody>
          <a:bodyPr anchor="b"/>
          <a:lstStyle>
            <a:lvl1pPr algn="ctr">
              <a:defRPr sz="6000">
                <a:solidFill>
                  <a:srgbClr val="2A0054"/>
                </a:solidFill>
              </a:defRPr>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b="1" cap="none" spc="50">
                <a:ln w="13500">
                  <a:solidFill>
                    <a:schemeClr val="accent1">
                      <a:shade val="2500"/>
                      <a:alpha val="6500"/>
                    </a:schemeClr>
                  </a:solidFill>
                  <a:prstDash val="solid"/>
                </a:ln>
                <a:solidFill>
                  <a:srgbClr val="361B00"/>
                </a:solidFill>
                <a:effectLst>
                  <a:innerShdw blurRad="50900" dist="38500" dir="13500000">
                    <a:srgbClr val="000000">
                      <a:alpha val="60000"/>
                    </a:srgbClr>
                  </a:inn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16B52B4-15BD-473D-B7EC-7AD51CED84B6}" type="datetimeFigureOut">
              <a:rPr lang="ru-RU" smtClean="0"/>
              <a:pPr/>
              <a:t>19.01.2019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319595-FB4A-4085-9DE5-22E2AF30A989}" type="slidenum">
              <a:rPr lang="ru-RU" smtClean="0"/>
              <a:pPr/>
              <a:t>‹#›</a:t>
            </a:fld>
            <a:endParaRPr lang="ru-RU"/>
          </a:p>
        </p:txBody>
      </p:sp>
      <p:sp>
        <p:nvSpPr>
          <p:cNvPr id="11" name="Рамка 10"/>
          <p:cNvSpPr/>
          <p:nvPr/>
        </p:nvSpPr>
        <p:spPr>
          <a:xfrm>
            <a:off x="0" y="0"/>
            <a:ext cx="12192000" cy="6858000"/>
          </a:xfrm>
          <a:prstGeom prst="frame">
            <a:avLst>
              <a:gd name="adj1" fmla="val 6203"/>
            </a:avLst>
          </a:prstGeom>
          <a:solidFill>
            <a:srgbClr val="38007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nvex"/>
          </a:sp3d>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ru-RU">
              <a:solidFill>
                <a:schemeClr val="tx1"/>
              </a:solidFill>
              <a:effectLst>
                <a:glow rad="101600">
                  <a:schemeClr val="accent1">
                    <a:satMod val="175000"/>
                    <a:alpha val="40000"/>
                  </a:schemeClr>
                </a:glow>
              </a:effectLst>
            </a:endParaRPr>
          </a:p>
        </p:txBody>
      </p:sp>
    </p:spTree>
    <p:extLst>
      <p:ext uri="{BB962C8B-B14F-4D97-AF65-F5344CB8AC3E}">
        <p14:creationId xmlns:p14="http://schemas.microsoft.com/office/powerpoint/2010/main" xmlns="" val="41081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rgbClr val="2A0054"/>
                </a:solidFill>
              </a:defRPr>
            </a:lvl1p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6B52B4-15BD-473D-B7EC-7AD51CED84B6}" type="datetimeFigureOut">
              <a:rPr lang="ru-RU" smtClean="0"/>
              <a:pPr/>
              <a:t>19.01.2019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319595-FB4A-4085-9DE5-22E2AF30A989}" type="slidenum">
              <a:rPr lang="ru-RU" smtClean="0"/>
              <a:pPr/>
              <a:t>‹#›</a:t>
            </a:fld>
            <a:endParaRPr lang="ru-RU"/>
          </a:p>
        </p:txBody>
      </p:sp>
    </p:spTree>
    <p:extLst>
      <p:ext uri="{BB962C8B-B14F-4D97-AF65-F5344CB8AC3E}">
        <p14:creationId xmlns:p14="http://schemas.microsoft.com/office/powerpoint/2010/main" xmlns="" val="2154577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lvl1pPr>
              <a:defRPr>
                <a:solidFill>
                  <a:srgbClr val="2A0054"/>
                </a:solidFill>
              </a:defRPr>
            </a:lvl1p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6B52B4-15BD-473D-B7EC-7AD51CED84B6}" type="datetimeFigureOut">
              <a:rPr lang="ru-RU" smtClean="0"/>
              <a:pPr/>
              <a:t>19.01.2019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319595-FB4A-4085-9DE5-22E2AF30A989}" type="slidenum">
              <a:rPr lang="ru-RU" smtClean="0"/>
              <a:pPr/>
              <a:t>‹#›</a:t>
            </a:fld>
            <a:endParaRPr lang="ru-RU"/>
          </a:p>
        </p:txBody>
      </p:sp>
    </p:spTree>
    <p:extLst>
      <p:ext uri="{BB962C8B-B14F-4D97-AF65-F5344CB8AC3E}">
        <p14:creationId xmlns:p14="http://schemas.microsoft.com/office/powerpoint/2010/main" xmlns="" val="3662114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6B52B4-15BD-473D-B7EC-7AD51CED84B6}" type="datetimeFigureOut">
              <a:rPr lang="ru-RU" smtClean="0"/>
              <a:pPr/>
              <a:t>19.01.2019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319595-FB4A-4085-9DE5-22E2AF30A989}" type="slidenum">
              <a:rPr lang="ru-RU" smtClean="0"/>
              <a:pPr/>
              <a:t>‹#›</a:t>
            </a:fld>
            <a:endParaRPr lang="ru-RU"/>
          </a:p>
        </p:txBody>
      </p:sp>
    </p:spTree>
    <p:extLst>
      <p:ext uri="{BB962C8B-B14F-4D97-AF65-F5344CB8AC3E}">
        <p14:creationId xmlns:p14="http://schemas.microsoft.com/office/powerpoint/2010/main" xmlns="" val="322050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2" descr="C:\Users\User\Desktop\Рисунок1.png"/>
          <p:cNvPicPr>
            <a:picLocks noChangeAspect="1" noChangeArrowheads="1"/>
          </p:cNvPicPr>
          <p:nvPr/>
        </p:nvPicPr>
        <p:blipFill>
          <a:blip r:embed="rId2" cstate="print">
            <a:duotone>
              <a:prstClr val="black"/>
              <a:srgbClr val="B8B5FB">
                <a:tint val="45000"/>
                <a:satMod val="400000"/>
              </a:srgbClr>
            </a:duotone>
            <a:lum bright="-10000"/>
          </a:blip>
          <a:srcRect/>
          <a:stretch>
            <a:fillRect/>
          </a:stretch>
        </p:blipFill>
        <p:spPr bwMode="auto">
          <a:xfrm>
            <a:off x="0" y="0"/>
            <a:ext cx="12215813" cy="6881813"/>
          </a:xfrm>
          <a:prstGeom prst="rect">
            <a:avLst/>
          </a:prstGeom>
          <a:noFill/>
        </p:spPr>
      </p:pic>
      <p:sp>
        <p:nvSpPr>
          <p:cNvPr id="2" name="Заголовок 1"/>
          <p:cNvSpPr>
            <a:spLocks noGrp="1"/>
          </p:cNvSpPr>
          <p:nvPr>
            <p:ph type="title"/>
          </p:nvPr>
        </p:nvSpPr>
        <p:spPr>
          <a:xfrm>
            <a:off x="831850" y="1709738"/>
            <a:ext cx="10515600" cy="2852737"/>
          </a:xfrm>
        </p:spPr>
        <p:txBody>
          <a:bodyPr anchor="b"/>
          <a:lstStyle>
            <a:lvl1pPr>
              <a:defRPr sz="6000">
                <a:solidFill>
                  <a:srgbClr val="2A0054"/>
                </a:solidFill>
              </a:defRPr>
            </a:lvl1pPr>
          </a:lstStyle>
          <a:p>
            <a:r>
              <a:rPr lang="ru-RU" smtClean="0"/>
              <a:t>Образец заголовка</a:t>
            </a:r>
            <a:endParaRPr lang="ru-RU" dirty="0"/>
          </a:p>
        </p:txBody>
      </p:sp>
      <p:sp>
        <p:nvSpPr>
          <p:cNvPr id="3" name="Текст 2"/>
          <p:cNvSpPr>
            <a:spLocks noGrp="1"/>
          </p:cNvSpPr>
          <p:nvPr>
            <p:ph type="body" idx="1"/>
          </p:nvPr>
        </p:nvSpPr>
        <p:spPr>
          <a:xfrm>
            <a:off x="831850" y="4589463"/>
            <a:ext cx="10515600" cy="1500187"/>
          </a:xfrm>
        </p:spPr>
        <p:txBody>
          <a:bodyPr/>
          <a:lstStyle>
            <a:lvl1pPr marL="0" indent="0">
              <a:buNone/>
              <a:defRPr sz="2400" b="1" cap="none" spc="50">
                <a:ln w="13500">
                  <a:solidFill>
                    <a:schemeClr val="accent1">
                      <a:shade val="2500"/>
                      <a:alpha val="6500"/>
                    </a:schemeClr>
                  </a:solidFill>
                  <a:prstDash val="solid"/>
                </a:ln>
                <a:solidFill>
                  <a:srgbClr val="361B00"/>
                </a:solidFill>
                <a:effectLst>
                  <a:innerShdw blurRad="50900" dist="38500" dir="13500000">
                    <a:srgbClr val="000000">
                      <a:alpha val="60000"/>
                    </a:srgbClr>
                  </a:innerShdw>
                </a:effectLs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16B52B4-15BD-473D-B7EC-7AD51CED84B6}" type="datetimeFigureOut">
              <a:rPr lang="ru-RU" smtClean="0"/>
              <a:pPr/>
              <a:t>19.01.2019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319595-FB4A-4085-9DE5-22E2AF30A989}" type="slidenum">
              <a:rPr lang="ru-RU" smtClean="0"/>
              <a:pPr/>
              <a:t>‹#›</a:t>
            </a:fld>
            <a:endParaRPr lang="ru-RU"/>
          </a:p>
        </p:txBody>
      </p:sp>
      <p:sp>
        <p:nvSpPr>
          <p:cNvPr id="10" name="Рамка 9"/>
          <p:cNvSpPr/>
          <p:nvPr/>
        </p:nvSpPr>
        <p:spPr>
          <a:xfrm>
            <a:off x="0" y="0"/>
            <a:ext cx="12192000" cy="6858000"/>
          </a:xfrm>
          <a:prstGeom prst="frame">
            <a:avLst>
              <a:gd name="adj1" fmla="val 6203"/>
            </a:avLst>
          </a:prstGeom>
          <a:solidFill>
            <a:srgbClr val="38007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nvex"/>
          </a:sp3d>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ru-RU">
              <a:solidFill>
                <a:schemeClr val="tx1"/>
              </a:solidFill>
              <a:effectLst>
                <a:glow rad="101600">
                  <a:schemeClr val="accent1">
                    <a:satMod val="175000"/>
                    <a:alpha val="40000"/>
                  </a:schemeClr>
                </a:glow>
              </a:effectLst>
            </a:endParaRPr>
          </a:p>
        </p:txBody>
      </p:sp>
    </p:spTree>
    <p:extLst>
      <p:ext uri="{BB962C8B-B14F-4D97-AF65-F5344CB8AC3E}">
        <p14:creationId xmlns:p14="http://schemas.microsoft.com/office/powerpoint/2010/main" xmlns="" val="281674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01782" y="1825624"/>
            <a:ext cx="5618018" cy="463059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4"/>
            <a:ext cx="5604164" cy="468601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16B52B4-15BD-473D-B7EC-7AD51CED84B6}" type="datetimeFigureOut">
              <a:rPr lang="ru-RU" smtClean="0"/>
              <a:pPr/>
              <a:t>19.01.2019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319595-FB4A-4085-9DE5-22E2AF30A989}" type="slidenum">
              <a:rPr lang="ru-RU" smtClean="0"/>
              <a:pPr/>
              <a:t>‹#›</a:t>
            </a:fld>
            <a:endParaRPr lang="ru-RU"/>
          </a:p>
        </p:txBody>
      </p:sp>
    </p:spTree>
    <p:extLst>
      <p:ext uri="{BB962C8B-B14F-4D97-AF65-F5344CB8AC3E}">
        <p14:creationId xmlns:p14="http://schemas.microsoft.com/office/powerpoint/2010/main" xmlns="" val="1707653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4073" y="365125"/>
            <a:ext cx="11402291"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360218" y="1681163"/>
            <a:ext cx="563735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374074" y="2505075"/>
            <a:ext cx="5623502" cy="402041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199" y="1681163"/>
            <a:ext cx="563187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659582" cy="403427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16B52B4-15BD-473D-B7EC-7AD51CED84B6}" type="datetimeFigureOut">
              <a:rPr lang="ru-RU" smtClean="0"/>
              <a:pPr/>
              <a:t>19.01.2019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4319595-FB4A-4085-9DE5-22E2AF30A989}" type="slidenum">
              <a:rPr lang="ru-RU" smtClean="0"/>
              <a:pPr/>
              <a:t>‹#›</a:t>
            </a:fld>
            <a:endParaRPr lang="ru-RU"/>
          </a:p>
        </p:txBody>
      </p:sp>
    </p:spTree>
    <p:extLst>
      <p:ext uri="{BB962C8B-B14F-4D97-AF65-F5344CB8AC3E}">
        <p14:creationId xmlns:p14="http://schemas.microsoft.com/office/powerpoint/2010/main" xmlns="" val="4174237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8764" y="484909"/>
            <a:ext cx="11180618" cy="1205779"/>
          </a:xfrm>
        </p:spPr>
        <p:txBody>
          <a:bodyPr/>
          <a:lstStyle>
            <a:lvl1pPr algn="ctr">
              <a:defRPr>
                <a:solidFill>
                  <a:srgbClr val="2A0054"/>
                </a:solidFill>
              </a:defRPr>
            </a:lvl1pPr>
          </a:lstStyle>
          <a:p>
            <a:r>
              <a:rPr lang="ru-RU" smtClean="0"/>
              <a:t>Образец заголовка</a:t>
            </a:r>
            <a:endParaRPr lang="ru-RU"/>
          </a:p>
        </p:txBody>
      </p:sp>
      <p:sp>
        <p:nvSpPr>
          <p:cNvPr id="3" name="Дата 2"/>
          <p:cNvSpPr>
            <a:spLocks noGrp="1"/>
          </p:cNvSpPr>
          <p:nvPr>
            <p:ph type="dt" sz="half" idx="10"/>
          </p:nvPr>
        </p:nvSpPr>
        <p:spPr/>
        <p:txBody>
          <a:bodyPr/>
          <a:lstStyle/>
          <a:p>
            <a:fld id="{616B52B4-15BD-473D-B7EC-7AD51CED84B6}" type="datetimeFigureOut">
              <a:rPr lang="ru-RU" smtClean="0"/>
              <a:pPr/>
              <a:t>19.01.2019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4319595-FB4A-4085-9DE5-22E2AF30A989}" type="slidenum">
              <a:rPr lang="ru-RU" smtClean="0"/>
              <a:pPr/>
              <a:t>‹#›</a:t>
            </a:fld>
            <a:endParaRPr lang="ru-RU"/>
          </a:p>
        </p:txBody>
      </p:sp>
      <p:sp>
        <p:nvSpPr>
          <p:cNvPr id="9" name="Рамка 8"/>
          <p:cNvSpPr/>
          <p:nvPr/>
        </p:nvSpPr>
        <p:spPr>
          <a:xfrm>
            <a:off x="0" y="0"/>
            <a:ext cx="12192000" cy="6858000"/>
          </a:xfrm>
          <a:prstGeom prst="frame">
            <a:avLst>
              <a:gd name="adj1" fmla="val 6203"/>
            </a:avLst>
          </a:prstGeom>
          <a:solidFill>
            <a:srgbClr val="38007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nvex"/>
          </a:sp3d>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ru-RU">
              <a:solidFill>
                <a:schemeClr val="tx1"/>
              </a:solidFill>
              <a:effectLst>
                <a:glow rad="101600">
                  <a:schemeClr val="accent1">
                    <a:satMod val="175000"/>
                    <a:alpha val="40000"/>
                  </a:schemeClr>
                </a:glow>
              </a:effectLst>
            </a:endParaRPr>
          </a:p>
        </p:txBody>
      </p:sp>
    </p:spTree>
    <p:extLst>
      <p:ext uri="{BB962C8B-B14F-4D97-AF65-F5344CB8AC3E}">
        <p14:creationId xmlns:p14="http://schemas.microsoft.com/office/powerpoint/2010/main" xmlns="" val="336811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2" descr="C:\Users\User\Desktop\Рисунок1.png"/>
          <p:cNvPicPr>
            <a:picLocks noChangeAspect="1" noChangeArrowheads="1"/>
          </p:cNvPicPr>
          <p:nvPr/>
        </p:nvPicPr>
        <p:blipFill>
          <a:blip r:embed="rId2" cstate="print">
            <a:duotone>
              <a:prstClr val="black"/>
              <a:srgbClr val="B8B5FB">
                <a:tint val="45000"/>
                <a:satMod val="400000"/>
              </a:srgbClr>
            </a:duotone>
            <a:lum bright="-10000"/>
          </a:blip>
          <a:srcRect/>
          <a:stretch>
            <a:fillRect/>
          </a:stretch>
        </p:blipFill>
        <p:spPr bwMode="auto">
          <a:xfrm>
            <a:off x="0" y="0"/>
            <a:ext cx="12215813" cy="6881813"/>
          </a:xfrm>
          <a:prstGeom prst="rect">
            <a:avLst/>
          </a:prstGeom>
          <a:noFill/>
        </p:spPr>
      </p:pic>
      <p:sp>
        <p:nvSpPr>
          <p:cNvPr id="2" name="Дата 1"/>
          <p:cNvSpPr>
            <a:spLocks noGrp="1"/>
          </p:cNvSpPr>
          <p:nvPr>
            <p:ph type="dt" sz="half" idx="10"/>
          </p:nvPr>
        </p:nvSpPr>
        <p:spPr/>
        <p:txBody>
          <a:bodyPr/>
          <a:lstStyle/>
          <a:p>
            <a:fld id="{616B52B4-15BD-473D-B7EC-7AD51CED84B6}" type="datetimeFigureOut">
              <a:rPr lang="ru-RU" smtClean="0"/>
              <a:pPr/>
              <a:t>19.01.2019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4319595-FB4A-4085-9DE5-22E2AF30A989}" type="slidenum">
              <a:rPr lang="ru-RU" smtClean="0"/>
              <a:pPr/>
              <a:t>‹#›</a:t>
            </a:fld>
            <a:endParaRPr lang="ru-RU"/>
          </a:p>
        </p:txBody>
      </p:sp>
      <p:sp>
        <p:nvSpPr>
          <p:cNvPr id="8" name="Рамка 7"/>
          <p:cNvSpPr/>
          <p:nvPr/>
        </p:nvSpPr>
        <p:spPr>
          <a:xfrm>
            <a:off x="0" y="0"/>
            <a:ext cx="12192000" cy="6858000"/>
          </a:xfrm>
          <a:prstGeom prst="frame">
            <a:avLst>
              <a:gd name="adj1" fmla="val 6203"/>
            </a:avLst>
          </a:prstGeom>
          <a:solidFill>
            <a:srgbClr val="38007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nvex"/>
          </a:sp3d>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ru-RU">
              <a:solidFill>
                <a:schemeClr val="tx1"/>
              </a:solidFill>
              <a:effectLst>
                <a:glow rad="101600">
                  <a:schemeClr val="accent1">
                    <a:satMod val="175000"/>
                    <a:alpha val="40000"/>
                  </a:schemeClr>
                </a:glow>
              </a:effectLst>
            </a:endParaRPr>
          </a:p>
        </p:txBody>
      </p:sp>
    </p:spTree>
    <p:extLst>
      <p:ext uri="{BB962C8B-B14F-4D97-AF65-F5344CB8AC3E}">
        <p14:creationId xmlns:p14="http://schemas.microsoft.com/office/powerpoint/2010/main" xmlns="" val="2459619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solidFill>
                  <a:srgbClr val="2A0054"/>
                </a:solidFill>
              </a:defRPr>
            </a:lvl1pPr>
          </a:lstStyle>
          <a:p>
            <a:r>
              <a:rPr lang="ru-RU" smtClean="0"/>
              <a:t>Образец заголовка</a:t>
            </a:r>
            <a:endParaRPr lang="ru-RU"/>
          </a:p>
        </p:txBody>
      </p:sp>
      <p:sp>
        <p:nvSpPr>
          <p:cNvPr id="3" name="Объект 2"/>
          <p:cNvSpPr>
            <a:spLocks noGrp="1"/>
          </p:cNvSpPr>
          <p:nvPr>
            <p:ph idx="1"/>
          </p:nvPr>
        </p:nvSpPr>
        <p:spPr>
          <a:xfrm>
            <a:off x="5183188" y="678873"/>
            <a:ext cx="6172200" cy="518217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16B52B4-15BD-473D-B7EC-7AD51CED84B6}" type="datetimeFigureOut">
              <a:rPr lang="ru-RU" smtClean="0"/>
              <a:pPr/>
              <a:t>19.01.2019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319595-FB4A-4085-9DE5-22E2AF30A989}" type="slidenum">
              <a:rPr lang="ru-RU" smtClean="0"/>
              <a:pPr/>
              <a:t>‹#›</a:t>
            </a:fld>
            <a:endParaRPr lang="ru-RU"/>
          </a:p>
        </p:txBody>
      </p:sp>
      <p:sp>
        <p:nvSpPr>
          <p:cNvPr id="10" name="Рамка 9"/>
          <p:cNvSpPr/>
          <p:nvPr/>
        </p:nvSpPr>
        <p:spPr>
          <a:xfrm>
            <a:off x="0" y="0"/>
            <a:ext cx="12192000" cy="6858000"/>
          </a:xfrm>
          <a:prstGeom prst="frame">
            <a:avLst>
              <a:gd name="adj1" fmla="val 6203"/>
            </a:avLst>
          </a:prstGeom>
          <a:solidFill>
            <a:srgbClr val="38007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nvex"/>
          </a:sp3d>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ru-RU">
              <a:solidFill>
                <a:schemeClr val="tx1"/>
              </a:solidFill>
              <a:effectLst>
                <a:glow rad="101600">
                  <a:schemeClr val="accent1">
                    <a:satMod val="175000"/>
                    <a:alpha val="40000"/>
                  </a:schemeClr>
                </a:glow>
              </a:effectLst>
            </a:endParaRPr>
          </a:p>
        </p:txBody>
      </p:sp>
    </p:spTree>
    <p:extLst>
      <p:ext uri="{BB962C8B-B14F-4D97-AF65-F5344CB8AC3E}">
        <p14:creationId xmlns:p14="http://schemas.microsoft.com/office/powerpoint/2010/main" xmlns="" val="1576855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solidFill>
                  <a:srgbClr val="15002A"/>
                </a:solidFill>
              </a:defRPr>
            </a:lvl1pPr>
          </a:lstStyle>
          <a:p>
            <a:r>
              <a:rPr lang="ru-RU" smtClean="0"/>
              <a:t>Образец заголовка</a:t>
            </a:r>
            <a:endParaRPr lang="ru-RU" dirty="0"/>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16B52B4-15BD-473D-B7EC-7AD51CED84B6}" type="datetimeFigureOut">
              <a:rPr lang="ru-RU" smtClean="0"/>
              <a:pPr/>
              <a:t>19.01.2019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319595-FB4A-4085-9DE5-22E2AF30A989}" type="slidenum">
              <a:rPr lang="ru-RU" smtClean="0"/>
              <a:pPr/>
              <a:t>‹#›</a:t>
            </a:fld>
            <a:endParaRPr lang="ru-RU"/>
          </a:p>
        </p:txBody>
      </p:sp>
      <p:sp>
        <p:nvSpPr>
          <p:cNvPr id="11" name="Рамка 10"/>
          <p:cNvSpPr/>
          <p:nvPr/>
        </p:nvSpPr>
        <p:spPr>
          <a:xfrm>
            <a:off x="0" y="0"/>
            <a:ext cx="12192000" cy="6858000"/>
          </a:xfrm>
          <a:prstGeom prst="frame">
            <a:avLst>
              <a:gd name="adj1" fmla="val 6203"/>
            </a:avLst>
          </a:prstGeom>
          <a:solidFill>
            <a:srgbClr val="38007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nvex"/>
          </a:sp3d>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ru-RU">
              <a:solidFill>
                <a:schemeClr val="tx1"/>
              </a:solidFill>
              <a:effectLst>
                <a:glow rad="101600">
                  <a:schemeClr val="accent1">
                    <a:satMod val="175000"/>
                    <a:alpha val="40000"/>
                  </a:schemeClr>
                </a:glow>
              </a:effectLst>
            </a:endParaRPr>
          </a:p>
        </p:txBody>
      </p:sp>
    </p:spTree>
    <p:extLst>
      <p:ext uri="{BB962C8B-B14F-4D97-AF65-F5344CB8AC3E}">
        <p14:creationId xmlns:p14="http://schemas.microsoft.com/office/powerpoint/2010/main" xmlns="" val="2290070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User\Desktop\Рисунок1.png"/>
          <p:cNvPicPr>
            <a:picLocks noChangeAspect="1" noChangeArrowheads="1"/>
          </p:cNvPicPr>
          <p:nvPr/>
        </p:nvPicPr>
        <p:blipFill>
          <a:blip r:embed="rId13" cstate="print">
            <a:duotone>
              <a:prstClr val="black"/>
              <a:srgbClr val="B8B5FB">
                <a:tint val="45000"/>
                <a:satMod val="400000"/>
              </a:srgbClr>
            </a:duotone>
          </a:blip>
          <a:srcRect/>
          <a:stretch>
            <a:fillRect/>
          </a:stretch>
        </p:blipFill>
        <p:spPr bwMode="auto">
          <a:xfrm>
            <a:off x="0" y="0"/>
            <a:ext cx="12215813" cy="6881813"/>
          </a:xfrm>
          <a:prstGeom prst="rect">
            <a:avLst/>
          </a:prstGeom>
          <a:noFill/>
        </p:spPr>
      </p:pic>
      <p:sp>
        <p:nvSpPr>
          <p:cNvPr id="2" name="Заголовок 1"/>
          <p:cNvSpPr>
            <a:spLocks noGrp="1"/>
          </p:cNvSpPr>
          <p:nvPr>
            <p:ph type="title"/>
          </p:nvPr>
        </p:nvSpPr>
        <p:spPr>
          <a:xfrm>
            <a:off x="387927" y="365125"/>
            <a:ext cx="11388437" cy="1325563"/>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smtClean="0"/>
              <a:t>Образец заголовка</a:t>
            </a:r>
            <a:endParaRPr lang="ru-RU"/>
          </a:p>
        </p:txBody>
      </p:sp>
      <p:sp>
        <p:nvSpPr>
          <p:cNvPr id="3" name="Текст 2"/>
          <p:cNvSpPr>
            <a:spLocks noGrp="1"/>
          </p:cNvSpPr>
          <p:nvPr>
            <p:ph type="body" idx="1"/>
          </p:nvPr>
        </p:nvSpPr>
        <p:spPr>
          <a:xfrm>
            <a:off x="387927" y="1825625"/>
            <a:ext cx="11374581" cy="4602884"/>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6B52B4-15BD-473D-B7EC-7AD51CED84B6}" type="datetimeFigureOut">
              <a:rPr lang="ru-RU" smtClean="0"/>
              <a:pPr/>
              <a:t>19.01.2019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319595-FB4A-4085-9DE5-22E2AF30A989}" type="slidenum">
              <a:rPr lang="ru-RU" smtClean="0"/>
              <a:pPr/>
              <a:t>‹#›</a:t>
            </a:fld>
            <a:endParaRPr lang="ru-RU"/>
          </a:p>
        </p:txBody>
      </p:sp>
      <p:sp>
        <p:nvSpPr>
          <p:cNvPr id="9" name="Рамка 8"/>
          <p:cNvSpPr/>
          <p:nvPr/>
        </p:nvSpPr>
        <p:spPr>
          <a:xfrm>
            <a:off x="0" y="0"/>
            <a:ext cx="12192000" cy="6858000"/>
          </a:xfrm>
          <a:prstGeom prst="frame">
            <a:avLst>
              <a:gd name="adj1" fmla="val 3173"/>
            </a:avLst>
          </a:prstGeom>
          <a:solidFill>
            <a:srgbClr val="38007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nvex"/>
          </a:sp3d>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ru-RU">
              <a:solidFill>
                <a:schemeClr val="tx1"/>
              </a:solidFill>
              <a:effectLst>
                <a:glow rad="101600">
                  <a:schemeClr val="accent1">
                    <a:satMod val="175000"/>
                    <a:alpha val="40000"/>
                  </a:schemeClr>
                </a:glow>
              </a:effectLst>
            </a:endParaRPr>
          </a:p>
        </p:txBody>
      </p:sp>
    </p:spTree>
    <p:extLst>
      <p:ext uri="{BB962C8B-B14F-4D97-AF65-F5344CB8AC3E}">
        <p14:creationId xmlns:p14="http://schemas.microsoft.com/office/powerpoint/2010/main" xmlns="" val="3062708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800" b="1" kern="1200" cap="none" spc="0">
          <a:ln/>
          <a:solidFill>
            <a:srgbClr val="2E005C"/>
          </a:solidFill>
          <a:effectLst/>
          <a:latin typeface="Verdana" pitchFamily="34" charset="0"/>
          <a:ea typeface="Verdana" pitchFamily="34" charset="0"/>
          <a:cs typeface="Verdana"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5002A"/>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5002A"/>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5002A"/>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5002A"/>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5002A"/>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dirty="0" smtClean="0"/>
              <a:t>Famous universities</a:t>
            </a:r>
            <a:endParaRPr lang="ru-RU" dirty="0"/>
          </a:p>
        </p:txBody>
      </p:sp>
      <p:sp>
        <p:nvSpPr>
          <p:cNvPr id="3" name="Подзаголовок 2"/>
          <p:cNvSpPr>
            <a:spLocks noGrp="1"/>
          </p:cNvSpPr>
          <p:nvPr>
            <p:ph type="subTitle" idx="1"/>
          </p:nvPr>
        </p:nvSpPr>
        <p:spPr/>
        <p:txBody>
          <a:bodyPr/>
          <a:lstStyle/>
          <a:p>
            <a:pPr algn="r"/>
            <a:r>
              <a:rPr lang="ru-RU" dirty="0" smtClean="0"/>
              <a:t>Сидорова Альбина Сергеевна</a:t>
            </a:r>
          </a:p>
          <a:p>
            <a:pPr algn="r"/>
            <a:r>
              <a:rPr lang="ru-RU" dirty="0" smtClean="0"/>
              <a:t>учитель иностранного языка</a:t>
            </a:r>
          </a:p>
          <a:p>
            <a:pPr algn="r"/>
            <a:r>
              <a:rPr lang="ru-RU" dirty="0" smtClean="0"/>
              <a:t>МАОУ «СОШ №1» г. Салехарда</a:t>
            </a:r>
            <a:endParaRPr lang="ru-RU" dirty="0"/>
          </a:p>
        </p:txBody>
      </p:sp>
    </p:spTree>
    <p:extLst>
      <p:ext uri="{BB962C8B-B14F-4D97-AF65-F5344CB8AC3E}">
        <p14:creationId xmlns="" xmlns:p14="http://schemas.microsoft.com/office/powerpoint/2010/main" val="3692504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Answer the questions</a:t>
            </a:r>
            <a:endParaRPr lang="ru-RU" dirty="0"/>
          </a:p>
        </p:txBody>
      </p:sp>
      <p:sp>
        <p:nvSpPr>
          <p:cNvPr id="3" name="Содержимое 2"/>
          <p:cNvSpPr>
            <a:spLocks noGrp="1"/>
          </p:cNvSpPr>
          <p:nvPr>
            <p:ph idx="1"/>
          </p:nvPr>
        </p:nvSpPr>
        <p:spPr/>
        <p:txBody>
          <a:bodyPr>
            <a:normAutofit/>
          </a:bodyPr>
          <a:lstStyle/>
          <a:p>
            <a:r>
              <a:rPr lang="en-US" sz="3600" b="1" i="1" dirty="0" smtClean="0"/>
              <a:t>Would you like to study in any of these universities? Why?/Why not?</a:t>
            </a:r>
          </a:p>
          <a:p>
            <a:r>
              <a:rPr lang="en-US" sz="3600" b="1" i="1" dirty="0" smtClean="0"/>
              <a:t>Is the rating of a university important to you? Why?/ Why not?</a:t>
            </a:r>
          </a:p>
          <a:p>
            <a:r>
              <a:rPr lang="en-US" sz="3600" b="1" i="1" dirty="0" smtClean="0"/>
              <a:t>Is the history of a university important to you? Why?/Why not?</a:t>
            </a:r>
            <a:endParaRPr lang="ru-RU" sz="3600" b="1"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Mark a dialogue according to:</a:t>
            </a:r>
            <a:endParaRPr lang="ru-RU" dirty="0"/>
          </a:p>
        </p:txBody>
      </p:sp>
      <p:sp>
        <p:nvSpPr>
          <p:cNvPr id="3" name="Содержимое 2"/>
          <p:cNvSpPr>
            <a:spLocks noGrp="1"/>
          </p:cNvSpPr>
          <p:nvPr>
            <p:ph idx="1"/>
          </p:nvPr>
        </p:nvSpPr>
        <p:spPr>
          <a:xfrm>
            <a:off x="942109" y="1908752"/>
            <a:ext cx="4530437" cy="2566266"/>
          </a:xfrm>
        </p:spPr>
        <p:txBody>
          <a:bodyPr>
            <a:normAutofit/>
          </a:bodyPr>
          <a:lstStyle/>
          <a:p>
            <a:pPr algn="ctr"/>
            <a:r>
              <a:rPr lang="en-US" sz="3600" b="1" dirty="0" smtClean="0"/>
              <a:t>content</a:t>
            </a:r>
          </a:p>
          <a:p>
            <a:pPr algn="ctr"/>
            <a:r>
              <a:rPr lang="en-US" sz="3600" b="1" dirty="0" smtClean="0"/>
              <a:t>logic</a:t>
            </a:r>
          </a:p>
          <a:p>
            <a:pPr algn="ctr"/>
            <a:r>
              <a:rPr lang="en-US" sz="3600" b="1" dirty="0" smtClean="0"/>
              <a:t>literacy</a:t>
            </a:r>
          </a:p>
          <a:p>
            <a:pPr algn="ctr"/>
            <a:r>
              <a:rPr lang="en-US" sz="3600" b="1" dirty="0" smtClean="0"/>
              <a:t>pronunciation</a:t>
            </a:r>
            <a:endParaRPr lang="ru-RU" sz="3600" b="1" dirty="0"/>
          </a:p>
        </p:txBody>
      </p:sp>
      <p:pic>
        <p:nvPicPr>
          <p:cNvPr id="4098" name="Picture 2" descr="C:\Users\ч\Desktop\man_dialog (1).jpg"/>
          <p:cNvPicPr>
            <a:picLocks noChangeAspect="1" noChangeArrowheads="1"/>
          </p:cNvPicPr>
          <p:nvPr/>
        </p:nvPicPr>
        <p:blipFill>
          <a:blip r:embed="rId2" cstate="print"/>
          <a:srcRect/>
          <a:stretch>
            <a:fillRect/>
          </a:stretch>
        </p:blipFill>
        <p:spPr bwMode="auto">
          <a:xfrm>
            <a:off x="4987635" y="1818554"/>
            <a:ext cx="6381000" cy="279501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Homework</a:t>
            </a:r>
            <a:endParaRPr lang="ru-RU" dirty="0"/>
          </a:p>
        </p:txBody>
      </p:sp>
      <p:sp>
        <p:nvSpPr>
          <p:cNvPr id="3" name="Содержимое 2"/>
          <p:cNvSpPr>
            <a:spLocks noGrp="1"/>
          </p:cNvSpPr>
          <p:nvPr>
            <p:ph idx="1"/>
          </p:nvPr>
        </p:nvSpPr>
        <p:spPr>
          <a:xfrm>
            <a:off x="387927" y="1825625"/>
            <a:ext cx="11374581" cy="1970520"/>
          </a:xfrm>
        </p:spPr>
        <p:txBody>
          <a:bodyPr/>
          <a:lstStyle/>
          <a:p>
            <a:r>
              <a:rPr lang="ru-RU" dirty="0" smtClean="0"/>
              <a:t>Для всех: </a:t>
            </a:r>
            <a:r>
              <a:rPr lang="en-US" dirty="0" smtClean="0"/>
              <a:t>p.60 ex.53</a:t>
            </a:r>
          </a:p>
          <a:p>
            <a:r>
              <a:rPr lang="ru-RU" dirty="0" smtClean="0"/>
              <a:t>Задание повышенного уровня: написать эссе на тему «</a:t>
            </a:r>
            <a:r>
              <a:rPr lang="en-US" dirty="0" smtClean="0"/>
              <a:t>Only prestigious university can guarantee successful education</a:t>
            </a:r>
            <a:r>
              <a:rPr lang="ru-RU" dirty="0" smtClean="0"/>
              <a:t>» ( смотри план на стр. 172)</a:t>
            </a:r>
          </a:p>
        </p:txBody>
      </p:sp>
      <p:pic>
        <p:nvPicPr>
          <p:cNvPr id="5122" name="Picture 2" descr="C:\Users\ч\Desktop\Survive-in-School-When-You-Forget-Your-Homework-Regularly-Step-08.jpg"/>
          <p:cNvPicPr>
            <a:picLocks noChangeAspect="1" noChangeArrowheads="1"/>
          </p:cNvPicPr>
          <p:nvPr/>
        </p:nvPicPr>
        <p:blipFill>
          <a:blip r:embed="rId2" cstate="print"/>
          <a:srcRect/>
          <a:stretch>
            <a:fillRect/>
          </a:stretch>
        </p:blipFill>
        <p:spPr bwMode="auto">
          <a:xfrm>
            <a:off x="7592291" y="3286992"/>
            <a:ext cx="3408218" cy="255616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Match the expressions and their translation</a:t>
            </a:r>
            <a:endParaRPr lang="ru-RU" dirty="0"/>
          </a:p>
        </p:txBody>
      </p:sp>
      <p:sp>
        <p:nvSpPr>
          <p:cNvPr id="3" name="Содержимое 2"/>
          <p:cNvSpPr>
            <a:spLocks noGrp="1"/>
          </p:cNvSpPr>
          <p:nvPr>
            <p:ph sz="half" idx="1"/>
          </p:nvPr>
        </p:nvSpPr>
        <p:spPr>
          <a:xfrm>
            <a:off x="401782" y="1825625"/>
            <a:ext cx="5436310" cy="3266880"/>
          </a:xfrm>
        </p:spPr>
        <p:txBody>
          <a:bodyPr>
            <a:normAutofit fontScale="77500" lnSpcReduction="20000"/>
          </a:bodyPr>
          <a:lstStyle/>
          <a:p>
            <a:r>
              <a:rPr lang="en-US" dirty="0" smtClean="0">
                <a:latin typeface="Times New Roman" pitchFamily="18" charset="0"/>
                <a:cs typeface="Times New Roman" pitchFamily="18" charset="0"/>
              </a:rPr>
              <a:t>A) to graduate university</a:t>
            </a:r>
          </a:p>
          <a:p>
            <a:r>
              <a:rPr lang="en-US" dirty="0" smtClean="0">
                <a:latin typeface="Times New Roman" pitchFamily="18" charset="0"/>
                <a:cs typeface="Times New Roman" pitchFamily="18" charset="0"/>
              </a:rPr>
              <a:t>B) major</a:t>
            </a:r>
          </a:p>
          <a:p>
            <a:r>
              <a:rPr lang="en-US" dirty="0" smtClean="0">
                <a:latin typeface="Times New Roman" pitchFamily="18" charset="0"/>
                <a:cs typeface="Times New Roman" pitchFamily="18" charset="0"/>
              </a:rPr>
              <a:t>C) postgraduate</a:t>
            </a:r>
          </a:p>
          <a:p>
            <a:r>
              <a:rPr lang="en-US" dirty="0" smtClean="0">
                <a:latin typeface="Times New Roman" pitchFamily="18" charset="0"/>
                <a:cs typeface="Times New Roman" pitchFamily="18" charset="0"/>
              </a:rPr>
              <a:t>D) to attend university</a:t>
            </a:r>
          </a:p>
          <a:p>
            <a:r>
              <a:rPr lang="en-US" dirty="0" smtClean="0">
                <a:latin typeface="Times New Roman" pitchFamily="18" charset="0"/>
                <a:cs typeface="Times New Roman" pitchFamily="18" charset="0"/>
              </a:rPr>
              <a:t>E) to get a degree</a:t>
            </a:r>
          </a:p>
          <a:p>
            <a:r>
              <a:rPr lang="en-US" dirty="0" smtClean="0">
                <a:latin typeface="Times New Roman" pitchFamily="18" charset="0"/>
                <a:cs typeface="Times New Roman" pitchFamily="18" charset="0"/>
              </a:rPr>
              <a:t>F) skills</a:t>
            </a:r>
          </a:p>
          <a:p>
            <a:r>
              <a:rPr lang="en-US" dirty="0" smtClean="0">
                <a:latin typeface="Times New Roman" pitchFamily="18" charset="0"/>
                <a:cs typeface="Times New Roman" pitchFamily="18" charset="0"/>
              </a:rPr>
              <a:t>G) to enter the university</a:t>
            </a:r>
          </a:p>
          <a:p>
            <a:r>
              <a:rPr lang="en-US" dirty="0" smtClean="0">
                <a:latin typeface="Times New Roman" pitchFamily="18" charset="0"/>
                <a:cs typeface="Times New Roman" pitchFamily="18" charset="0"/>
              </a:rPr>
              <a:t>H) alumni</a:t>
            </a:r>
          </a:p>
          <a:p>
            <a:r>
              <a:rPr lang="en-US" dirty="0" smtClean="0">
                <a:latin typeface="Times New Roman" pitchFamily="18" charset="0"/>
                <a:cs typeface="Times New Roman" pitchFamily="18" charset="0"/>
              </a:rPr>
              <a:t>I) opportunities</a:t>
            </a:r>
            <a:endParaRPr lang="ru-RU" dirty="0" smtClean="0">
              <a:latin typeface="Times New Roman" pitchFamily="18" charset="0"/>
              <a:cs typeface="Times New Roman" pitchFamily="18" charset="0"/>
            </a:endParaRPr>
          </a:p>
          <a:p>
            <a:endParaRPr lang="en-US" dirty="0" smtClean="0"/>
          </a:p>
        </p:txBody>
      </p:sp>
      <p:sp>
        <p:nvSpPr>
          <p:cNvPr id="4" name="Содержимое 3"/>
          <p:cNvSpPr>
            <a:spLocks noGrp="1"/>
          </p:cNvSpPr>
          <p:nvPr>
            <p:ph sz="half" idx="2"/>
          </p:nvPr>
        </p:nvSpPr>
        <p:spPr/>
        <p:txBody>
          <a:bodyPr>
            <a:normAutofit fontScale="77500" lnSpcReduction="20000"/>
          </a:bodyPr>
          <a:lstStyle/>
          <a:p>
            <a:r>
              <a:rPr lang="ru-RU" dirty="0" smtClean="0">
                <a:latin typeface="Times New Roman" pitchFamily="18" charset="0"/>
                <a:cs typeface="Times New Roman" pitchFamily="18" charset="0"/>
              </a:rPr>
              <a:t>1) поступить в университет</a:t>
            </a:r>
          </a:p>
          <a:p>
            <a:r>
              <a:rPr lang="ru-RU" dirty="0" smtClean="0">
                <a:latin typeface="Times New Roman" pitchFamily="18" charset="0"/>
                <a:cs typeface="Times New Roman" pitchFamily="18" charset="0"/>
              </a:rPr>
              <a:t>2) получить диплом/степень</a:t>
            </a:r>
          </a:p>
          <a:p>
            <a:r>
              <a:rPr lang="ru-RU" dirty="0" smtClean="0">
                <a:latin typeface="Times New Roman" pitchFamily="18" charset="0"/>
                <a:cs typeface="Times New Roman" pitchFamily="18" charset="0"/>
              </a:rPr>
              <a:t>3) посещать университет</a:t>
            </a:r>
          </a:p>
          <a:p>
            <a:r>
              <a:rPr lang="ru-RU" dirty="0" smtClean="0">
                <a:latin typeface="Times New Roman" pitchFamily="18" charset="0"/>
                <a:cs typeface="Times New Roman" pitchFamily="18" charset="0"/>
              </a:rPr>
              <a:t>4) выпускники</a:t>
            </a:r>
          </a:p>
          <a:p>
            <a:r>
              <a:rPr lang="ru-RU" dirty="0" smtClean="0">
                <a:latin typeface="Times New Roman" pitchFamily="18" charset="0"/>
                <a:cs typeface="Times New Roman" pitchFamily="18" charset="0"/>
              </a:rPr>
              <a:t>5) окончить университет</a:t>
            </a:r>
          </a:p>
          <a:p>
            <a:r>
              <a:rPr lang="ru-RU" dirty="0" smtClean="0">
                <a:latin typeface="Times New Roman" pitchFamily="18" charset="0"/>
                <a:cs typeface="Times New Roman" pitchFamily="18" charset="0"/>
              </a:rPr>
              <a:t>6) аспирантура</a:t>
            </a:r>
          </a:p>
          <a:p>
            <a:r>
              <a:rPr lang="ru-RU" dirty="0" smtClean="0">
                <a:latin typeface="Times New Roman" pitchFamily="18" charset="0"/>
                <a:cs typeface="Times New Roman" pitchFamily="18" charset="0"/>
              </a:rPr>
              <a:t>7) профиль</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8) </a:t>
            </a:r>
            <a:r>
              <a:rPr lang="ru-RU" dirty="0" smtClean="0">
                <a:latin typeface="Times New Roman" pitchFamily="18" charset="0"/>
                <a:cs typeface="Times New Roman" pitchFamily="18" charset="0"/>
              </a:rPr>
              <a:t>навыки</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9) </a:t>
            </a:r>
            <a:r>
              <a:rPr lang="ru-RU" dirty="0" smtClean="0">
                <a:latin typeface="Times New Roman" pitchFamily="18" charset="0"/>
                <a:cs typeface="Times New Roman" pitchFamily="18" charset="0"/>
              </a:rPr>
              <a:t>возможности</a:t>
            </a:r>
          </a:p>
          <a:p>
            <a:endParaRPr lang="ru-RU" dirty="0"/>
          </a:p>
        </p:txBody>
      </p:sp>
      <p:sp>
        <p:nvSpPr>
          <p:cNvPr id="6" name="Прямоугольник 5"/>
          <p:cNvSpPr/>
          <p:nvPr/>
        </p:nvSpPr>
        <p:spPr>
          <a:xfrm>
            <a:off x="951574" y="5734316"/>
            <a:ext cx="5844100" cy="461665"/>
          </a:xfrm>
          <a:prstGeom prst="rect">
            <a:avLst/>
          </a:prstGeom>
        </p:spPr>
        <p:txBody>
          <a:bodyPr wrap="none">
            <a:spAutoFit/>
          </a:bodyPr>
          <a:lstStyle/>
          <a:p>
            <a:pPr>
              <a:buNone/>
            </a:pPr>
            <a:r>
              <a:rPr lang="en-US" sz="2400" b="1" dirty="0" smtClean="0"/>
              <a:t>Keys: A-5, B-7, C-6, D-3, E-2, F-8, G-1, H-4, I-9</a:t>
            </a:r>
            <a:endParaRPr lang="ru-RU" sz="24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6">
                                            <p:txEl>
                                              <p:pRg st="0" end="0"/>
                                            </p:txEl>
                                          </p:spTgt>
                                        </p:tgtEl>
                                        <p:attrNameLst>
                                          <p:attrName>style.visibility</p:attrName>
                                        </p:attrNameLst>
                                      </p:cBhvr>
                                      <p:to>
                                        <p:strVal val="visible"/>
                                      </p:to>
                                    </p:set>
                                    <p:animEffect transition="in" filter="fade">
                                      <p:cBhvr>
                                        <p:cTn id="45"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Answer the questions</a:t>
            </a:r>
            <a:endParaRPr lang="ru-RU" dirty="0"/>
          </a:p>
        </p:txBody>
      </p:sp>
      <p:sp>
        <p:nvSpPr>
          <p:cNvPr id="3" name="Содержимое 2"/>
          <p:cNvSpPr>
            <a:spLocks noGrp="1"/>
          </p:cNvSpPr>
          <p:nvPr>
            <p:ph idx="1"/>
          </p:nvPr>
        </p:nvSpPr>
        <p:spPr>
          <a:xfrm>
            <a:off x="387927" y="1825625"/>
            <a:ext cx="11374581" cy="3463827"/>
          </a:xfrm>
        </p:spPr>
        <p:txBody>
          <a:bodyPr>
            <a:normAutofit/>
          </a:bodyPr>
          <a:lstStyle/>
          <a:p>
            <a:r>
              <a:rPr lang="en-US" sz="3600" b="1" i="1" dirty="0" smtClean="0">
                <a:latin typeface="Times New Roman" pitchFamily="18" charset="0"/>
                <a:cs typeface="Times New Roman" pitchFamily="18" charset="0"/>
              </a:rPr>
              <a:t>Would you like to study in any of these universities? Why?/Why not?</a:t>
            </a:r>
          </a:p>
          <a:p>
            <a:r>
              <a:rPr lang="en-US" sz="3600" b="1" i="1" dirty="0" smtClean="0">
                <a:latin typeface="Times New Roman" pitchFamily="18" charset="0"/>
                <a:cs typeface="Times New Roman" pitchFamily="18" charset="0"/>
              </a:rPr>
              <a:t>Is the rating of a university important to you? Why?/ Why not?</a:t>
            </a:r>
          </a:p>
          <a:p>
            <a:r>
              <a:rPr lang="en-US" sz="3600" b="1" i="1" dirty="0" smtClean="0">
                <a:latin typeface="Times New Roman" pitchFamily="18" charset="0"/>
                <a:cs typeface="Times New Roman" pitchFamily="18" charset="0"/>
              </a:rPr>
              <a:t>Is the history of a university important to you? Why?/Why not</a:t>
            </a:r>
            <a:r>
              <a:rPr lang="en-US" sz="3600" b="1" i="1" dirty="0" smtClean="0">
                <a:latin typeface="Times New Roman" pitchFamily="18" charset="0"/>
                <a:cs typeface="Times New Roman" pitchFamily="18" charset="0"/>
              </a:rPr>
              <a:t>?</a:t>
            </a:r>
            <a:endParaRPr lang="ru-RU" sz="3600" b="1" i="1" dirty="0" smtClean="0">
              <a:latin typeface="Times New Roman" pitchFamily="18" charset="0"/>
              <a:cs typeface="Times New Roman" pitchFamily="18" charset="0"/>
            </a:endParaRPr>
          </a:p>
          <a:p>
            <a:endParaRPr lang="ru-RU" sz="3600" b="1" i="1" dirty="0">
              <a:latin typeface="Times New Roman" pitchFamily="18" charset="0"/>
              <a:cs typeface="Times New Roman" pitchFamily="18" charset="0"/>
            </a:endParaRPr>
          </a:p>
        </p:txBody>
      </p:sp>
      <p:pic>
        <p:nvPicPr>
          <p:cNvPr id="1029" name="Picture 5" descr="C:\Users\ч\Desktop\depositphotos_47978163-stock-illustration-question-mark-quiz-riddle-question.jpg"/>
          <p:cNvPicPr>
            <a:picLocks noChangeAspect="1" noChangeArrowheads="1"/>
          </p:cNvPicPr>
          <p:nvPr/>
        </p:nvPicPr>
        <p:blipFill>
          <a:blip r:embed="rId2" cstate="print"/>
          <a:srcRect/>
          <a:stretch>
            <a:fillRect/>
          </a:stretch>
        </p:blipFill>
        <p:spPr bwMode="auto">
          <a:xfrm>
            <a:off x="492370" y="379830"/>
            <a:ext cx="1195753" cy="1365240"/>
          </a:xfrm>
          <a:prstGeom prst="rect">
            <a:avLst/>
          </a:prstGeom>
          <a:noFill/>
        </p:spPr>
      </p:pic>
      <p:pic>
        <p:nvPicPr>
          <p:cNvPr id="8" name="Picture 5" descr="C:\Users\ч\Desktop\depositphotos_47978163-stock-illustration-question-mark-quiz-riddle-question.jpg"/>
          <p:cNvPicPr>
            <a:picLocks noChangeAspect="1" noChangeArrowheads="1"/>
          </p:cNvPicPr>
          <p:nvPr/>
        </p:nvPicPr>
        <p:blipFill>
          <a:blip r:embed="rId2" cstate="print"/>
          <a:srcRect/>
          <a:stretch>
            <a:fillRect/>
          </a:stretch>
        </p:blipFill>
        <p:spPr bwMode="auto">
          <a:xfrm>
            <a:off x="10534358" y="5062027"/>
            <a:ext cx="1195753" cy="136524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Let’s read a </a:t>
            </a:r>
            <a:r>
              <a:rPr lang="en-US" dirty="0" smtClean="0"/>
              <a:t>joke</a:t>
            </a:r>
            <a:endParaRPr lang="ru-RU" dirty="0"/>
          </a:p>
        </p:txBody>
      </p:sp>
      <p:sp>
        <p:nvSpPr>
          <p:cNvPr id="3" name="Содержимое 2"/>
          <p:cNvSpPr>
            <a:spLocks noGrp="1"/>
          </p:cNvSpPr>
          <p:nvPr>
            <p:ph idx="1"/>
          </p:nvPr>
        </p:nvSpPr>
        <p:spPr>
          <a:xfrm>
            <a:off x="5190978" y="2067951"/>
            <a:ext cx="6344530" cy="1631853"/>
          </a:xfrm>
        </p:spPr>
        <p:txBody>
          <a:bodyPr>
            <a:normAutofit/>
          </a:bodyPr>
          <a:lstStyle/>
          <a:p>
            <a:pPr algn="ctr">
              <a:buNone/>
            </a:pPr>
            <a:endParaRPr lang="ru-RU" sz="4000" dirty="0" smtClean="0"/>
          </a:p>
          <a:p>
            <a:pPr algn="ctr">
              <a:buNone/>
            </a:pPr>
            <a:r>
              <a:rPr lang="en-US" sz="4000" dirty="0" smtClean="0"/>
              <a:t>p. </a:t>
            </a:r>
            <a:r>
              <a:rPr lang="en-US" sz="4000" dirty="0" smtClean="0"/>
              <a:t>58 ex. 45</a:t>
            </a:r>
            <a:endParaRPr lang="ru-RU" sz="4000" dirty="0"/>
          </a:p>
        </p:txBody>
      </p:sp>
      <p:pic>
        <p:nvPicPr>
          <p:cNvPr id="2051" name="Picture 3" descr="C:\Users\ч\Desktop\unnamed.png"/>
          <p:cNvPicPr>
            <a:picLocks noChangeAspect="1" noChangeArrowheads="1"/>
          </p:cNvPicPr>
          <p:nvPr/>
        </p:nvPicPr>
        <p:blipFill>
          <a:blip r:embed="rId2" cstate="print"/>
          <a:srcRect/>
          <a:stretch>
            <a:fillRect/>
          </a:stretch>
        </p:blipFill>
        <p:spPr bwMode="auto">
          <a:xfrm>
            <a:off x="1038372" y="2338459"/>
            <a:ext cx="2337875" cy="23378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endParaRPr lang="ru-RU" dirty="0"/>
          </a:p>
        </p:txBody>
      </p:sp>
      <p:sp>
        <p:nvSpPr>
          <p:cNvPr id="3" name="Содержимое 2"/>
          <p:cNvSpPr>
            <a:spLocks noGrp="1"/>
          </p:cNvSpPr>
          <p:nvPr>
            <p:ph idx="1"/>
          </p:nvPr>
        </p:nvSpPr>
        <p:spPr>
          <a:xfrm>
            <a:off x="789709" y="3740727"/>
            <a:ext cx="10487891" cy="1233055"/>
          </a:xfrm>
        </p:spPr>
        <p:txBody>
          <a:bodyPr>
            <a:normAutofit/>
          </a:bodyPr>
          <a:lstStyle/>
          <a:p>
            <a:r>
              <a:rPr lang="en-US" b="1" dirty="0" smtClean="0">
                <a:latin typeface="Times New Roman" pitchFamily="18" charset="0"/>
                <a:cs typeface="Times New Roman" pitchFamily="18" charset="0"/>
              </a:rPr>
              <a:t>to discuss  some famous universities and opportunities it gives.</a:t>
            </a:r>
          </a:p>
          <a:p>
            <a:r>
              <a:rPr lang="en-US" b="1" dirty="0" smtClean="0">
                <a:latin typeface="Times New Roman" pitchFamily="18" charset="0"/>
                <a:cs typeface="Times New Roman" pitchFamily="18" charset="0"/>
              </a:rPr>
              <a:t>to speak out own opinion</a:t>
            </a:r>
            <a:endParaRPr lang="ru-RU" b="1" dirty="0">
              <a:latin typeface="Times New Roman" pitchFamily="18" charset="0"/>
              <a:cs typeface="Times New Roman" pitchFamily="18" charset="0"/>
            </a:endParaRPr>
          </a:p>
        </p:txBody>
      </p:sp>
      <p:pic>
        <p:nvPicPr>
          <p:cNvPr id="8" name="Picture 5" descr="C:\Users\ч\Desktop\gettyimages-182172093-612x612.jpg"/>
          <p:cNvPicPr>
            <a:picLocks noChangeAspect="1" noChangeArrowheads="1"/>
          </p:cNvPicPr>
          <p:nvPr/>
        </p:nvPicPr>
        <p:blipFill>
          <a:blip r:embed="rId2" cstate="print"/>
          <a:srcRect/>
          <a:stretch>
            <a:fillRect/>
          </a:stretch>
        </p:blipFill>
        <p:spPr bwMode="auto">
          <a:xfrm>
            <a:off x="3209821" y="196180"/>
            <a:ext cx="4770397" cy="238768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387927" y="2475913"/>
            <a:ext cx="11374581" cy="3952595"/>
          </a:xfrm>
        </p:spPr>
        <p:txBody>
          <a:bodyPr/>
          <a:lstStyle/>
          <a:p>
            <a:r>
              <a:rPr lang="en-US" b="1" dirty="0" smtClean="0">
                <a:latin typeface="Times New Roman" pitchFamily="18" charset="0"/>
                <a:cs typeface="Times New Roman" pitchFamily="18" charset="0"/>
              </a:rPr>
              <a:t>Project 5-100</a:t>
            </a:r>
            <a:r>
              <a:rPr lang="en-US" dirty="0" smtClean="0">
                <a:latin typeface="Times New Roman" pitchFamily="18" charset="0"/>
                <a:cs typeface="Times New Roman" pitchFamily="18" charset="0"/>
              </a:rPr>
              <a:t> is a special government run program to develop major Russian universities. The program was launched by</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Russian Ministry of Education and Science  on the basis of a statement from Vladimir Putin on 7 May 2012.</a:t>
            </a:r>
          </a:p>
          <a:p>
            <a:r>
              <a:rPr lang="en-US" dirty="0" smtClean="0">
                <a:latin typeface="Times New Roman" pitchFamily="18" charset="0"/>
                <a:cs typeface="Times New Roman" pitchFamily="18" charset="0"/>
              </a:rPr>
              <a:t>The project aims to improve the prestige of Russian higher education and bring at least five universities from among the project participants into the hundred best universities in the world according to the three most authoritative world rankings.</a:t>
            </a:r>
            <a:endParaRPr lang="ru-RU" dirty="0">
              <a:latin typeface="Times New Roman" pitchFamily="18" charset="0"/>
              <a:cs typeface="Times New Roman" pitchFamily="18" charset="0"/>
            </a:endParaRPr>
          </a:p>
        </p:txBody>
      </p:sp>
      <p:pic>
        <p:nvPicPr>
          <p:cNvPr id="1026" name="Picture 2" descr="C:\Users\ч\Desktop\Project_5-100_Logo.jpg"/>
          <p:cNvPicPr>
            <a:picLocks noChangeAspect="1" noChangeArrowheads="1"/>
          </p:cNvPicPr>
          <p:nvPr/>
        </p:nvPicPr>
        <p:blipFill>
          <a:blip r:embed="rId2" cstate="print"/>
          <a:srcRect/>
          <a:stretch>
            <a:fillRect/>
          </a:stretch>
        </p:blipFill>
        <p:spPr bwMode="auto">
          <a:xfrm>
            <a:off x="499720" y="280451"/>
            <a:ext cx="3031270" cy="214056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				The purposes of  								universities</a:t>
            </a:r>
            <a:endParaRPr lang="ru-RU" dirty="0"/>
          </a:p>
        </p:txBody>
      </p:sp>
      <p:sp>
        <p:nvSpPr>
          <p:cNvPr id="3" name="Содержимое 2"/>
          <p:cNvSpPr>
            <a:spLocks noGrp="1"/>
          </p:cNvSpPr>
          <p:nvPr>
            <p:ph idx="1"/>
          </p:nvPr>
        </p:nvSpPr>
        <p:spPr/>
        <p:txBody>
          <a:bodyPr/>
          <a:lstStyle/>
          <a:p>
            <a:r>
              <a:rPr lang="en-US" dirty="0" smtClean="0">
                <a:latin typeface="Times New Roman" pitchFamily="18" charset="0"/>
                <a:cs typeface="Times New Roman" pitchFamily="18" charset="0"/>
              </a:rPr>
              <a:t>To increase research potential</a:t>
            </a:r>
          </a:p>
          <a:p>
            <a:r>
              <a:rPr lang="en-US" dirty="0" smtClean="0">
                <a:latin typeface="Times New Roman" pitchFamily="18" charset="0"/>
                <a:cs typeface="Times New Roman" pitchFamily="18" charset="0"/>
              </a:rPr>
              <a:t>To produce world-class intellectual products and educational programs</a:t>
            </a:r>
          </a:p>
          <a:p>
            <a:r>
              <a:rPr lang="en-US" dirty="0" smtClean="0">
                <a:latin typeface="Times New Roman" pitchFamily="18" charset="0"/>
                <a:cs typeface="Times New Roman" pitchFamily="18" charset="0"/>
              </a:rPr>
              <a:t>To integrate innovation in higher education, to develop general and extra-curricular education, to make science popular amongst children and youth, to stimulate them in artistic activities</a:t>
            </a:r>
          </a:p>
          <a:p>
            <a:r>
              <a:rPr lang="en-US" dirty="0" smtClean="0">
                <a:latin typeface="Times New Roman" pitchFamily="18" charset="0"/>
                <a:cs typeface="Times New Roman" pitchFamily="18" charset="0"/>
              </a:rPr>
              <a:t>To have at least 10% international professors amongst the staff and no less than 15% international students.</a:t>
            </a:r>
          </a:p>
          <a:p>
            <a:endParaRPr lang="ru-RU" dirty="0"/>
          </a:p>
        </p:txBody>
      </p:sp>
      <p:pic>
        <p:nvPicPr>
          <p:cNvPr id="4" name="Picture 2" descr="C:\Users\ч\Desktop\Project_5-100_Logo.jpg"/>
          <p:cNvPicPr>
            <a:picLocks noChangeAspect="1" noChangeArrowheads="1"/>
          </p:cNvPicPr>
          <p:nvPr/>
        </p:nvPicPr>
        <p:blipFill>
          <a:blip r:embed="rId2" cstate="print"/>
          <a:srcRect/>
          <a:stretch>
            <a:fillRect/>
          </a:stretch>
        </p:blipFill>
        <p:spPr bwMode="auto">
          <a:xfrm>
            <a:off x="604910" y="505536"/>
            <a:ext cx="3031270" cy="132326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Universities-participants</a:t>
            </a:r>
            <a:endParaRPr lang="ru-RU" dirty="0"/>
          </a:p>
        </p:txBody>
      </p:sp>
      <p:pic>
        <p:nvPicPr>
          <p:cNvPr id="2062" name="Picture 14" descr="C:\Users\ч\Desktop\вузы1.png"/>
          <p:cNvPicPr>
            <a:picLocks noGrp="1" noChangeAspect="1" noChangeArrowheads="1"/>
          </p:cNvPicPr>
          <p:nvPr>
            <p:ph idx="1"/>
          </p:nvPr>
        </p:nvPicPr>
        <p:blipFill>
          <a:blip r:embed="rId2" cstate="print"/>
          <a:srcRect/>
          <a:stretch>
            <a:fillRect/>
          </a:stretch>
        </p:blipFill>
        <p:spPr bwMode="auto">
          <a:xfrm>
            <a:off x="508430" y="1642746"/>
            <a:ext cx="5195712" cy="4602163"/>
          </a:xfrm>
          <a:prstGeom prst="rect">
            <a:avLst/>
          </a:prstGeom>
          <a:noFill/>
        </p:spPr>
      </p:pic>
      <p:pic>
        <p:nvPicPr>
          <p:cNvPr id="2063" name="Picture 15" descr="C:\Users\ч\Desktop\вузы2.png"/>
          <p:cNvPicPr>
            <a:picLocks noChangeAspect="1" noChangeArrowheads="1"/>
          </p:cNvPicPr>
          <p:nvPr/>
        </p:nvPicPr>
        <p:blipFill>
          <a:blip r:embed="rId3" cstate="print"/>
          <a:srcRect/>
          <a:stretch>
            <a:fillRect/>
          </a:stretch>
        </p:blipFill>
        <p:spPr bwMode="auto">
          <a:xfrm>
            <a:off x="5836700" y="1658451"/>
            <a:ext cx="5667375" cy="458760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Universities-participants of 5-100 </a:t>
            </a:r>
            <a:br>
              <a:rPr lang="en-US" dirty="0" smtClean="0"/>
            </a:br>
            <a:r>
              <a:rPr lang="en-US" dirty="0" smtClean="0"/>
              <a:t>Urals Federal Region</a:t>
            </a:r>
            <a:endParaRPr lang="ru-RU" dirty="0"/>
          </a:p>
        </p:txBody>
      </p:sp>
      <p:pic>
        <p:nvPicPr>
          <p:cNvPr id="3074" name="Picture 2" descr="C:\Users\ч\Desktop\5-100 картинки\5-100  8.png"/>
          <p:cNvPicPr>
            <a:picLocks noGrp="1" noChangeAspect="1" noChangeArrowheads="1"/>
          </p:cNvPicPr>
          <p:nvPr>
            <p:ph idx="1"/>
          </p:nvPr>
        </p:nvPicPr>
        <p:blipFill>
          <a:blip r:embed="rId2" cstate="print"/>
          <a:srcRect/>
          <a:stretch>
            <a:fillRect/>
          </a:stretch>
        </p:blipFill>
        <p:spPr bwMode="auto">
          <a:xfrm>
            <a:off x="425909" y="1676557"/>
            <a:ext cx="8369678" cy="2417142"/>
          </a:xfrm>
          <a:prstGeom prst="rect">
            <a:avLst/>
          </a:prstGeom>
          <a:noFill/>
        </p:spPr>
      </p:pic>
      <p:pic>
        <p:nvPicPr>
          <p:cNvPr id="3075" name="Picture 3" descr="C:\Users\ч\Desktop\5-100 картинки\5-100  11.png"/>
          <p:cNvPicPr>
            <a:picLocks noChangeAspect="1" noChangeArrowheads="1"/>
          </p:cNvPicPr>
          <p:nvPr/>
        </p:nvPicPr>
        <p:blipFill>
          <a:blip r:embed="rId3" cstate="print"/>
          <a:srcRect/>
          <a:stretch>
            <a:fillRect/>
          </a:stretch>
        </p:blipFill>
        <p:spPr bwMode="auto">
          <a:xfrm>
            <a:off x="2087245" y="4118684"/>
            <a:ext cx="9478963" cy="239077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Деловые в рамках2">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Деловые в рамках2</Template>
  <TotalTime>281</TotalTime>
  <Words>342</Words>
  <Application>Microsoft Office PowerPoint</Application>
  <PresentationFormat>Произвольный</PresentationFormat>
  <Paragraphs>54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Деловые в рамках2</vt:lpstr>
      <vt:lpstr>Famous universities</vt:lpstr>
      <vt:lpstr>Match the expressions and their translation</vt:lpstr>
      <vt:lpstr>Answer the questions</vt:lpstr>
      <vt:lpstr>Let’s read a joke</vt:lpstr>
      <vt:lpstr>Слайд 5</vt:lpstr>
      <vt:lpstr>Слайд 6</vt:lpstr>
      <vt:lpstr>    The purposes of          universities</vt:lpstr>
      <vt:lpstr>Universities-participants</vt:lpstr>
      <vt:lpstr>Universities-participants of 5-100  Urals Federal Region</vt:lpstr>
      <vt:lpstr>Answer the questions</vt:lpstr>
      <vt:lpstr>Mark a dialogue according to:</vt:lpstr>
      <vt:lpstr>Homework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Нот-11</dc:creator>
  <cp:lastModifiedBy>ч</cp:lastModifiedBy>
  <cp:revision>44</cp:revision>
  <dcterms:created xsi:type="dcterms:W3CDTF">2014-10-29T03:00:56Z</dcterms:created>
  <dcterms:modified xsi:type="dcterms:W3CDTF">2019-01-19T18:06:51Z</dcterms:modified>
</cp:coreProperties>
</file>