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20"/>
  </p:notesMasterIdLst>
  <p:sldIdLst>
    <p:sldId id="256" r:id="rId2"/>
    <p:sldId id="257" r:id="rId3"/>
    <p:sldId id="258" r:id="rId4"/>
    <p:sldId id="259" r:id="rId5"/>
    <p:sldId id="282" r:id="rId6"/>
    <p:sldId id="281" r:id="rId7"/>
    <p:sldId id="262" r:id="rId8"/>
    <p:sldId id="283" r:id="rId9"/>
    <p:sldId id="284" r:id="rId10"/>
    <p:sldId id="268" r:id="rId11"/>
    <p:sldId id="269" r:id="rId12"/>
    <p:sldId id="270" r:id="rId13"/>
    <p:sldId id="271" r:id="rId14"/>
    <p:sldId id="287" r:id="rId15"/>
    <p:sldId id="288" r:id="rId16"/>
    <p:sldId id="272" r:id="rId17"/>
    <p:sldId id="273" r:id="rId18"/>
    <p:sldId id="289" r:id="rId19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FF"/>
    <a:srgbClr val="6600FF"/>
    <a:srgbClr val="FD73ED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69C7853C-536D-4A76-A0AE-DD22124D55A5}" styleName="Стиль из темы 1 - акцент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3C2FFA5D-87B4-456A-9821-1D502468CF0F}" styleName="Стиль из темы 1 - акцент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487" autoAdjust="0"/>
    <p:restoredTop sz="94660"/>
  </p:normalViewPr>
  <p:slideViewPr>
    <p:cSldViewPr>
      <p:cViewPr varScale="1">
        <p:scale>
          <a:sx n="86" d="100"/>
          <a:sy n="86" d="100"/>
        </p:scale>
        <p:origin x="-1500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FE659F9B-3625-4283-A883-782781B0A65A}" type="datetimeFigureOut">
              <a:rPr lang="ru-RU"/>
              <a:pPr>
                <a:defRPr/>
              </a:pPr>
              <a:t>22.01.2019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 smtClean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BF35CEF9-4BB6-4D48-9FD9-1D00171EC22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28643696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F35CEF9-4BB6-4D48-9FD9-1D00171EC22E}" type="slidenum">
              <a:rPr lang="ru-RU" smtClean="0"/>
              <a:pPr>
                <a:defRPr/>
              </a:pPr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30010488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F882B9-E3ED-411E-98C9-CC7B07A2FAC9}" type="datetime1">
              <a:rPr lang="ru-RU"/>
              <a:pPr>
                <a:defRPr/>
              </a:pPr>
              <a:t>22.01.2019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39A32E-A4EB-46E6-8B8F-C685FAA372F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 advClick="0" advTm="3000">
    <p:wheel spokes="3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4A300B-7013-49BF-8192-687706525F30}" type="datetime1">
              <a:rPr lang="ru-RU"/>
              <a:pPr>
                <a:defRPr/>
              </a:pPr>
              <a:t>22.01.2019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B98C01-DC1B-4E49-B3A5-67AB5C9A488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 advClick="0" advTm="3000">
    <p:wheel spokes="3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005CF1-504D-4F25-8AA0-42C4D203E4D5}" type="datetime1">
              <a:rPr lang="ru-RU"/>
              <a:pPr>
                <a:defRPr/>
              </a:pPr>
              <a:t>22.01.2019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EF98A1-180A-4DC5-B629-08A533DF3FB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 advClick="0" advTm="3000">
    <p:wheel spokes="3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31C904-F7D4-46A6-82D6-8D8DCF82D2B2}" type="datetime1">
              <a:rPr lang="ru-RU"/>
              <a:pPr>
                <a:defRPr/>
              </a:pPr>
              <a:t>22.01.2019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5FDF20-24AA-43D6-8734-0BF43571331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 advClick="0" advTm="3000">
    <p:wheel spokes="3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A9C31D-EC12-45F0-985C-50DA56FBB415}" type="datetime1">
              <a:rPr lang="ru-RU"/>
              <a:pPr>
                <a:defRPr/>
              </a:pPr>
              <a:t>22.01.2019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442A5E-37C4-4270-9402-6861DBAF20C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 advClick="0" advTm="3000">
    <p:wheel spokes="3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3D7B84-3FC5-4180-8A8F-2FF156091923}" type="datetime1">
              <a:rPr lang="ru-RU"/>
              <a:pPr>
                <a:defRPr/>
              </a:pPr>
              <a:t>22.01.2019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A12F3C-D179-4901-8375-C9CAB32F353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 advClick="0" advTm="3000">
    <p:wheel spokes="3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D59FC1-2099-4C40-9A21-54C697643515}" type="datetime1">
              <a:rPr lang="ru-RU"/>
              <a:pPr>
                <a:defRPr/>
              </a:pPr>
              <a:t>22.01.2019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E6E633-51AE-435E-A2FD-562B450BA96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 advClick="0" advTm="3000">
    <p:wheel spokes="3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BA57CB-0F52-45DE-9B5E-F18FA49C1B13}" type="datetime1">
              <a:rPr lang="ru-RU"/>
              <a:pPr>
                <a:defRPr/>
              </a:pPr>
              <a:t>22.01.2019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FAE216-293E-48A6-A5EF-74BFDB20562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 advClick="0" advTm="3000">
    <p:wheel spokes="3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429591-B07C-409C-8AE7-0FFDAA0D2B9F}" type="datetime1">
              <a:rPr lang="ru-RU"/>
              <a:pPr>
                <a:defRPr/>
              </a:pPr>
              <a:t>22.01.2019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D6FB9D-E64F-4927-AF60-F19C7E2956B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 advClick="0" advTm="3000">
    <p:wheel spokes="3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73D6A4-11E2-49E3-9852-D4B43BAFC575}" type="datetime1">
              <a:rPr lang="ru-RU"/>
              <a:pPr>
                <a:defRPr/>
              </a:pPr>
              <a:t>22.01.2019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6B4940-9226-49AD-86F4-9ED2186384E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 advClick="0" advTm="3000">
    <p:wheel spokes="3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0D2369-55EC-447B-9266-8FBAAD10BA5C}" type="datetime1">
              <a:rPr lang="ru-RU"/>
              <a:pPr>
                <a:defRPr/>
              </a:pPr>
              <a:t>22.01.2019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593EAF-DCF4-4F9D-924C-D49B24DB6B8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 advClick="0" advTm="3000">
    <p:wheel spokes="3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EF55C116-EA0C-46B3-9760-EA83A97AE53A}" type="datetime1">
              <a:rPr lang="ru-RU"/>
              <a:pPr>
                <a:defRPr/>
              </a:pPr>
              <a:t>22.01.2019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BF7AA409-062D-498A-8C4C-DDBDD6EA216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med" advClick="0" advTm="3000">
    <p:wheel spokes="3"/>
  </p:transition>
  <p:hf hdr="0" ftr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gi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1.jpeg"/><Relationship Id="rId4" Type="http://schemas.openxmlformats.org/officeDocument/2006/relationships/image" Target="../media/image4.gi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3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slideLayout" Target="../slideLayouts/slideLayout2.xml"/><Relationship Id="rId1" Type="http://schemas.openxmlformats.org/officeDocument/2006/relationships/audio" Target="file:///C:\Users\&#1053;&#1072;&#1089;&#1090;&#1103;\Desktop\malenkaya_strana_minus.mp3" TargetMode="External"/><Relationship Id="rId5" Type="http://schemas.openxmlformats.org/officeDocument/2006/relationships/image" Target="../media/image16.jpeg"/><Relationship Id="rId4" Type="http://schemas.openxmlformats.org/officeDocument/2006/relationships/image" Target="../media/image4.gi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gi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8.jpe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Layout" Target="../slideLayouts/slideLayout2.xml"/><Relationship Id="rId1" Type="http://schemas.openxmlformats.org/officeDocument/2006/relationships/audio" Target="file:///C:\Users\&#1053;&#1072;&#1089;&#1090;&#1103;\Desktop\malenkaya_strana_minus.mp3" TargetMode="External"/><Relationship Id="rId5" Type="http://schemas.openxmlformats.org/officeDocument/2006/relationships/image" Target="../media/image7.gif"/><Relationship Id="rId4" Type="http://schemas.openxmlformats.org/officeDocument/2006/relationships/image" Target="../media/image6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Layout" Target="../slideLayouts/slideLayout2.xml"/><Relationship Id="rId1" Type="http://schemas.openxmlformats.org/officeDocument/2006/relationships/audio" Target="file:///C:\Users\&#1053;&#1072;&#1089;&#1090;&#1103;\Desktop\malenkaya_strana_minus.mp3" TargetMode="External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gi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:\Documents and Settings\Aida\Рабочий стол\НОвая ГРАФИКА сборник\КАРТИНКИ СБОРНИК_ школьные\__Flo11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29058" y="4143380"/>
            <a:ext cx="857250" cy="1119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51" name="Заголовок 1"/>
          <p:cNvSpPr>
            <a:spLocks noGrp="1"/>
          </p:cNvSpPr>
          <p:nvPr>
            <p:ph type="ctrTitle"/>
          </p:nvPr>
        </p:nvSpPr>
        <p:spPr>
          <a:xfrm>
            <a:off x="539552" y="1340768"/>
            <a:ext cx="8143932" cy="2633056"/>
          </a:xfrm>
        </p:spPr>
        <p:txBody>
          <a:bodyPr/>
          <a:lstStyle/>
          <a:p>
            <a:r>
              <a:rPr lang="ru-RU" sz="3200" b="1" dirty="0" smtClean="0">
                <a:ln>
                  <a:solidFill>
                    <a:srgbClr val="7030A0"/>
                  </a:solidFill>
                </a:ln>
                <a:solidFill>
                  <a:srgbClr val="00206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Comic Sans MS" pitchFamily="66" charset="0"/>
              </a:rPr>
              <a:t>МБДОУ ГОРОДА САРАПУЛА ДЕТСКИЙ САД № </a:t>
            </a:r>
            <a:r>
              <a:rPr lang="ru-RU" sz="3200" b="1" dirty="0" smtClean="0">
                <a:ln>
                  <a:solidFill>
                    <a:srgbClr val="7030A0"/>
                  </a:solidFill>
                </a:ln>
                <a:solidFill>
                  <a:srgbClr val="00206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Comic Sans MS" pitchFamily="66" charset="0"/>
              </a:rPr>
              <a:t>20</a:t>
            </a:r>
            <a:r>
              <a:rPr lang="ru-RU" sz="3200" b="1" dirty="0">
                <a:ln>
                  <a:solidFill>
                    <a:srgbClr val="7030A0"/>
                  </a:solidFill>
                </a:ln>
                <a:solidFill>
                  <a:srgbClr val="00206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Comic Sans MS" pitchFamily="66" charset="0"/>
              </a:rPr>
              <a:t/>
            </a:r>
            <a:br>
              <a:rPr lang="ru-RU" sz="3200" b="1" dirty="0">
                <a:ln>
                  <a:solidFill>
                    <a:srgbClr val="7030A0"/>
                  </a:solidFill>
                </a:ln>
                <a:solidFill>
                  <a:srgbClr val="00206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Comic Sans MS" pitchFamily="66" charset="0"/>
              </a:rPr>
            </a:br>
            <a:r>
              <a:rPr lang="ru-RU" sz="3200" b="1" dirty="0" smtClean="0">
                <a:ln>
                  <a:solidFill>
                    <a:srgbClr val="7030A0"/>
                  </a:solidFill>
                </a:ln>
                <a:solidFill>
                  <a:srgbClr val="00206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Comic Sans MS" pitchFamily="66" charset="0"/>
              </a:rPr>
              <a:t>Воспитатель: </a:t>
            </a:r>
            <a:r>
              <a:rPr lang="ru-RU" sz="3200" b="1" dirty="0" err="1" smtClean="0">
                <a:ln>
                  <a:solidFill>
                    <a:srgbClr val="7030A0"/>
                  </a:solidFill>
                </a:ln>
                <a:solidFill>
                  <a:srgbClr val="00206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Comic Sans MS" pitchFamily="66" charset="0"/>
              </a:rPr>
              <a:t>Хаткевич</a:t>
            </a:r>
            <a:r>
              <a:rPr lang="ru-RU" sz="3200" b="1" dirty="0" smtClean="0">
                <a:ln>
                  <a:solidFill>
                    <a:srgbClr val="7030A0"/>
                  </a:solidFill>
                </a:ln>
                <a:solidFill>
                  <a:srgbClr val="00206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Comic Sans MS" pitchFamily="66" charset="0"/>
              </a:rPr>
              <a:t> Е.Н.</a:t>
            </a:r>
            <a:endParaRPr lang="ru-RU" sz="3200" b="1" dirty="0" smtClean="0">
              <a:ln>
                <a:solidFill>
                  <a:srgbClr val="7030A0"/>
                </a:solidFill>
              </a:ln>
              <a:solidFill>
                <a:srgbClr val="002060"/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Comic Sans MS" pitchFamily="66" charset="0"/>
            </a:endParaRPr>
          </a:p>
        </p:txBody>
      </p:sp>
      <p:pic>
        <p:nvPicPr>
          <p:cNvPr id="2053" name="Picture 3" descr="H:\Documents and Settings\Aida\Рабочий стол\НОвая ГРАФИКА сборник\КАРТИНКИ СБОРНИК_ школьные\flow58.gif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29063" y="5500688"/>
            <a:ext cx="1023937" cy="1023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4" name="Picture 4" descr="H:\Documents and Settings\Aida\Рабочий стол\НОвая ГРАФИКА сборник\КАРТИНКИ СБОРНИК_ школьные\flow58.gif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072313" y="428625"/>
            <a:ext cx="666750" cy="666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5" name="Picture 5" descr="H:\Documents and Settings\Aida\Рабочий стол\НОвая ГРАФИКА сборник\КАРТИНКИ СБОРНИК_ школьные\flow58.gif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786688" y="5429250"/>
            <a:ext cx="690562" cy="690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6" name="Picture 6" descr="H:\Documents and Settings\Aida\Рабочий стол\НОвая ГРАФИКА сборник\КАРТИНКИ СБОРНИК_ школьные\flow58.gif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357688" y="0"/>
            <a:ext cx="690562" cy="690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 advClick="0" advTm="3000">
    <p:wheel spokes="3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:\Documents and Settings\Aida\Рабочий стол\НОвая ГРАФИКА сборник\КАРТИНКИ СБОРНИК_ школьные\__Flo11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215188" y="4286250"/>
            <a:ext cx="857250" cy="1119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3" name="Picture 3" descr="H:\Documents and Settings\Aida\Рабочий стол\НОвая ГРАФИКА сборник\КАРТИНКИ СБОРНИК_ школьные\flow58.gif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29063" y="5500688"/>
            <a:ext cx="1023937" cy="1023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4" name="Picture 4" descr="H:\Documents and Settings\Aida\Рабочий стол\НОвая ГРАФИКА сборник\КАРТИНКИ СБОРНИК_ школьные\flow58.gif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072313" y="428625"/>
            <a:ext cx="666750" cy="666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5" name="Picture 5" descr="H:\Documents and Settings\Aida\Рабочий стол\НОвая ГРАФИКА сборник\КАРТИНКИ СБОРНИК_ школьные\flow58.gif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786688" y="5429250"/>
            <a:ext cx="690562" cy="690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6" name="Picture 6" descr="H:\Documents and Settings\Aida\Рабочий стол\НОвая ГРАФИКА сборник\КАРТИНКИ СБОРНИК_ школьные\flow58.gif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357688" y="0"/>
            <a:ext cx="690562" cy="690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7504" y="200546"/>
            <a:ext cx="8879759" cy="646881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med" advClick="0" advTm="3000">
    <p:wheel spokes="3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:\Documents and Settings\Aida\Рабочий стол\НОвая ГРАФИКА сборник\КАРТИНКИ СБОРНИК_ школьные\__Flo11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215188" y="4286250"/>
            <a:ext cx="857250" cy="1119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51" name="Заголовок 1"/>
          <p:cNvSpPr>
            <a:spLocks noGrp="1"/>
          </p:cNvSpPr>
          <p:nvPr>
            <p:ph type="ctrTitle"/>
          </p:nvPr>
        </p:nvSpPr>
        <p:spPr>
          <a:xfrm>
            <a:off x="642910" y="500041"/>
            <a:ext cx="8105554" cy="5417379"/>
          </a:xfrm>
        </p:spPr>
        <p:txBody>
          <a:bodyPr/>
          <a:lstStyle/>
          <a:p>
            <a:r>
              <a:rPr lang="ru-RU" sz="4000" i="1" dirty="0" smtClean="0">
                <a:solidFill>
                  <a:srgbClr val="6600FF"/>
                </a:solidFill>
              </a:rPr>
              <a:t>Обычно это насыпают в стиральную машину. А вот что будет, если его насыпать в суп, я не знаю. Потому что еще не пробовал</a:t>
            </a:r>
            <a:r>
              <a:rPr lang="ru-RU" sz="4000" i="1" dirty="0">
                <a:solidFill>
                  <a:srgbClr val="6600FF"/>
                </a:solidFill>
              </a:rPr>
              <a:t>.</a:t>
            </a:r>
            <a:endParaRPr lang="ru-RU" sz="4000" i="1" dirty="0" smtClean="0">
              <a:solidFill>
                <a:srgbClr val="6600FF"/>
              </a:solidFill>
            </a:endParaRPr>
          </a:p>
        </p:txBody>
      </p:sp>
      <p:pic>
        <p:nvPicPr>
          <p:cNvPr id="2053" name="Picture 3" descr="H:\Documents and Settings\Aida\Рабочий стол\НОвая ГРАФИКА сборник\КАРТИНКИ СБОРНИК_ школьные\flow58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1560" y="4284971"/>
            <a:ext cx="1023937" cy="1023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4" name="Picture 4" descr="H:\Documents and Settings\Aida\Рабочий стол\НОвая ГРАФИКА сборник\КАРТИНКИ СБОРНИК_ школьные\flow58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72313" y="428625"/>
            <a:ext cx="666750" cy="666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5" name="Picture 5" descr="H:\Documents and Settings\Aida\Рабочий стол\НОвая ГРАФИКА сборник\КАРТИНКИ СБОРНИК_ школьные\flow58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00496" y="5572140"/>
            <a:ext cx="690562" cy="690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6" name="Picture 6" descr="H:\Documents and Settings\Aida\Рабочий стол\НОвая ГРАФИКА сборник\КАРТИНКИ СБОРНИК_ школьные\flow58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23528" y="428625"/>
            <a:ext cx="690562" cy="690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 advClick="0" advTm="3000">
    <p:wheel spokes="3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3" name="Picture 3" descr="H:\Documents and Settings\Aida\Рабочий стол\НОвая ГРАФИКА сборник\КАРТИНКИ СБОРНИК_ школьные\flow58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28794" y="5834063"/>
            <a:ext cx="1023937" cy="1023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0" name="Picture 2" descr="H:\Documents and Settings\Aida\Рабочий стол\НОвая ГРАФИКА сборник\КАРТИНКИ СБОРНИК_ школьные\__Flo11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215188" y="4286250"/>
            <a:ext cx="857250" cy="1119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86152" y="428625"/>
            <a:ext cx="8678336" cy="6067268"/>
          </a:xfrm>
          <a:prstGeom prst="rect">
            <a:avLst/>
          </a:prstGeom>
        </p:spPr>
      </p:pic>
      <p:pic>
        <p:nvPicPr>
          <p:cNvPr id="2054" name="Picture 4" descr="H:\Documents and Settings\Aida\Рабочий стол\НОвая ГРАФИКА сборник\КАРТИНКИ СБОРНИК_ школьные\flow58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072313" y="428625"/>
            <a:ext cx="666750" cy="666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5" name="Picture 5" descr="H:\Documents and Settings\Aida\Рабочий стол\НОвая ГРАФИКА сборник\КАРТИНКИ СБОРНИК_ школьные\flow58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00694" y="714356"/>
            <a:ext cx="690562" cy="690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6" name="Picture 6" descr="H:\Documents and Settings\Aida\Рабочий стол\НОвая ГРАФИКА сборник\КАРТИНКИ СБОРНИК_ школьные\flow58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357688" y="0"/>
            <a:ext cx="690562" cy="690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extBox 1"/>
          <p:cNvSpPr txBox="1"/>
          <p:nvPr/>
        </p:nvSpPr>
        <p:spPr>
          <a:xfrm>
            <a:off x="275040" y="182474"/>
            <a:ext cx="8522205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3600" dirty="0" smtClean="0">
                <a:solidFill>
                  <a:schemeClr val="bg2">
                    <a:lumMod val="10000"/>
                  </a:schemeClr>
                </a:solidFill>
              </a:rPr>
              <a:t>Самая</a:t>
            </a:r>
            <a:r>
              <a:rPr lang="ru-RU" sz="3600" dirty="0" smtClean="0"/>
              <a:t> </a:t>
            </a:r>
            <a:r>
              <a:rPr lang="ru-RU" sz="3600" dirty="0" smtClean="0">
                <a:solidFill>
                  <a:schemeClr val="bg2">
                    <a:lumMod val="10000"/>
                  </a:schemeClr>
                </a:solidFill>
              </a:rPr>
              <a:t>вкусная получается у бабушки ,</a:t>
            </a:r>
          </a:p>
          <a:p>
            <a:pPr algn="ctr"/>
            <a:r>
              <a:rPr lang="ru-RU" sz="3600" dirty="0" smtClean="0">
                <a:solidFill>
                  <a:schemeClr val="bg2">
                    <a:lumMod val="10000"/>
                  </a:schemeClr>
                </a:solidFill>
              </a:rPr>
              <a:t>у мамы тоже хорошо получается.</a:t>
            </a:r>
          </a:p>
          <a:p>
            <a:pPr algn="ctr"/>
            <a:r>
              <a:rPr lang="ru-RU" sz="3600" dirty="0" smtClean="0">
                <a:solidFill>
                  <a:schemeClr val="bg2">
                    <a:lumMod val="10000"/>
                  </a:schemeClr>
                </a:solidFill>
              </a:rPr>
              <a:t> А папа зато хлеб хорошо режет!</a:t>
            </a:r>
            <a:endParaRPr lang="ru-RU" sz="3600" dirty="0">
              <a:solidFill>
                <a:schemeClr val="bg2">
                  <a:lumMod val="10000"/>
                </a:schemeClr>
              </a:solidFill>
            </a:endParaRPr>
          </a:p>
        </p:txBody>
      </p:sp>
    </p:spTree>
  </p:cSld>
  <p:clrMapOvr>
    <a:masterClrMapping/>
  </p:clrMapOvr>
  <p:transition spd="med" advClick="0" advTm="3000">
    <p:wheel spokes="3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5" name="Picture 5" descr="H:\Documents and Settings\Aida\Рабочий стол\НОвая ГРАФИКА сборник\КАРТИНКИ СБОРНИК_ школьные\flow58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786688" y="5429250"/>
            <a:ext cx="690562" cy="690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0" name="Picture 2" descr="H:\Documents and Settings\Aida\Рабочий стол\НОвая ГРАФИКА сборник\КАРТИНКИ СБОРНИК_ школьные\__Flo11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215188" y="4286250"/>
            <a:ext cx="857250" cy="1119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3" name="Picture 3" descr="H:\Documents and Settings\Aida\Рабочий стол\НОвая ГРАФИКА сборник\КАРТИНКИ СБОРНИК_ школьные\flow58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3108" y="4929198"/>
            <a:ext cx="1023937" cy="1023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4" name="Picture 4" descr="H:\Documents and Settings\Aida\Рабочий стол\НОвая ГРАФИКА сборник\КАРТИНКИ СБОРНИК_ школьные\flow58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43768" y="1071546"/>
            <a:ext cx="666750" cy="666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6" name="Picture 6" descr="H:\Documents and Settings\Aida\Рабочий стол\НОвая ГРАФИКА сборник\КАРТИНКИ СБОРНИК_ школьные\flow58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57752" y="500042"/>
            <a:ext cx="690562" cy="690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extBox 1"/>
          <p:cNvSpPr txBox="1"/>
          <p:nvPr/>
        </p:nvSpPr>
        <p:spPr>
          <a:xfrm>
            <a:off x="306831" y="743973"/>
            <a:ext cx="8516306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800" dirty="0" smtClean="0"/>
              <a:t>Это очень важное место у человека. </a:t>
            </a:r>
          </a:p>
          <a:p>
            <a:pPr algn="ctr"/>
            <a:r>
              <a:rPr lang="ru-RU" sz="2800" dirty="0" smtClean="0"/>
              <a:t>Там расположены макароны , компот ,борщ. </a:t>
            </a:r>
          </a:p>
          <a:p>
            <a:pPr algn="ctr"/>
            <a:r>
              <a:rPr lang="ru-RU" sz="2800" dirty="0" smtClean="0"/>
              <a:t>Среди всего этого где то еще сердце помещается</a:t>
            </a:r>
            <a:endParaRPr lang="ru-RU" sz="2800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115616" y="2755219"/>
            <a:ext cx="7295968" cy="359966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med" advClick="0" advTm="3000">
    <p:wheel spokes="3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Конкурс «Самое ласковое слово» 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031C904-F7D4-46A6-82D6-8D8DCF82D2B2}" type="datetime1">
              <a:rPr lang="ru-RU" smtClean="0"/>
              <a:pPr>
                <a:defRPr/>
              </a:pPr>
              <a:t>22.01.2019</a:t>
            </a:fld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75FDF20-24AA-43D6-8734-0BF435713317}" type="slidenum">
              <a:rPr lang="ru-RU" smtClean="0"/>
              <a:pPr>
                <a:defRPr/>
              </a:pPr>
              <a:t>14</a:t>
            </a:fld>
            <a:endParaRPr lang="ru-RU"/>
          </a:p>
        </p:txBody>
      </p:sp>
      <p:pic>
        <p:nvPicPr>
          <p:cNvPr id="8" name="Picture 3" descr="H:\Documents and Settings\Aida\Рабочий стол\НОвая ГРАФИКА сборник\КАРТИНКИ СБОРНИК_ школьные\flow58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956376" y="1217228"/>
            <a:ext cx="1023937" cy="1023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3" descr="H:\Documents and Settings\Aida\Рабочий стол\НОвая ГРАФИКА сборник\КАРТИНКИ СБОРНИК_ школьные\flow58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4348" y="4429132"/>
            <a:ext cx="1023937" cy="1023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3" descr="H:\Documents and Settings\Aida\Рабочий стол\НОвая ГРАФИКА сборник\КАРТИНКИ СБОРНИК_ школьные\flow58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57818" y="1785926"/>
            <a:ext cx="1023937" cy="1023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3" descr="H:\Documents and Settings\Aida\Рабочий стол\НОвая ГРАФИКА сборник\КАРТИНКИ СБОРНИК_ школьные\flow58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00298" y="5143512"/>
            <a:ext cx="1023937" cy="1023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3" descr="H:\Documents and Settings\Aida\Рабочий стол\НОвая ГРАФИКА сборник\КАРТИНКИ СБОРНИК_ школьные\flow58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43768" y="2500306"/>
            <a:ext cx="1023937" cy="1023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714977" y="1214422"/>
            <a:ext cx="6312194" cy="518783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med" advClick="0" advTm="3000">
    <p:wheel spokes="3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malenkaya_strana_minus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3" cstate="print"/>
          <a:stretch>
            <a:fillRect/>
          </a:stretch>
        </p:blipFill>
        <p:spPr>
          <a:xfrm>
            <a:off x="4000496" y="3276600"/>
            <a:ext cx="723904" cy="581028"/>
          </a:xfrm>
          <a:prstGeom prst="rect">
            <a:avLst/>
          </a:prstGeom>
        </p:spPr>
      </p:pic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031C904-F7D4-46A6-82D6-8D8DCF82D2B2}" type="datetime1">
              <a:rPr lang="ru-RU" smtClean="0"/>
              <a:pPr>
                <a:defRPr/>
              </a:pPr>
              <a:t>22.01.2019</a:t>
            </a:fld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75FDF20-24AA-43D6-8734-0BF435713317}" type="slidenum">
              <a:rPr lang="ru-RU" smtClean="0"/>
              <a:pPr>
                <a:defRPr/>
              </a:pPr>
              <a:t>15</a:t>
            </a:fld>
            <a:endParaRPr lang="ru-RU" dirty="0"/>
          </a:p>
        </p:txBody>
      </p:sp>
      <p:pic>
        <p:nvPicPr>
          <p:cNvPr id="8" name="Picture 3" descr="H:\Documents and Settings\Aida\Рабочий стол\НОвая ГРАФИКА сборник\КАРТИНКИ СБОРНИК_ школьные\flow58.gif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643834" y="1214422"/>
            <a:ext cx="1023937" cy="1023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3" descr="H:\Documents and Settings\Aida\Рабочий стол\НОвая ГРАФИКА сборник\КАРТИНКИ СБОРНИК_ школьные\flow58.gif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14348" y="4429132"/>
            <a:ext cx="1023937" cy="1023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3" descr="H:\Documents and Settings\Aida\Рабочий стол\НОвая ГРАФИКА сборник\КАРТИНКИ СБОРНИК_ школьные\flow58.gif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57818" y="1785926"/>
            <a:ext cx="1023937" cy="1023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3" descr="H:\Documents and Settings\Aida\Рабочий стол\НОвая ГРАФИКА сборник\КАРТИНКИ СБОРНИК_ школьные\flow58.gif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00298" y="5143512"/>
            <a:ext cx="1023937" cy="1023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3" descr="H:\Documents and Settings\Aida\Рабочий стол\НОвая ГРАФИКА сборник\КАРТИНКИ СБОРНИК_ школьные\flow58.gif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357950" y="642918"/>
            <a:ext cx="1023937" cy="1023937"/>
          </a:xfrm>
          <a:prstGeom prst="round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457200" y="332656"/>
            <a:ext cx="8210571" cy="5793507"/>
          </a:xfrm>
        </p:spPr>
        <p:txBody>
          <a:bodyPr/>
          <a:lstStyle/>
          <a:p>
            <a:pPr marL="0" indent="0" algn="ctr">
              <a:buNone/>
            </a:pPr>
            <a:r>
              <a:rPr lang="ru-RU" dirty="0" smtClean="0">
                <a:solidFill>
                  <a:schemeClr val="bg2">
                    <a:lumMod val="10000"/>
                  </a:schemeClr>
                </a:solidFill>
              </a:rPr>
              <a:t>Большое «сердце» кидается в зал(или шарик с нарисованным сердцем). Кто его поймал , называет любое ласковое слово.</a:t>
            </a:r>
            <a:endParaRPr lang="ru-RU" dirty="0">
              <a:solidFill>
                <a:schemeClr val="bg2">
                  <a:lumMod val="10000"/>
                </a:schemeClr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635896" y="2712152"/>
            <a:ext cx="5031875" cy="367326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med" advClick="0" advTm="3000">
    <p:wheel spokes="3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21491" fill="hold"/>
                                        <p:tgtEl>
                                          <p:spTgt spid="1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7"/>
                </p:tgtEl>
              </p:cMediaNode>
            </p:audio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:\Documents and Settings\Aida\Рабочий стол\НОвая ГРАФИКА сборник\КАРТИНКИ СБОРНИК_ школьные\__Flo11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215188" y="4286250"/>
            <a:ext cx="857250" cy="1119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11968" y="223904"/>
            <a:ext cx="8308504" cy="6595102"/>
          </a:xfrm>
          <a:prstGeom prst="rect">
            <a:avLst/>
          </a:prstGeom>
        </p:spPr>
      </p:pic>
      <p:sp>
        <p:nvSpPr>
          <p:cNvPr id="2051" name="Заголовок 1"/>
          <p:cNvSpPr>
            <a:spLocks noGrp="1"/>
          </p:cNvSpPr>
          <p:nvPr>
            <p:ph type="ctrTitle"/>
          </p:nvPr>
        </p:nvSpPr>
        <p:spPr>
          <a:xfrm>
            <a:off x="0" y="0"/>
            <a:ext cx="9144000" cy="6858000"/>
          </a:xfrm>
        </p:spPr>
        <p:txBody>
          <a:bodyPr/>
          <a:lstStyle/>
          <a:p>
            <a:r>
              <a:rPr lang="ru-RU" sz="4000" b="1" dirty="0" smtClean="0">
                <a:solidFill>
                  <a:schemeClr val="bg2">
                    <a:lumMod val="10000"/>
                  </a:schemeClr>
                </a:solidFill>
              </a:rPr>
              <a:t>Сегодня проигравших нет,</a:t>
            </a:r>
            <a:br>
              <a:rPr lang="ru-RU" sz="4000" b="1" dirty="0" smtClean="0">
                <a:solidFill>
                  <a:schemeClr val="bg2">
                    <a:lumMod val="10000"/>
                  </a:schemeClr>
                </a:solidFill>
              </a:rPr>
            </a:br>
            <a:r>
              <a:rPr lang="ru-RU" sz="4000" b="1" dirty="0" smtClean="0">
                <a:solidFill>
                  <a:schemeClr val="bg2">
                    <a:lumMod val="10000"/>
                  </a:schemeClr>
                </a:solidFill>
              </a:rPr>
              <a:t>Есть просто лучшие из лучших.</a:t>
            </a:r>
            <a:br>
              <a:rPr lang="ru-RU" sz="4000" b="1" dirty="0" smtClean="0">
                <a:solidFill>
                  <a:schemeClr val="bg2">
                    <a:lumMod val="10000"/>
                  </a:schemeClr>
                </a:solidFill>
              </a:rPr>
            </a:br>
            <a:r>
              <a:rPr lang="ru-RU" sz="4000" b="1" dirty="0" smtClean="0">
                <a:solidFill>
                  <a:schemeClr val="bg2">
                    <a:lumMod val="10000"/>
                  </a:schemeClr>
                </a:solidFill>
              </a:rPr>
              <a:t>Пусть в каждом сердце дружбы свет,</a:t>
            </a:r>
            <a:br>
              <a:rPr lang="ru-RU" sz="4000" b="1" dirty="0" smtClean="0">
                <a:solidFill>
                  <a:schemeClr val="bg2">
                    <a:lumMod val="10000"/>
                  </a:schemeClr>
                </a:solidFill>
              </a:rPr>
            </a:br>
            <a:r>
              <a:rPr lang="ru-RU" sz="4000" b="1" dirty="0" smtClean="0">
                <a:solidFill>
                  <a:schemeClr val="bg2">
                    <a:lumMod val="10000"/>
                  </a:schemeClr>
                </a:solidFill>
              </a:rPr>
              <a:t>Зажжет поступков добрых лучик!</a:t>
            </a:r>
            <a:r>
              <a:rPr lang="ru-RU" sz="4800" b="1" dirty="0" smtClean="0">
                <a:solidFill>
                  <a:schemeClr val="bg2">
                    <a:lumMod val="10000"/>
                  </a:schemeClr>
                </a:solidFill>
              </a:rPr>
              <a:t/>
            </a:r>
            <a:br>
              <a:rPr lang="ru-RU" sz="4800" b="1" dirty="0" smtClean="0">
                <a:solidFill>
                  <a:schemeClr val="bg2">
                    <a:lumMod val="10000"/>
                  </a:schemeClr>
                </a:solidFill>
              </a:rPr>
            </a:br>
            <a:endParaRPr lang="ru-RU" sz="4800" b="1" dirty="0" smtClean="0">
              <a:solidFill>
                <a:schemeClr val="bg2">
                  <a:lumMod val="10000"/>
                </a:schemeClr>
              </a:solidFill>
            </a:endParaRPr>
          </a:p>
        </p:txBody>
      </p:sp>
      <p:pic>
        <p:nvPicPr>
          <p:cNvPr id="2053" name="Picture 3" descr="H:\Documents and Settings\Aida\Рабочий стол\НОвая ГРАФИКА сборник\КАРТИНКИ СБОРНИК_ школьные\flow58.gif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5834063"/>
            <a:ext cx="1023937" cy="1023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4" name="Picture 4" descr="H:\Documents and Settings\Aida\Рабочий стол\НОвая ГРАФИКА сборник\КАРТИНКИ СБОРНИК_ школьные\flow58.gif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786578" y="1214422"/>
            <a:ext cx="666750" cy="666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5" name="Picture 5" descr="H:\Documents and Settings\Aida\Рабочий стол\НОвая ГРАФИКА сборник\КАРТИНКИ СБОРНИК_ школьные\flow58.gif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731308" y="6000749"/>
            <a:ext cx="690562" cy="690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6" name="Picture 6" descr="H:\Documents and Settings\Aida\Рабочий стол\НОвая ГРАФИКА сборник\КАРТИНКИ СБОРНИК_ школьные\flow58.gif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357688" y="0"/>
            <a:ext cx="690562" cy="690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 advClick="0" advTm="3000">
    <p:wheel spokes="3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:\Documents and Settings\Aida\Рабочий стол\НОвая ГРАФИКА сборник\КАРТИНКИ СБОРНИК_ школьные\__Flo11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215188" y="4286250"/>
            <a:ext cx="857250" cy="1119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51" name="Заголовок 1"/>
          <p:cNvSpPr>
            <a:spLocks noGrp="1"/>
          </p:cNvSpPr>
          <p:nvPr>
            <p:ph type="ctrTitle"/>
          </p:nvPr>
        </p:nvSpPr>
        <p:spPr>
          <a:xfrm>
            <a:off x="119259" y="188640"/>
            <a:ext cx="8786842" cy="6408712"/>
          </a:xfrm>
        </p:spPr>
        <p:txBody>
          <a:bodyPr/>
          <a:lstStyle/>
          <a:p>
            <a:endParaRPr lang="ru-RU" sz="4000" b="1" dirty="0" smtClean="0"/>
          </a:p>
        </p:txBody>
      </p:sp>
      <p:pic>
        <p:nvPicPr>
          <p:cNvPr id="2053" name="Picture 3" descr="H:\Documents and Settings\Aida\Рабочий стол\НОвая ГРАФИКА сборник\КАРТИНКИ СБОРНИК_ школьные\flow58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29063" y="5500688"/>
            <a:ext cx="1023937" cy="1023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4" name="Picture 4" descr="H:\Documents and Settings\Aida\Рабочий стол\НОвая ГРАФИКА сборник\КАРТИНКИ СБОРНИК_ школьные\flow58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72313" y="428625"/>
            <a:ext cx="666750" cy="666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5" name="Picture 5" descr="H:\Documents and Settings\Aida\Рабочий стол\НОвая ГРАФИКА сборник\КАРТИНКИ СБОРНИК_ школьные\flow58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786688" y="2924944"/>
            <a:ext cx="690562" cy="690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6" name="Picture 6" descr="H:\Documents and Settings\Aida\Рабочий стол\НОвая ГРАФИКА сборник\КАРТИНКИ СБОРНИК_ школьные\flow58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57688" y="0"/>
            <a:ext cx="690562" cy="690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619672" y="381000"/>
            <a:ext cx="5786016" cy="621635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med" advClick="0" advTm="3000">
    <p:wheel spokes="3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031C904-F7D4-46A6-82D6-8D8DCF82D2B2}" type="datetime1">
              <a:rPr lang="ru-RU" smtClean="0"/>
              <a:pPr>
                <a:defRPr/>
              </a:pPr>
              <a:t>22.01.2019</a:t>
            </a:fld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75FDF20-24AA-43D6-8734-0BF435713317}" type="slidenum">
              <a:rPr lang="ru-RU" smtClean="0"/>
              <a:pPr>
                <a:defRPr/>
              </a:pPr>
              <a:t>18</a:t>
            </a:fld>
            <a:endParaRPr lang="ru-RU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42706" y="162744"/>
            <a:ext cx="8856984" cy="64807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xmlns="" val="1356663636"/>
      </p:ext>
    </p:extLst>
  </p:cSld>
  <p:clrMapOvr>
    <a:masterClrMapping/>
  </p:clrMapOvr>
  <p:transition spd="med" advClick="0" advTm="3000">
    <p:wheel spokes="3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Заголовок 1"/>
          <p:cNvSpPr>
            <a:spLocks noGrp="1"/>
          </p:cNvSpPr>
          <p:nvPr>
            <p:ph type="title"/>
          </p:nvPr>
        </p:nvSpPr>
        <p:spPr>
          <a:xfrm>
            <a:off x="500034" y="357166"/>
            <a:ext cx="8229600" cy="1071570"/>
          </a:xfrm>
          <a:ln w="38100">
            <a:solidFill>
              <a:srgbClr val="FFFF00"/>
            </a:solidFill>
          </a:ln>
        </p:spPr>
        <p:txBody>
          <a:bodyPr/>
          <a:lstStyle/>
          <a:p>
            <a:r>
              <a:rPr lang="ru-RU" sz="3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Вечер дружной семьи!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10C2A343-463E-43A5-BCA1-1B0C5B6DF092}" type="datetime1">
              <a:rPr lang="ru-RU"/>
              <a:pPr>
                <a:defRPr/>
              </a:pPr>
              <a:t>22.01.2019</a:t>
            </a:fld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7C91864-D66B-4EA5-A53C-EE466659ED52}" type="slidenum">
              <a:rPr lang="ru-RU"/>
              <a:pPr>
                <a:defRPr/>
              </a:pPr>
              <a:t>2</a:t>
            </a:fld>
            <a:endParaRPr lang="ru-RU"/>
          </a:p>
        </p:txBody>
      </p:sp>
      <p:pic>
        <p:nvPicPr>
          <p:cNvPr id="7" name="malenkaya_strana_minus.mp3">
            <a:hlinkClick r:id="" action="ppaction://media"/>
          </p:cNvPr>
          <p:cNvPicPr>
            <a:picLocks noGrp="1" noRot="1" noChangeAspect="1"/>
          </p:cNvPicPr>
          <p:nvPr>
            <p:ph idx="1"/>
            <a:audioFile r:link="rId1"/>
          </p:nvPr>
        </p:nvPicPr>
        <p:blipFill>
          <a:blip r:embed="rId3" cstate="print"/>
          <a:stretch>
            <a:fillRect/>
          </a:stretch>
        </p:blipFill>
        <p:spPr>
          <a:xfrm>
            <a:off x="4419600" y="3709988"/>
            <a:ext cx="304800" cy="304800"/>
          </a:xfrm>
          <a:prstGeom prst="rect">
            <a:avLst/>
          </a:prstGeom>
        </p:spPr>
      </p:pic>
      <p:pic>
        <p:nvPicPr>
          <p:cNvPr id="1026" name="Picture 2" descr="C:\Users\Настя\Desktop\для презинтации\35596_or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00430" y="3000372"/>
            <a:ext cx="1984248" cy="236829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031" name="Rectangle 7"/>
          <p:cNvSpPr>
            <a:spLocks noChangeArrowheads="1"/>
          </p:cNvSpPr>
          <p:nvPr/>
        </p:nvSpPr>
        <p:spPr bwMode="auto">
          <a:xfrm>
            <a:off x="357158" y="1500174"/>
            <a:ext cx="8429684" cy="550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00B0F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Семья – это счастье, любовь и удача, 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rgbClr val="00B0F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00B0F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Семья – это летом поездки на дачу.  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rgbClr val="00B0F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00B0F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Семья – это труд, друг о друге забота, 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rgbClr val="00B0F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00B0F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Семья – это много домашней работы. 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rgbClr val="00B0F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00B0F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 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rgbClr val="00B0F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00B0F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00B0F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Семья – это важно! Семья – это сложно! 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rgbClr val="00B0F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00B0F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Но счастливо жить одному невозможно! 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rgbClr val="00B0F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00B0F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Всегда будьте вместе, любовь берегите, 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rgbClr val="00B0F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00B0F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Обиды и ссоры подальше гоните!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rgbClr val="00B0F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rgbClr val="00B0F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030" name="Рисунок 1" descr="http://30astr-mdou63.caduk.ru/images/backgrounds_100031.gif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00034" y="3429000"/>
            <a:ext cx="1438275" cy="723900"/>
          </a:xfrm>
          <a:prstGeom prst="rect">
            <a:avLst/>
          </a:prstGeom>
          <a:noFill/>
        </p:spPr>
      </p:pic>
      <p:sp>
        <p:nvSpPr>
          <p:cNvPr id="1032" name="Rectangle 8"/>
          <p:cNvSpPr>
            <a:spLocks noChangeArrowheads="1"/>
          </p:cNvSpPr>
          <p:nvPr/>
        </p:nvSpPr>
        <p:spPr bwMode="auto">
          <a:xfrm>
            <a:off x="0" y="118110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4" name="Рисунок 1" descr="http://30astr-mdou63.caduk.ru/images/backgrounds_100031.gif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215074" y="1928802"/>
            <a:ext cx="1438275" cy="723900"/>
          </a:xfrm>
          <a:prstGeom prst="rect">
            <a:avLst/>
          </a:prstGeom>
          <a:noFill/>
        </p:spPr>
      </p:pic>
      <p:pic>
        <p:nvPicPr>
          <p:cNvPr id="15" name="Рисунок 1" descr="http://30astr-mdou63.caduk.ru/images/backgrounds_100031.gif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500298" y="1857364"/>
            <a:ext cx="1438275" cy="723900"/>
          </a:xfrm>
          <a:prstGeom prst="rect">
            <a:avLst/>
          </a:prstGeom>
          <a:noFill/>
        </p:spPr>
      </p:pic>
      <p:pic>
        <p:nvPicPr>
          <p:cNvPr id="16" name="Рисунок 1" descr="http://30astr-mdou63.caduk.ru/images/backgrounds_100031.gif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000364" y="5286388"/>
            <a:ext cx="1438275" cy="723900"/>
          </a:xfrm>
          <a:prstGeom prst="rect">
            <a:avLst/>
          </a:prstGeom>
          <a:noFill/>
        </p:spPr>
      </p:pic>
    </p:spTree>
  </p:cSld>
  <p:clrMapOvr>
    <a:masterClrMapping/>
  </p:clrMapOvr>
  <p:transition spd="med" advClick="0" advTm="3000">
    <p:wheel spokes="3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2149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10C2A343-463E-43A5-BCA1-1B0C5B6DF092}" type="datetime1">
              <a:rPr lang="ru-RU"/>
              <a:pPr>
                <a:defRPr/>
              </a:pPr>
              <a:t>22.01.2019</a:t>
            </a:fld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7C91864-D66B-4EA5-A53C-EE466659ED52}" type="slidenum">
              <a:rPr lang="ru-RU"/>
              <a:pPr>
                <a:defRPr/>
              </a:pPr>
              <a:t>3</a:t>
            </a:fld>
            <a:endParaRPr lang="ru-RU"/>
          </a:p>
        </p:txBody>
      </p:sp>
      <p:pic>
        <p:nvPicPr>
          <p:cNvPr id="6" name="malenkaya_strana_minus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3" cstate="print"/>
          <a:stretch>
            <a:fillRect/>
          </a:stretch>
        </p:blipFill>
        <p:spPr bwMode="auto">
          <a:xfrm>
            <a:off x="4419600" y="3709988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5" name="Содержимое 2"/>
          <p:cNvSpPr>
            <a:spLocks noGrp="1"/>
          </p:cNvSpPr>
          <p:nvPr>
            <p:ph idx="1"/>
          </p:nvPr>
        </p:nvSpPr>
        <p:spPr>
          <a:xfrm>
            <a:off x="357158" y="500042"/>
            <a:ext cx="8443914" cy="5857916"/>
          </a:xfrm>
        </p:spPr>
        <p:txBody>
          <a:bodyPr/>
          <a:lstStyle/>
          <a:p>
            <a:r>
              <a:rPr lang="ru-RU" dirty="0" smtClean="0"/>
              <a:t>Цель- привлечь внимание к </a:t>
            </a:r>
            <a:r>
              <a:rPr lang="ru-RU" dirty="0" err="1" smtClean="0"/>
              <a:t>семье,показать</a:t>
            </a:r>
            <a:r>
              <a:rPr lang="ru-RU" dirty="0" smtClean="0"/>
              <a:t> ее ценность для каждого человека.</a:t>
            </a:r>
          </a:p>
          <a:p>
            <a:r>
              <a:rPr lang="ru-RU" dirty="0" smtClean="0"/>
              <a:t>Обеспечение преемственности в воспитании ребенка в детском учреждении и в семье.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714857" y="2924944"/>
            <a:ext cx="5714286" cy="3558628"/>
          </a:xfrm>
          <a:prstGeom prst="rect">
            <a:avLst/>
          </a:prstGeom>
        </p:spPr>
      </p:pic>
    </p:spTree>
  </p:cSld>
  <p:clrMapOvr>
    <a:masterClrMapping/>
  </p:clrMapOvr>
  <p:transition spd="med" advClick="0" advTm="3000">
    <p:wheel spokes="3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numSld="999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Содержимое 2"/>
          <p:cNvSpPr>
            <a:spLocks noGrp="1"/>
          </p:cNvSpPr>
          <p:nvPr>
            <p:ph idx="1"/>
          </p:nvPr>
        </p:nvSpPr>
        <p:spPr>
          <a:xfrm>
            <a:off x="251520" y="188640"/>
            <a:ext cx="8640960" cy="6408712"/>
          </a:xfrm>
          <a:ln>
            <a:solidFill>
              <a:schemeClr val="tx1">
                <a:lumMod val="20000"/>
                <a:lumOff val="80000"/>
              </a:schemeClr>
            </a:solidFill>
          </a:ln>
        </p:spPr>
        <p:txBody>
          <a:bodyPr/>
          <a:lstStyle/>
          <a:p>
            <a:r>
              <a:rPr lang="ru-RU" dirty="0" smtClean="0"/>
              <a:t>Задачи:</a:t>
            </a:r>
          </a:p>
          <a:p>
            <a:r>
              <a:rPr lang="ru-RU" dirty="0" smtClean="0"/>
              <a:t>Развитие творческой активности родителей</a:t>
            </a:r>
          </a:p>
          <a:p>
            <a:r>
              <a:rPr lang="ru-RU" dirty="0" smtClean="0"/>
              <a:t>Развитие желания родителей работать совместно с детьми.</a:t>
            </a:r>
          </a:p>
          <a:p>
            <a:r>
              <a:rPr lang="ru-RU" dirty="0" smtClean="0"/>
              <a:t>Формировать у детей убеждения о важности семьи , о роли семьи в жизни человека , представление о значимости каждого члена семьи.</a:t>
            </a:r>
          </a:p>
          <a:p>
            <a:r>
              <a:rPr lang="ru-RU" dirty="0" smtClean="0"/>
              <a:t>Способствовать развитию тесных эмоциональных контактов в семьях воспитанников через развитие семейного творчества совместной деятельности.</a:t>
            </a:r>
          </a:p>
          <a:p>
            <a:endParaRPr lang="ru-RU" dirty="0" smtClean="0"/>
          </a:p>
        </p:txBody>
      </p:sp>
      <p:sp>
        <p:nvSpPr>
          <p:cNvPr id="4" name="Дата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10C2A343-463E-43A5-BCA1-1B0C5B6DF092}" type="datetime1">
              <a:rPr lang="ru-RU"/>
              <a:pPr>
                <a:defRPr/>
              </a:pPr>
              <a:t>22.01.2019</a:t>
            </a:fld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7C91864-D66B-4EA5-A53C-EE466659ED52}" type="slidenum">
              <a:rPr lang="ru-RU"/>
              <a:pPr>
                <a:defRPr/>
              </a:pPr>
              <a:t>4</a:t>
            </a:fld>
            <a:endParaRPr lang="ru-RU"/>
          </a:p>
        </p:txBody>
      </p:sp>
    </p:spTree>
  </p:cSld>
  <p:clrMapOvr>
    <a:masterClrMapping/>
  </p:clrMapOvr>
  <p:transition spd="med" advClick="0" advTm="3000">
    <p:wheel spokes="3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:\Documents and Settings\Aida\Рабочий стол\НОвая ГРАФИКА сборник\КАРТИНКИ СБОРНИК_ школьные\__Flo11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215188" y="4286250"/>
            <a:ext cx="857250" cy="1119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85720" y="500042"/>
            <a:ext cx="8401064" cy="5643602"/>
          </a:xfrm>
        </p:spPr>
        <p:txBody>
          <a:bodyPr rtlCol="0">
            <a:normAutofit fontScale="92500" lnSpcReduction="20000"/>
          </a:bodyPr>
          <a:lstStyle/>
          <a:p>
            <a:r>
              <a:rPr lang="ru-RU" b="1" dirty="0" smtClean="0">
                <a:solidFill>
                  <a:schemeClr val="tx1"/>
                </a:solidFill>
              </a:rPr>
              <a:t>Педагогический совет с участием родителей</a:t>
            </a:r>
            <a:endParaRPr lang="ru-RU" dirty="0" smtClean="0">
              <a:solidFill>
                <a:schemeClr val="tx1"/>
              </a:solidFill>
            </a:endParaRPr>
          </a:p>
          <a:p>
            <a:r>
              <a:rPr lang="ru-RU" u="sng" dirty="0" smtClean="0">
                <a:solidFill>
                  <a:schemeClr val="tx1"/>
                </a:solidFill>
              </a:rPr>
              <a:t>Цель:</a:t>
            </a:r>
            <a:r>
              <a:rPr lang="ru-RU" dirty="0" smtClean="0">
                <a:solidFill>
                  <a:schemeClr val="tx1"/>
                </a:solidFill>
              </a:rPr>
              <a:t> привлечь родителей к активному осмыслению проблем воспитания детей в семье на основе учета их индивидуальных потребностей.</a:t>
            </a:r>
          </a:p>
          <a:p>
            <a:r>
              <a:rPr lang="ru-RU" b="1" dirty="0" smtClean="0">
                <a:solidFill>
                  <a:schemeClr val="tx1"/>
                </a:solidFill>
              </a:rPr>
              <a:t>Открытые занятия с детьми в ДОУ для родителей</a:t>
            </a:r>
            <a:endParaRPr lang="ru-RU" dirty="0" smtClean="0">
              <a:solidFill>
                <a:schemeClr val="tx1"/>
              </a:solidFill>
            </a:endParaRPr>
          </a:p>
          <a:p>
            <a:r>
              <a:rPr lang="ru-RU" u="sng" dirty="0" smtClean="0">
                <a:solidFill>
                  <a:schemeClr val="tx1"/>
                </a:solidFill>
              </a:rPr>
              <a:t>Цель:</a:t>
            </a:r>
            <a:r>
              <a:rPr lang="ru-RU" dirty="0" smtClean="0">
                <a:solidFill>
                  <a:schemeClr val="tx1"/>
                </a:solidFill>
              </a:rPr>
              <a:t> познакомить родителей со структурой и спецификой проведения занятий в ДОУ.</a:t>
            </a:r>
          </a:p>
          <a:p>
            <a:r>
              <a:rPr lang="ru-RU" dirty="0" smtClean="0">
                <a:solidFill>
                  <a:schemeClr val="tx1"/>
                </a:solidFill>
              </a:rPr>
              <a:t>Воспитатель при проведении занятия может включить в него элемент беседы с родителями </a:t>
            </a:r>
            <a:r>
              <a:rPr lang="ru-RU" i="1" dirty="0" smtClean="0">
                <a:solidFill>
                  <a:schemeClr val="tx1"/>
                </a:solidFill>
              </a:rPr>
              <a:t>(ребенок может рассказать что-то новое гостю, ввести его в круг своих интересов)</a:t>
            </a:r>
            <a:r>
              <a:rPr lang="ru-RU" dirty="0" smtClean="0">
                <a:solidFill>
                  <a:schemeClr val="tx1"/>
                </a:solidFill>
              </a:rPr>
              <a:t>.</a:t>
            </a:r>
          </a:p>
          <a:p>
            <a:endParaRPr lang="ru-RU" dirty="0" smtClean="0"/>
          </a:p>
          <a:p>
            <a:endParaRPr lang="ru-RU" dirty="0" smtClean="0"/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ru-RU" dirty="0" smtClean="0"/>
          </a:p>
        </p:txBody>
      </p:sp>
      <p:pic>
        <p:nvPicPr>
          <p:cNvPr id="2053" name="Picture 3" descr="H:\Documents and Settings\Aida\Рабочий стол\НОвая ГРАФИКА сборник\КАРТИНКИ СБОРНИК_ школьные\flow58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29063" y="5500688"/>
            <a:ext cx="1023937" cy="1023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4" name="Picture 4" descr="H:\Documents and Settings\Aida\Рабочий стол\НОвая ГРАФИКА сборник\КАРТИНКИ СБОРНИК_ школьные\flow58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858148" y="1714488"/>
            <a:ext cx="666750" cy="666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5" name="Picture 5" descr="H:\Documents and Settings\Aida\Рабочий стол\НОвая ГРАФИКА сборник\КАРТИНКИ СБОРНИК_ школьные\flow58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072462" y="5786454"/>
            <a:ext cx="690562" cy="690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6" name="Picture 6" descr="H:\Documents and Settings\Aida\Рабочий стол\НОвая ГРАФИКА сборник\КАРТИНКИ СБОРНИК_ школьные\flow58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57688" y="0"/>
            <a:ext cx="690562" cy="690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 advClick="0" advTm="3000">
    <p:wheel spokes="3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:\Documents and Settings\Aida\Рабочий стол\НОвая ГРАФИКА сборник\КАРТИНКИ СБОРНИК_ школьные\__Flo11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786688" y="2780928"/>
            <a:ext cx="857250" cy="1119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635497" y="2155604"/>
            <a:ext cx="6103566" cy="426129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53" name="Picture 3" descr="H:\Documents and Settings\Aida\Рабочий стол\НОвая ГРАФИКА сборник\КАРТИНКИ СБОРНИК_ школьные\flow58.gif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11560" y="4845844"/>
            <a:ext cx="1023937" cy="1023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4" name="Picture 4" descr="H:\Documents and Settings\Aida\Рабочий стол\НОвая ГРАФИКА сборник\КАРТИНКИ СБОРНИК_ школьные\flow58.gif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072313" y="428625"/>
            <a:ext cx="666750" cy="666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5" name="Picture 5" descr="H:\Documents and Settings\Aida\Рабочий стол\НОвая ГРАФИКА сборник\КАРТИНКИ СБОРНИК_ школьные\flow58.gif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786688" y="5429250"/>
            <a:ext cx="690562" cy="690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6" name="Picture 6" descr="H:\Documents and Settings\Aida\Рабочий стол\НОвая ГРАФИКА сборник\КАРТИНКИ СБОРНИК_ школьные\flow58.gif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357688" y="-44330"/>
            <a:ext cx="690562" cy="690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9938" name="Rectangle 2"/>
          <p:cNvSpPr>
            <a:spLocks noChangeArrowheads="1"/>
          </p:cNvSpPr>
          <p:nvPr/>
        </p:nvSpPr>
        <p:spPr bwMode="auto">
          <a:xfrm>
            <a:off x="162405" y="300951"/>
            <a:ext cx="8501122" cy="17851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200" u="sng" dirty="0" smtClean="0">
                <a:solidFill>
                  <a:schemeClr val="bg2">
                    <a:lumMod val="10000"/>
                  </a:schemeClr>
                </a:solidFill>
                <a:latin typeface="Comic Sans MS" pitchFamily="66" charset="0"/>
                <a:cs typeface="Arial" pitchFamily="34" charset="0"/>
              </a:rPr>
              <a:t>Предварительная работа с детьми и с родителями: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200" b="0" i="0" u="none" strike="noStrike" cap="none" normalizeH="0" baseline="0" dirty="0" smtClean="0">
                <a:ln>
                  <a:noFill/>
                </a:ln>
                <a:effectLst/>
                <a:latin typeface="Comic Sans MS" pitchFamily="66" charset="0"/>
                <a:cs typeface="Arial" pitchFamily="34" charset="0"/>
              </a:rPr>
              <a:t>-</a:t>
            </a:r>
            <a:r>
              <a:rPr kumimoji="0" lang="ru-RU" sz="2200" b="0" i="0" u="none" strike="noStrike" cap="none" normalizeH="0" dirty="0" smtClean="0">
                <a:ln>
                  <a:noFill/>
                </a:ln>
                <a:effectLst/>
                <a:latin typeface="Comic Sans MS" pitchFamily="66" charset="0"/>
                <a:cs typeface="Arial" pitchFamily="34" charset="0"/>
              </a:rPr>
              <a:t> Дать задание каждой семье сделать компьютерную презентацию « Мой счастливый выходной» и альбом на тему «Наши мамы и папы-тоже были малышами»; раздать детям стихи для заучивания.</a:t>
            </a:r>
            <a:endParaRPr kumimoji="0" lang="ru-RU" sz="2200" b="0" i="0" u="none" strike="noStrike" cap="none" normalizeH="0" baseline="0" dirty="0" smtClean="0">
              <a:ln>
                <a:noFill/>
              </a:ln>
              <a:effectLst/>
              <a:latin typeface="Comic Sans MS" pitchFamily="66" charset="0"/>
              <a:cs typeface="Arial" pitchFamily="34" charset="0"/>
            </a:endParaRPr>
          </a:p>
        </p:txBody>
      </p:sp>
    </p:spTree>
  </p:cSld>
  <p:clrMapOvr>
    <a:masterClrMapping/>
  </p:clrMapOvr>
  <p:transition spd="med" advClick="0" advTm="3000">
    <p:wheel spokes="3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:\Documents and Settings\Aida\Рабочий стол\НОвая ГРАФИКА сборник\КАРТИНКИ СБОРНИК_ школьные\__Flo11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215188" y="4286250"/>
            <a:ext cx="857250" cy="1119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51" name="Заголовок 1"/>
          <p:cNvSpPr>
            <a:spLocks noGrp="1"/>
          </p:cNvSpPr>
          <p:nvPr>
            <p:ph type="ctrTitle"/>
          </p:nvPr>
        </p:nvSpPr>
        <p:spPr>
          <a:xfrm>
            <a:off x="542910" y="332657"/>
            <a:ext cx="8205554" cy="6192688"/>
          </a:xfrm>
        </p:spPr>
        <p:txBody>
          <a:bodyPr/>
          <a:lstStyle/>
          <a:p>
            <a:r>
              <a:rPr lang="ru-RU" sz="4800" b="1" dirty="0" smtClean="0"/>
              <a:t>Участники проекта: </a:t>
            </a:r>
            <a:br>
              <a:rPr lang="ru-RU" sz="4800" b="1" dirty="0" smtClean="0"/>
            </a:br>
            <a:r>
              <a:rPr lang="ru-RU" sz="4800" b="1" dirty="0" smtClean="0"/>
              <a:t>Средняя группа детского </a:t>
            </a:r>
            <a:r>
              <a:rPr lang="ru-RU" sz="4800" b="1" dirty="0" smtClean="0"/>
              <a:t>сада, </a:t>
            </a:r>
            <a:r>
              <a:rPr lang="ru-RU" sz="4800" b="1" dirty="0" err="1" smtClean="0"/>
              <a:t>родители,воспитатели</a:t>
            </a:r>
            <a:r>
              <a:rPr lang="ru-RU" sz="4800" b="1" dirty="0" smtClean="0"/>
              <a:t>, методист, музыкальный </a:t>
            </a:r>
            <a:r>
              <a:rPr lang="ru-RU" sz="4800" b="1" dirty="0" smtClean="0"/>
              <a:t>руководитель.</a:t>
            </a:r>
            <a:br>
              <a:rPr lang="ru-RU" sz="4800" b="1" dirty="0" smtClean="0"/>
            </a:br>
            <a:r>
              <a:rPr lang="ru-RU" sz="4800" b="1" dirty="0" smtClean="0"/>
              <a:t>Оценивают: </a:t>
            </a:r>
            <a:r>
              <a:rPr lang="ru-RU" sz="4800" b="1" dirty="0" err="1" smtClean="0"/>
              <a:t>методист,физкультурный</a:t>
            </a:r>
            <a:r>
              <a:rPr lang="ru-RU" sz="4800" b="1" dirty="0" smtClean="0"/>
              <a:t> </a:t>
            </a:r>
            <a:r>
              <a:rPr lang="ru-RU" sz="4800" b="1" dirty="0" err="1" smtClean="0"/>
              <a:t>работник,муз.руководитель</a:t>
            </a:r>
            <a:r>
              <a:rPr lang="ru-RU" sz="4800" b="1" dirty="0" smtClean="0"/>
              <a:t>.</a:t>
            </a:r>
          </a:p>
        </p:txBody>
      </p:sp>
      <p:pic>
        <p:nvPicPr>
          <p:cNvPr id="2053" name="Picture 3" descr="H:\Documents and Settings\Aida\Рабочий стол\НОвая ГРАФИКА сборник\КАРТИНКИ СБОРНИК_ школьные\flow58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76400" y="3852442"/>
            <a:ext cx="1023937" cy="1023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4" name="Picture 4" descr="H:\Documents and Settings\Aida\Рабочий стол\НОвая ГРАФИКА сборник\КАРТИНКИ СБОРНИК_ школьные\flow58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131320" y="2905119"/>
            <a:ext cx="666750" cy="666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5" name="Picture 5" descr="H:\Documents and Settings\Aida\Рабочий стол\НОвая ГРАФИКА сборник\КАРТИНКИ СБОРНИК_ школьные\flow58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956376" y="620688"/>
            <a:ext cx="690562" cy="690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6" name="Picture 6" descr="H:\Documents and Settings\Aida\Рабочий стол\НОвая ГРАФИКА сборник\КАРТИНКИ СБОРНИК_ школьные\flow58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1943" y="457200"/>
            <a:ext cx="690562" cy="690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45" name="Rectangle 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  </a:t>
            </a: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spd="med" advClick="0" advTm="3000">
    <p:wheel spokes="3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:\Documents and Settings\Aida\Рабочий стол\НОвая ГРАФИКА сборник\КАРТИНКИ СБОРНИК_ школьные\__Flo11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215188" y="4286250"/>
            <a:ext cx="857250" cy="1119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51520" y="357166"/>
            <a:ext cx="8640960" cy="6168177"/>
          </a:xfrm>
        </p:spPr>
        <p:txBody>
          <a:bodyPr rtlCol="0">
            <a:normAutofit/>
          </a:bodyPr>
          <a:lstStyle/>
          <a:p>
            <a:pPr algn="l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dirty="0" smtClean="0">
                <a:solidFill>
                  <a:schemeClr val="tx1"/>
                </a:solidFill>
              </a:rPr>
              <a:t>Критерии оценки :</a:t>
            </a:r>
          </a:p>
          <a:p>
            <a:pPr algn="l" fontAlgn="auto">
              <a:spcAft>
                <a:spcPts val="0"/>
              </a:spcAft>
              <a:defRPr/>
            </a:pPr>
            <a:r>
              <a:rPr lang="ru-RU" dirty="0" smtClean="0">
                <a:solidFill>
                  <a:schemeClr val="tx1"/>
                </a:solidFill>
              </a:rPr>
              <a:t>-Эстетичность</a:t>
            </a:r>
            <a:endParaRPr lang="ru-RU" dirty="0">
              <a:solidFill>
                <a:schemeClr val="tx1"/>
              </a:solidFill>
            </a:endParaRPr>
          </a:p>
          <a:p>
            <a:pPr algn="l" fontAlgn="auto">
              <a:spcAft>
                <a:spcPts val="0"/>
              </a:spcAft>
              <a:defRPr/>
            </a:pPr>
            <a:r>
              <a:rPr lang="ru-RU" dirty="0" smtClean="0">
                <a:solidFill>
                  <a:schemeClr val="tx1"/>
                </a:solidFill>
              </a:rPr>
              <a:t>-Полнота </a:t>
            </a:r>
            <a:r>
              <a:rPr lang="ru-RU" dirty="0">
                <a:solidFill>
                  <a:schemeClr val="tx1"/>
                </a:solidFill>
              </a:rPr>
              <a:t>раскрытия</a:t>
            </a:r>
          </a:p>
          <a:p>
            <a:pPr algn="l" fontAlgn="auto">
              <a:spcAft>
                <a:spcPts val="0"/>
              </a:spcAft>
              <a:defRPr/>
            </a:pPr>
            <a:r>
              <a:rPr lang="ru-RU" dirty="0" smtClean="0">
                <a:solidFill>
                  <a:schemeClr val="tx1"/>
                </a:solidFill>
              </a:rPr>
              <a:t>-Глубина </a:t>
            </a:r>
            <a:r>
              <a:rPr lang="ru-RU" dirty="0">
                <a:solidFill>
                  <a:schemeClr val="tx1"/>
                </a:solidFill>
              </a:rPr>
              <a:t>раскрытия темы (наличие необходимых комментариев)</a:t>
            </a:r>
          </a:p>
          <a:p>
            <a:pPr algn="l" fontAlgn="auto">
              <a:spcAft>
                <a:spcPts val="0"/>
              </a:spcAft>
              <a:defRPr/>
            </a:pPr>
            <a:r>
              <a:rPr lang="ru-RU" dirty="0" smtClean="0">
                <a:solidFill>
                  <a:schemeClr val="tx1"/>
                </a:solidFill>
              </a:rPr>
              <a:t>-Оригинальность </a:t>
            </a:r>
            <a:r>
              <a:rPr lang="ru-RU" dirty="0">
                <a:solidFill>
                  <a:schemeClr val="tx1"/>
                </a:solidFill>
              </a:rPr>
              <a:t>представленной идеи</a:t>
            </a:r>
          </a:p>
          <a:p>
            <a:pPr algn="l" fontAlgn="auto">
              <a:spcAft>
                <a:spcPts val="0"/>
              </a:spcAft>
              <a:defRPr/>
            </a:pPr>
            <a:r>
              <a:rPr lang="ru-RU" dirty="0" smtClean="0">
                <a:solidFill>
                  <a:schemeClr val="tx1"/>
                </a:solidFill>
              </a:rPr>
              <a:t>Критерии </a:t>
            </a:r>
            <a:r>
              <a:rPr lang="ru-RU" dirty="0">
                <a:solidFill>
                  <a:schemeClr val="tx1"/>
                </a:solidFill>
              </a:rPr>
              <a:t>оценки творчества семьи (творческого номера)</a:t>
            </a:r>
          </a:p>
          <a:p>
            <a:pPr algn="l" fontAlgn="auto">
              <a:spcAft>
                <a:spcPts val="0"/>
              </a:spcAft>
              <a:defRPr/>
            </a:pPr>
            <a:r>
              <a:rPr lang="ru-RU" dirty="0">
                <a:solidFill>
                  <a:schemeClr val="tx1"/>
                </a:solidFill>
              </a:rPr>
              <a:t>Артистизм участников</a:t>
            </a:r>
            <a:endParaRPr lang="ru-RU" dirty="0" smtClean="0">
              <a:solidFill>
                <a:schemeClr val="tx1"/>
              </a:solidFill>
            </a:endParaRPr>
          </a:p>
        </p:txBody>
      </p:sp>
      <p:pic>
        <p:nvPicPr>
          <p:cNvPr id="2053" name="Picture 3" descr="H:\Documents and Settings\Aida\Рабочий стол\НОвая ГРАФИКА сборник\КАРТИНКИ СБОРНИК_ школьные\flow58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596" y="5286388"/>
            <a:ext cx="1023937" cy="1023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4" name="Picture 4" descr="H:\Documents and Settings\Aida\Рабочий стол\НОвая ГРАФИКА сборник\КАРТИНКИ СБОРНИК_ школьные\flow58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98484" y="5072063"/>
            <a:ext cx="666750" cy="666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5" name="Picture 5" descr="H:\Documents and Settings\Aida\Рабочий стол\НОвая ГРАФИКА сборник\КАРТИНКИ СБОРНИК_ школьные\flow58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786688" y="5429250"/>
            <a:ext cx="690562" cy="690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6" name="Picture 6" descr="H:\Documents and Settings\Aida\Рабочий стол\НОвая ГРАФИКА сборник\КАРТИНКИ СБОРНИК_ школьные\flow58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57688" y="0"/>
            <a:ext cx="690562" cy="690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802513" y="548680"/>
            <a:ext cx="1674737" cy="2563373"/>
          </a:xfrm>
          <a:prstGeom prst="rect">
            <a:avLst/>
          </a:prstGeom>
        </p:spPr>
      </p:pic>
    </p:spTree>
  </p:cSld>
  <p:clrMapOvr>
    <a:masterClrMapping/>
  </p:clrMapOvr>
  <p:transition spd="med" advClick="0" advTm="3000">
    <p:wheel spokes="3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5" name="Picture 5" descr="H:\Documents and Settings\Aida\Рабочий стол\НОвая ГРАФИКА сборник\КАРТИНКИ СБОРНИК_ школьные\flow58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001024" y="6167437"/>
            <a:ext cx="690562" cy="690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3" name="Picture 3" descr="H:\Documents and Settings\Aida\Рабочий стол\НОвая ГРАФИКА сборник\КАРТИНКИ СБОРНИК_ школьные\flow58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5834063"/>
            <a:ext cx="1023937" cy="1023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0" name="Picture 2" descr="H:\Documents and Settings\Aida\Рабочий стол\НОвая ГРАФИКА сборник\КАРТИНКИ СБОРНИК_ школьные\__Flo11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215188" y="4286250"/>
            <a:ext cx="857250" cy="1119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57158" y="285728"/>
            <a:ext cx="8286808" cy="6215106"/>
          </a:xfrm>
        </p:spPr>
        <p:txBody>
          <a:bodyPr rtlCol="0">
            <a:normAutofit/>
          </a:bodyPr>
          <a:lstStyle/>
          <a:p>
            <a:r>
              <a:rPr lang="ru-RU" sz="3600" u="sng" dirty="0" smtClean="0">
                <a:solidFill>
                  <a:schemeClr val="tx1"/>
                </a:solidFill>
              </a:rPr>
              <a:t>Ход конкурса:</a:t>
            </a:r>
          </a:p>
          <a:p>
            <a:r>
              <a:rPr lang="ru-RU" sz="3600" dirty="0" smtClean="0">
                <a:solidFill>
                  <a:schemeClr val="tx1"/>
                </a:solidFill>
              </a:rPr>
              <a:t>Родители сидят в зале. </a:t>
            </a:r>
            <a:r>
              <a:rPr lang="ru-RU" sz="3600" dirty="0">
                <a:solidFill>
                  <a:schemeClr val="tx1"/>
                </a:solidFill>
              </a:rPr>
              <a:t>П</a:t>
            </a:r>
            <a:r>
              <a:rPr lang="ru-RU" sz="3600" dirty="0" smtClean="0">
                <a:solidFill>
                  <a:schemeClr val="tx1"/>
                </a:solidFill>
              </a:rPr>
              <a:t>од музыку «Я , ты, </a:t>
            </a:r>
            <a:r>
              <a:rPr lang="ru-RU" sz="3600" dirty="0" err="1" smtClean="0">
                <a:solidFill>
                  <a:schemeClr val="tx1"/>
                </a:solidFill>
              </a:rPr>
              <a:t>он,она</a:t>
            </a:r>
            <a:r>
              <a:rPr lang="ru-RU" sz="3600" dirty="0" smtClean="0">
                <a:solidFill>
                  <a:schemeClr val="tx1"/>
                </a:solidFill>
              </a:rPr>
              <a:t>- вместе целая страна…»</a:t>
            </a:r>
          </a:p>
          <a:p>
            <a:r>
              <a:rPr lang="ru-RU" sz="3600" dirty="0" smtClean="0">
                <a:solidFill>
                  <a:schemeClr val="tx1"/>
                </a:solidFill>
              </a:rPr>
              <a:t>Выбегают дети. Встают лицом к родителям и танцуют.</a:t>
            </a:r>
          </a:p>
          <a:p>
            <a:endParaRPr lang="ru-RU" sz="3600" dirty="0" smtClean="0">
              <a:solidFill>
                <a:schemeClr val="tx1"/>
              </a:solidFill>
            </a:endParaRPr>
          </a:p>
          <a:p>
            <a:r>
              <a:rPr lang="ru-RU" sz="3600" dirty="0" smtClean="0">
                <a:solidFill>
                  <a:schemeClr val="tx1"/>
                </a:solidFill>
              </a:rPr>
              <a:t>Конкурс «</a:t>
            </a:r>
            <a:r>
              <a:rPr lang="ru-RU" sz="3600" dirty="0" smtClean="0">
                <a:solidFill>
                  <a:schemeClr val="tx1"/>
                </a:solidFill>
              </a:rPr>
              <a:t>Словесная </a:t>
            </a:r>
            <a:r>
              <a:rPr lang="ru-RU" sz="3600" dirty="0" smtClean="0">
                <a:solidFill>
                  <a:schemeClr val="tx1"/>
                </a:solidFill>
              </a:rPr>
              <a:t>загадка»</a:t>
            </a:r>
          </a:p>
          <a:p>
            <a:r>
              <a:rPr lang="ru-RU" sz="3600" dirty="0" smtClean="0">
                <a:solidFill>
                  <a:schemeClr val="tx1"/>
                </a:solidFill>
              </a:rPr>
              <a:t>(Дети загадывают загадки , а родители отгадывают).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ru-RU" sz="3600" dirty="0" smtClean="0">
              <a:solidFill>
                <a:schemeClr val="tx1"/>
              </a:solidFill>
            </a:endParaRPr>
          </a:p>
        </p:txBody>
      </p:sp>
      <p:pic>
        <p:nvPicPr>
          <p:cNvPr id="2054" name="Picture 4" descr="H:\Documents and Settings\Aida\Рабочий стол\НОвая ГРАФИКА сборник\КАРТИНКИ СБОРНИК_ школьные\flow58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001024" y="285728"/>
            <a:ext cx="666750" cy="666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6" name="Picture 6" descr="H:\Documents and Settings\Aida\Рабочий стол\НОвая ГРАФИКА сборник\КАРТИНКИ СБОРНИК_ школьные\flow58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5786" y="0"/>
            <a:ext cx="690562" cy="690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 advClick="0" advTm="3000">
    <p:wheel spokes="3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Праздник детский 1">
  <a:themeElements>
    <a:clrScheme name="Другая 50">
      <a:dk1>
        <a:srgbClr val="99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Праздник детский 1</Template>
  <TotalTime>362</TotalTime>
  <Words>407</Words>
  <Application>Microsoft Office PowerPoint</Application>
  <PresentationFormat>Экран (4:3)</PresentationFormat>
  <Paragraphs>65</Paragraphs>
  <Slides>18</Slides>
  <Notes>1</Notes>
  <HiddenSlides>0</HiddenSlides>
  <MMClips>3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Праздник детский 1</vt:lpstr>
      <vt:lpstr>МБДОУ ГОРОДА САРАПУЛА ДЕТСКИЙ САД № 20 Воспитатель: Хаткевич Е.Н.</vt:lpstr>
      <vt:lpstr>Вечер дружной семьи!</vt:lpstr>
      <vt:lpstr>Слайд 3</vt:lpstr>
      <vt:lpstr>Слайд 4</vt:lpstr>
      <vt:lpstr>Слайд 5</vt:lpstr>
      <vt:lpstr>Слайд 6</vt:lpstr>
      <vt:lpstr>Участники проекта:  Средняя группа детского сада, родители,воспитатели, методист, музыкальный руководитель. Оценивают: методист,физкультурный работник,муз.руководитель.</vt:lpstr>
      <vt:lpstr>Слайд 8</vt:lpstr>
      <vt:lpstr>Слайд 9</vt:lpstr>
      <vt:lpstr>Слайд 10</vt:lpstr>
      <vt:lpstr>Обычно это насыпают в стиральную машину. А вот что будет, если его насыпать в суп, я не знаю. Потому что еще не пробовал.</vt:lpstr>
      <vt:lpstr>Слайд 12</vt:lpstr>
      <vt:lpstr>Слайд 13</vt:lpstr>
      <vt:lpstr>Конкурс «Самое ласковое слово» </vt:lpstr>
      <vt:lpstr>Слайд 15</vt:lpstr>
      <vt:lpstr>Сегодня проигравших нет, Есть просто лучшие из лучших. Пусть в каждом сердце дружбы свет, Зажжет поступков добрых лучик! </vt:lpstr>
      <vt:lpstr>Слайд 17</vt:lpstr>
      <vt:lpstr>Слайд 18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vovan</dc:creator>
  <dc:description>http://aida.ucoz.ru</dc:description>
  <cp:lastModifiedBy>1</cp:lastModifiedBy>
  <cp:revision>43</cp:revision>
  <dcterms:created xsi:type="dcterms:W3CDTF">2012-03-04T15:21:00Z</dcterms:created>
  <dcterms:modified xsi:type="dcterms:W3CDTF">2019-01-22T18:34:22Z</dcterms:modified>
  <cp:category>шаблоны к Powerpoint</cp:category>
</cp:coreProperties>
</file>