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86" r:id="rId4"/>
    <p:sldId id="257" r:id="rId5"/>
    <p:sldId id="258" r:id="rId6"/>
    <p:sldId id="277" r:id="rId7"/>
    <p:sldId id="261" r:id="rId8"/>
    <p:sldId id="263" r:id="rId9"/>
    <p:sldId id="288" r:id="rId10"/>
    <p:sldId id="278" r:id="rId11"/>
    <p:sldId id="289" r:id="rId12"/>
    <p:sldId id="279" r:id="rId13"/>
    <p:sldId id="265" r:id="rId14"/>
    <p:sldId id="282" r:id="rId15"/>
    <p:sldId id="274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B4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CD500-9713-40D3-B21A-6EC1032A67F6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4B3-9C54-451C-8618-55A57C97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2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64B3-9C54-451C-8618-55A57C9704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1CAC-AA77-4936-8631-AE285859E012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4B95-3760-4F35-8BCF-9461E3E9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521397.jpg"/>
          <p:cNvPicPr>
            <a:picLocks noChangeAspect="1"/>
          </p:cNvPicPr>
          <p:nvPr/>
        </p:nvPicPr>
        <p:blipFill>
          <a:blip r:embed="rId3" cstate="print">
            <a:lum bright="-1000" contrast="-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522386" cy="13772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Русский язык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2 класс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00240"/>
            <a:ext cx="7314606" cy="438108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        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«Слова с двойными согласными». </a:t>
            </a:r>
            <a:endParaRPr lang="ru-RU" sz="4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5400" b="1" i="1" dirty="0" smtClean="0">
                <a:solidFill>
                  <a:srgbClr val="00B0F0"/>
                </a:solidFill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</a:rPr>
              <a:t>Автор презентации:</a:t>
            </a:r>
          </a:p>
          <a:p>
            <a:pPr algn="r"/>
            <a:r>
              <a:rPr lang="ru-RU" sz="3600" b="1" i="1" dirty="0" smtClean="0">
                <a:solidFill>
                  <a:srgbClr val="0000FF"/>
                </a:solidFill>
              </a:rPr>
              <a:t>Кузнецова С.А.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Составь пару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071563"/>
            <a:ext cx="4038600" cy="492918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                       </a:t>
            </a:r>
            <a:endParaRPr lang="ru-RU" sz="32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FFFF00"/>
              </a:solidFill>
            </a:endParaRPr>
          </a:p>
        </p:txBody>
      </p:sp>
      <p:pic>
        <p:nvPicPr>
          <p:cNvPr id="20" name="[v-s.mobi]Физминутка для глаз Зимняя сказка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00200"/>
            <a:ext cx="6034088" cy="4525963"/>
          </a:xfrm>
        </p:spPr>
      </p:pic>
      <p:sp>
        <p:nvSpPr>
          <p:cNvPr id="6" name="7-конечная звезда 5"/>
          <p:cNvSpPr/>
          <p:nvPr/>
        </p:nvSpPr>
        <p:spPr>
          <a:xfrm>
            <a:off x="5072066" y="4429132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ф</a:t>
            </a:r>
            <a:endParaRPr lang="ru-RU" sz="7200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6929454" y="2714620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п</a:t>
            </a:r>
            <a:endParaRPr lang="ru-RU" sz="7200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571472" y="1714488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б</a:t>
            </a:r>
            <a:endParaRPr lang="ru-RU" sz="72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5286380" y="1285860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ж</a:t>
            </a:r>
            <a:endParaRPr lang="ru-RU" sz="7200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000892" y="1071546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д</a:t>
            </a:r>
            <a:endParaRPr lang="ru-RU" sz="7200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1857356" y="3071810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ш</a:t>
            </a:r>
            <a:endParaRPr lang="ru-RU" sz="7200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3214678" y="3929066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т</a:t>
            </a:r>
            <a:endParaRPr lang="ru-RU" sz="7200" dirty="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6858016" y="4572008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с 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428992" y="2071678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з</a:t>
            </a:r>
            <a:endParaRPr lang="ru-RU" sz="7200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5143504" y="2643182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к</a:t>
            </a:r>
            <a:endParaRPr lang="ru-RU" sz="7200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1643042" y="4572008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г</a:t>
            </a:r>
            <a:endParaRPr lang="ru-RU" sz="7200" dirty="0"/>
          </a:p>
        </p:txBody>
      </p:sp>
      <p:pic>
        <p:nvPicPr>
          <p:cNvPr id="18" name="Рисунок 17" descr="CHALKBOARD_SMA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46" y="0"/>
            <a:ext cx="9144000" cy="6858000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90146" y="18375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Физминутка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[v-s.mobi]Физминутка для глаз Зимняя сказка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905"/>
            <a:ext cx="9143198" cy="6858000"/>
          </a:xfrm>
        </p:spPr>
      </p:pic>
    </p:spTree>
    <p:extLst>
      <p:ext uri="{BB962C8B-B14F-4D97-AF65-F5344CB8AC3E}">
        <p14:creationId xmlns:p14="http://schemas.microsoft.com/office/powerpoint/2010/main" val="23678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Игра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142984"/>
            <a:ext cx="4038600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71546"/>
            <a:ext cx="4038600" cy="492922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                       </a:t>
            </a:r>
            <a:endParaRPr lang="ru-RU" sz="32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FFFF00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2071670" y="2500306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ф</a:t>
            </a:r>
            <a:endParaRPr lang="ru-RU" sz="7200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2000232" y="1071546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п</a:t>
            </a:r>
            <a:endParaRPr lang="ru-RU" sz="7200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857224" y="1000108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б</a:t>
            </a:r>
            <a:endParaRPr lang="ru-RU" sz="72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1000100" y="2428868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в</a:t>
            </a:r>
            <a:endParaRPr lang="ru-RU" sz="72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5286380" y="2714620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ж</a:t>
            </a:r>
            <a:endParaRPr lang="ru-RU" sz="7200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5214942" y="1142984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д</a:t>
            </a:r>
            <a:endParaRPr lang="ru-RU" sz="7200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6500826" y="2643182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ш</a:t>
            </a:r>
            <a:endParaRPr lang="ru-RU" sz="7200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6429388" y="1142984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т</a:t>
            </a:r>
            <a:endParaRPr lang="ru-RU" sz="7200" dirty="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6715140" y="4143380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с 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5357818" y="4143380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з</a:t>
            </a:r>
            <a:endParaRPr lang="ru-RU" sz="7200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214546" y="3929066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к</a:t>
            </a:r>
            <a:endParaRPr lang="ru-RU" sz="7200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1142976" y="3857628"/>
            <a:ext cx="1357322" cy="1143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г</a:t>
            </a:r>
            <a:endParaRPr lang="ru-RU" sz="7200" dirty="0"/>
          </a:p>
        </p:txBody>
      </p:sp>
      <p:pic>
        <p:nvPicPr>
          <p:cNvPr id="18" name="Рисунок 17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46" y="0"/>
            <a:ext cx="9144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90146" y="18375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Игра «Найди долгий звук».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bg1"/>
                </a:solidFill>
              </a:rPr>
              <a:t>Угадай слова!</a:t>
            </a:r>
            <a:endParaRPr lang="ru-RU" sz="4800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800" b="1" dirty="0" smtClean="0">
                <a:solidFill>
                  <a:schemeClr val="bg1"/>
                </a:solidFill>
              </a:rPr>
              <a:t>      </a:t>
            </a:r>
            <a:r>
              <a:rPr lang="ru-RU" sz="5800" b="1" dirty="0" err="1" smtClean="0">
                <a:solidFill>
                  <a:schemeClr val="bg1"/>
                </a:solidFill>
              </a:rPr>
              <a:t>кл</a:t>
            </a:r>
            <a:r>
              <a:rPr lang="ru-RU" sz="8600" b="1" baseline="30000" dirty="0" smtClean="0">
                <a:solidFill>
                  <a:schemeClr val="bg1"/>
                </a:solidFill>
              </a:rPr>
              <a:t>,</a:t>
            </a:r>
            <a:r>
              <a:rPr lang="ru-RU" sz="5800" b="1" baseline="30000" dirty="0" smtClean="0">
                <a:solidFill>
                  <a:schemeClr val="bg1"/>
                </a:solidFill>
              </a:rPr>
              <a:t> </a:t>
            </a:r>
            <a:r>
              <a:rPr lang="ru-RU" sz="5800" b="1" dirty="0" smtClean="0">
                <a:solidFill>
                  <a:schemeClr val="bg1"/>
                </a:solidFill>
              </a:rPr>
              <a:t>уф           </a:t>
            </a:r>
            <a:r>
              <a:rPr lang="ru-RU" sz="5800" b="1" dirty="0" err="1" smtClean="0">
                <a:solidFill>
                  <a:schemeClr val="bg1"/>
                </a:solidFill>
              </a:rPr>
              <a:t>галупка</a:t>
            </a:r>
            <a:r>
              <a:rPr lang="ru-RU" sz="5800" dirty="0" smtClean="0">
                <a:solidFill>
                  <a:schemeClr val="bg1"/>
                </a:solidFill>
              </a:rPr>
              <a:t> 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800" b="1" dirty="0" smtClean="0">
                <a:solidFill>
                  <a:schemeClr val="bg1"/>
                </a:solidFill>
              </a:rPr>
              <a:t>      пахот              </a:t>
            </a:r>
            <a:r>
              <a:rPr lang="ru-RU" sz="5800" b="1" dirty="0" err="1" smtClean="0">
                <a:solidFill>
                  <a:schemeClr val="bg1"/>
                </a:solidFill>
              </a:rPr>
              <a:t>прышк</a:t>
            </a:r>
            <a:r>
              <a:rPr lang="ru-RU" sz="9500" b="1" baseline="30000" dirty="0" err="1" smtClean="0">
                <a:solidFill>
                  <a:schemeClr val="bg1"/>
                </a:solidFill>
              </a:rPr>
              <a:t>,</a:t>
            </a:r>
            <a:r>
              <a:rPr lang="ru-RU" sz="5800" b="1" dirty="0" err="1" smtClean="0">
                <a:solidFill>
                  <a:schemeClr val="bg1"/>
                </a:solidFill>
              </a:rPr>
              <a:t>и</a:t>
            </a:r>
            <a:r>
              <a:rPr lang="ru-RU" sz="5800" b="1" dirty="0" smtClean="0">
                <a:solidFill>
                  <a:schemeClr val="bg1"/>
                </a:solidFill>
              </a:rPr>
              <a:t>      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800" b="1" dirty="0" smtClean="0">
                <a:solidFill>
                  <a:schemeClr val="bg1"/>
                </a:solidFill>
              </a:rPr>
              <a:t>       </a:t>
            </a:r>
            <a:r>
              <a:rPr lang="ru-RU" sz="5800" b="1" dirty="0" err="1" smtClean="0">
                <a:solidFill>
                  <a:schemeClr val="bg1"/>
                </a:solidFill>
              </a:rPr>
              <a:t>марос</a:t>
            </a:r>
            <a:r>
              <a:rPr lang="ru-RU" sz="5800" b="1" dirty="0" smtClean="0">
                <a:solidFill>
                  <a:schemeClr val="bg1"/>
                </a:solidFill>
              </a:rPr>
              <a:t>           </a:t>
            </a:r>
            <a:r>
              <a:rPr lang="ru-RU" sz="6000" b="1" dirty="0" err="1" smtClean="0">
                <a:solidFill>
                  <a:schemeClr val="bg1"/>
                </a:solidFill>
              </a:rPr>
              <a:t>сн</a:t>
            </a:r>
            <a:r>
              <a:rPr lang="ru-RU" sz="8000" b="1" baseline="30000" dirty="0" smtClean="0">
                <a:solidFill>
                  <a:schemeClr val="bg1"/>
                </a:solidFill>
              </a:rPr>
              <a:t>,</a:t>
            </a:r>
            <a:r>
              <a:rPr lang="ru-RU" sz="6000" b="1" baseline="30000" dirty="0" smtClean="0">
                <a:solidFill>
                  <a:schemeClr val="bg1"/>
                </a:solidFill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</a:rPr>
              <a:t>ишк</a:t>
            </a:r>
            <a:r>
              <a:rPr lang="ru-RU" sz="8000" b="1" baseline="30000" dirty="0" smtClean="0">
                <a:solidFill>
                  <a:schemeClr val="bg1"/>
                </a:solidFill>
              </a:rPr>
              <a:t>,</a:t>
            </a:r>
            <a:r>
              <a:rPr lang="ru-RU" sz="6000" b="1" baseline="30000" dirty="0" smtClean="0">
                <a:solidFill>
                  <a:schemeClr val="bg1"/>
                </a:solidFill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и</a:t>
            </a:r>
            <a:endParaRPr lang="ru-RU" sz="5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Какая орфограмма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объединяет эти   слова?         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" name="Двойные круглые скобки 13"/>
          <p:cNvSpPr/>
          <p:nvPr/>
        </p:nvSpPr>
        <p:spPr>
          <a:xfrm>
            <a:off x="5143504" y="2357430"/>
            <a:ext cx="3071834" cy="500066"/>
          </a:xfrm>
          <a:prstGeom prst="bracketPair">
            <a:avLst/>
          </a:prstGeom>
          <a:ln w="635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16" name="Двойные круглые скобки 15"/>
          <p:cNvSpPr/>
          <p:nvPr/>
        </p:nvSpPr>
        <p:spPr>
          <a:xfrm>
            <a:off x="4857752" y="1357298"/>
            <a:ext cx="2643206" cy="571504"/>
          </a:xfrm>
          <a:prstGeom prst="bracketPair">
            <a:avLst/>
          </a:prstGeom>
          <a:ln w="635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17" name="Двойные круглые скобки 16"/>
          <p:cNvSpPr/>
          <p:nvPr/>
        </p:nvSpPr>
        <p:spPr>
          <a:xfrm>
            <a:off x="1428728" y="3357562"/>
            <a:ext cx="2286016" cy="500066"/>
          </a:xfrm>
          <a:prstGeom prst="bracketPair">
            <a:avLst/>
          </a:prstGeom>
          <a:ln w="635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18" name="Двойные круглые скобки 17"/>
          <p:cNvSpPr/>
          <p:nvPr/>
        </p:nvSpPr>
        <p:spPr>
          <a:xfrm>
            <a:off x="1357290" y="1357298"/>
            <a:ext cx="2071702" cy="571504"/>
          </a:xfrm>
          <a:prstGeom prst="bracketPair">
            <a:avLst/>
          </a:prstGeom>
          <a:ln w="635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19" name="Двойные круглые скобки 18"/>
          <p:cNvSpPr/>
          <p:nvPr/>
        </p:nvSpPr>
        <p:spPr>
          <a:xfrm>
            <a:off x="1357290" y="2285992"/>
            <a:ext cx="2000264" cy="571504"/>
          </a:xfrm>
          <a:prstGeom prst="bracketPair">
            <a:avLst/>
          </a:prstGeom>
          <a:ln w="635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20" name="Двойные круглые скобки 19"/>
          <p:cNvSpPr/>
          <p:nvPr/>
        </p:nvSpPr>
        <p:spPr>
          <a:xfrm>
            <a:off x="5072066" y="3286124"/>
            <a:ext cx="3286148" cy="500066"/>
          </a:xfrm>
          <a:prstGeom prst="bracketPair">
            <a:avLst/>
          </a:prstGeom>
          <a:ln w="635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11" name="Рисунок 10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92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90146" y="18375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869" y="801968"/>
            <a:ext cx="4108114" cy="361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Спросите, не повысив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тона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Что больше: центнер или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тонна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Необходимы соль и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крупы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Чтоб кашу наварить для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группы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Кто получит низкий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балл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Тот не придет на школьный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бал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Если в доме много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сора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Может в доме вспыхнуть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ссора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Приятней найти под ёлкой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гриб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  <a:p>
            <a:pPr>
              <a:lnSpc>
                <a:spcPct val="115000"/>
              </a:lnSpc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Чем получить ангину или </a:t>
            </a:r>
            <a:r>
              <a:rPr lang="ru-RU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грипп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Вывод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844824"/>
            <a:ext cx="54543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 smtClean="0"/>
              <a:t>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Написание этих слов зависит от их лексического  значения и от произношения, их нужно запомнить.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857224" y="571480"/>
            <a:ext cx="7572428" cy="105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Найдите «лишнее» </a:t>
            </a: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слово. </a:t>
            </a:r>
          </a:p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Докажите, что это слово </a:t>
            </a: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«лишнее»</a:t>
            </a:r>
            <a:r>
              <a:rPr lang="ru-RU" sz="1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2928926" y="1714488"/>
            <a:ext cx="3357586" cy="990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сердце </a:t>
            </a:r>
            <a:endParaRPr lang="ru-RU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857488" y="2643182"/>
            <a:ext cx="3786214" cy="668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честный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571736" y="3357562"/>
            <a:ext cx="4143404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вкус 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ный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199" name="WordArt 9"/>
          <p:cNvSpPr>
            <a:spLocks noChangeArrowheads="1" noChangeShapeType="1" noTextEdit="1"/>
          </p:cNvSpPr>
          <p:nvPr/>
        </p:nvSpPr>
        <p:spPr bwMode="auto">
          <a:xfrm>
            <a:off x="2285984" y="4143380"/>
            <a:ext cx="5143536" cy="885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радостный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143372" y="2714620"/>
            <a:ext cx="714380" cy="6429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357686" y="2000240"/>
            <a:ext cx="642942" cy="6429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214810" y="3500438"/>
            <a:ext cx="714380" cy="6429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929190" y="4214818"/>
            <a:ext cx="714380" cy="7143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28860" y="3357562"/>
            <a:ext cx="4786346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вкусный</a:t>
            </a:r>
            <a:endParaRPr lang="ru-RU" sz="7200" dirty="0"/>
          </a:p>
        </p:txBody>
      </p:sp>
      <p:pic>
        <p:nvPicPr>
          <p:cNvPr id="16" name="Рисунок 15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82243" y="1505875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этом слове слышится долгий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звук.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 с удвоенной согласной  в русском языке не так уж много, написания этих слов нужно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запомнить.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лес. </a:t>
            </a:r>
            <a:endParaRPr lang="ru-RU" sz="5400" b="1" dirty="0" smtClean="0"/>
          </a:p>
          <a:p>
            <a:pPr>
              <a:buNone/>
            </a:pP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bg1"/>
                </a:solidFill>
              </a:rPr>
              <a:t>Открой картинку!</a:t>
            </a:r>
            <a:endParaRPr lang="ru-RU" sz="4800" b="1" u="sng" dirty="0">
              <a:solidFill>
                <a:schemeClr val="bg1"/>
              </a:solidFill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755576" y="1844824"/>
            <a:ext cx="7772400" cy="1835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15" b="515"/>
          <a:stretch>
            <a:fillRect/>
          </a:stretch>
        </p:blipFill>
        <p:spPr bwMode="auto">
          <a:xfrm>
            <a:off x="571472" y="428604"/>
            <a:ext cx="8001056" cy="557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357826"/>
            <a:ext cx="8643998" cy="12144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Москва – сердце нашей Родины. Это большой и красивый город.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643998" cy="11430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масква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серце</a:t>
            </a:r>
            <a:r>
              <a:rPr lang="ru-RU" sz="2400" dirty="0" smtClean="0"/>
              <a:t> нашей родины. Это </a:t>
            </a:r>
            <a:r>
              <a:rPr lang="ru-RU" sz="2400" dirty="0" err="1" smtClean="0"/>
              <a:t>балшой</a:t>
            </a:r>
            <a:r>
              <a:rPr lang="ru-RU" sz="2400" dirty="0" smtClean="0"/>
              <a:t> и </a:t>
            </a:r>
            <a:r>
              <a:rPr lang="ru-RU" sz="2400" dirty="0" err="1" smtClean="0"/>
              <a:t>кросивый</a:t>
            </a:r>
            <a:r>
              <a:rPr lang="ru-RU" sz="2400" dirty="0" smtClean="0"/>
              <a:t> </a:t>
            </a:r>
            <a:r>
              <a:rPr lang="ru-RU" sz="2400" dirty="0" err="1" smtClean="0"/>
              <a:t>горот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55" y="1335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76" y="1374338"/>
            <a:ext cx="4572000" cy="32213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Прочитайте задания к упражнению. </a:t>
            </a: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-Если возникли вопросы, окажу помощь.</a:t>
            </a: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уровень. с.34 упр.13 </a:t>
            </a:r>
            <a:endParaRPr lang="ru-RU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уровень. Записать из орфографического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словаря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 слов с двойными согласными. Составь с любым,  словом предложение.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u="sng" dirty="0">
                <a:solidFill>
                  <a:schemeClr val="bg1"/>
                </a:solidFill>
              </a:rPr>
              <a:t>Домашнее задание.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28694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Индивидуальная работа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dirty="0" smtClean="0">
                <a:solidFill>
                  <a:srgbClr val="FFFF00"/>
                </a:solidFill>
              </a:rPr>
              <a:t>  </a:t>
            </a:r>
            <a:r>
              <a:rPr lang="ru-RU" sz="4200" b="1" i="1" dirty="0" smtClean="0">
                <a:solidFill>
                  <a:srgbClr val="FFFF00"/>
                </a:solidFill>
                <a:cs typeface="Aharoni" pitchFamily="2" charset="-79"/>
              </a:rPr>
              <a:t>1 уровень(слабый): </a:t>
            </a:r>
          </a:p>
          <a:p>
            <a:pPr algn="ctr">
              <a:buNone/>
            </a:pPr>
            <a:r>
              <a:rPr lang="ru-RU" sz="4400" b="1" i="1" dirty="0" smtClean="0">
                <a:cs typeface="Aharoni" pitchFamily="2" charset="-79"/>
              </a:rPr>
              <a:t> </a:t>
            </a:r>
            <a:r>
              <a:rPr lang="ru-RU" sz="5100" b="1" i="1" dirty="0" err="1" smtClean="0">
                <a:cs typeface="Aharoni" pitchFamily="2" charset="-79"/>
              </a:rPr>
              <a:t>Цвиток</a:t>
            </a:r>
            <a:r>
              <a:rPr lang="ru-RU" sz="5100" b="1" i="1" dirty="0" smtClean="0">
                <a:cs typeface="Aharoni" pitchFamily="2" charset="-79"/>
              </a:rPr>
              <a:t>, </a:t>
            </a:r>
            <a:r>
              <a:rPr lang="ru-RU" sz="5100" b="1" i="1" dirty="0" err="1" smtClean="0">
                <a:cs typeface="Aharoni" pitchFamily="2" charset="-79"/>
              </a:rPr>
              <a:t>лесница</a:t>
            </a:r>
            <a:r>
              <a:rPr lang="ru-RU" sz="5100" b="1" i="1" dirty="0" smtClean="0">
                <a:cs typeface="Aharoni" pitchFamily="2" charset="-79"/>
              </a:rPr>
              <a:t>, </a:t>
            </a:r>
            <a:r>
              <a:rPr lang="ru-RU" sz="5100" b="1" i="1" dirty="0" err="1" smtClean="0">
                <a:cs typeface="Aharoni" pitchFamily="2" charset="-79"/>
              </a:rPr>
              <a:t>сат</a:t>
            </a:r>
            <a:r>
              <a:rPr lang="ru-RU" sz="5100" b="1" i="1" dirty="0" smtClean="0">
                <a:cs typeface="Aharoni" pitchFamily="2" charset="-79"/>
              </a:rPr>
              <a:t>,  звёздный, </a:t>
            </a:r>
            <a:r>
              <a:rPr lang="ru-RU" sz="5100" b="1" i="1" dirty="0" err="1" smtClean="0">
                <a:cs typeface="Aharoni" pitchFamily="2" charset="-79"/>
              </a:rPr>
              <a:t>грусный</a:t>
            </a:r>
            <a:r>
              <a:rPr lang="ru-RU" sz="5100" b="1" i="1" dirty="0" smtClean="0">
                <a:cs typeface="Aharoni" pitchFamily="2" charset="-79"/>
              </a:rPr>
              <a:t> </a:t>
            </a:r>
            <a:r>
              <a:rPr lang="ru-RU" sz="5100" b="1" i="1" dirty="0" err="1" smtClean="0">
                <a:cs typeface="Aharoni" pitchFamily="2" charset="-79"/>
              </a:rPr>
              <a:t>празник</a:t>
            </a:r>
            <a:r>
              <a:rPr lang="ru-RU" sz="4000" b="1" i="1" dirty="0" smtClean="0">
                <a:cs typeface="Aharoni" pitchFamily="2" charset="-79"/>
              </a:rPr>
              <a:t>. </a:t>
            </a:r>
            <a:endParaRPr lang="ru-RU" sz="4000" b="1" dirty="0" smtClean="0">
              <a:cs typeface="Aharoni" pitchFamily="2" charset="-79"/>
            </a:endParaRPr>
          </a:p>
          <a:p>
            <a:pPr algn="ctr">
              <a:buNone/>
            </a:pPr>
            <a:r>
              <a:rPr lang="ru-RU" sz="3800" b="1" dirty="0" smtClean="0">
                <a:cs typeface="Aharoni" pitchFamily="2" charset="-79"/>
              </a:rPr>
              <a:t>  </a:t>
            </a:r>
            <a:r>
              <a:rPr lang="ru-RU" sz="4200" b="1" dirty="0" smtClean="0">
                <a:solidFill>
                  <a:srgbClr val="FFFF00"/>
                </a:solidFill>
                <a:cs typeface="Aharoni" pitchFamily="2" charset="-79"/>
              </a:rPr>
              <a:t>2 уровень (средний):</a:t>
            </a:r>
            <a:endParaRPr lang="ru-RU" sz="3800" b="1" dirty="0" smtClean="0">
              <a:solidFill>
                <a:srgbClr val="FFFF00"/>
              </a:solidFill>
              <a:cs typeface="Aharoni" pitchFamily="2" charset="-79"/>
            </a:endParaRPr>
          </a:p>
          <a:p>
            <a:pPr algn="ctr">
              <a:buNone/>
            </a:pPr>
            <a:r>
              <a:rPr lang="ru-RU" sz="4400" b="1" i="1" dirty="0" smtClean="0">
                <a:cs typeface="Aharoni" pitchFamily="2" charset="-79"/>
              </a:rPr>
              <a:t>   </a:t>
            </a:r>
            <a:r>
              <a:rPr lang="ru-RU" sz="5100" b="1" i="1" dirty="0" smtClean="0">
                <a:solidFill>
                  <a:schemeClr val="bg1"/>
                </a:solidFill>
                <a:cs typeface="Aharoni" pitchFamily="2" charset="-79"/>
              </a:rPr>
              <a:t>Мальчишек </a:t>
            </a:r>
            <a:r>
              <a:rPr lang="ru-RU" sz="5100" b="1" i="1" dirty="0" err="1">
                <a:solidFill>
                  <a:schemeClr val="bg1"/>
                </a:solidFill>
                <a:cs typeface="Aharoni" pitchFamily="2" charset="-79"/>
              </a:rPr>
              <a:t>радосный</a:t>
            </a:r>
            <a:r>
              <a:rPr lang="ru-RU" sz="5100" b="1" i="1" dirty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5100" b="1" i="1" dirty="0" err="1" smtClean="0">
                <a:solidFill>
                  <a:schemeClr val="bg1"/>
                </a:solidFill>
                <a:cs typeface="Aharoni" pitchFamily="2" charset="-79"/>
              </a:rPr>
              <a:t>нарот</a:t>
            </a:r>
            <a:r>
              <a:rPr lang="ru-RU" sz="5100" b="1" i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</a:p>
          <a:p>
            <a:pPr algn="ctr">
              <a:buNone/>
            </a:pPr>
            <a:r>
              <a:rPr lang="ru-RU" sz="5100" b="1" i="1" dirty="0" smtClean="0">
                <a:solidFill>
                  <a:schemeClr val="bg1"/>
                </a:solidFill>
                <a:cs typeface="Aharoni" pitchFamily="2" charset="-79"/>
              </a:rPr>
              <a:t>   </a:t>
            </a:r>
            <a:r>
              <a:rPr lang="ru-RU" sz="5100" b="1" i="1" dirty="0" err="1" smtClean="0">
                <a:solidFill>
                  <a:schemeClr val="bg1"/>
                </a:solidFill>
                <a:cs typeface="Aharoni" pitchFamily="2" charset="-79"/>
              </a:rPr>
              <a:t>Каньками</a:t>
            </a:r>
            <a:r>
              <a:rPr lang="ru-RU" sz="5100" b="1" i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5100" b="1" i="1" dirty="0">
                <a:solidFill>
                  <a:schemeClr val="bg1"/>
                </a:solidFill>
                <a:cs typeface="Aharoni" pitchFamily="2" charset="-79"/>
              </a:rPr>
              <a:t>звучно режет лёт. </a:t>
            </a:r>
            <a:endParaRPr lang="ru-RU" sz="4000" b="1" dirty="0" smtClean="0">
              <a:solidFill>
                <a:schemeClr val="bg1"/>
              </a:solidFill>
              <a:cs typeface="Aharoni" pitchFamily="2" charset="-79"/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rgbClr val="FFFF00"/>
                </a:solidFill>
                <a:cs typeface="Aharoni" pitchFamily="2" charset="-79"/>
              </a:rPr>
              <a:t>  3 уровень (сильный):</a:t>
            </a:r>
            <a:r>
              <a:rPr lang="ru-RU" sz="4200" b="1" i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</a:p>
          <a:p>
            <a:pPr algn="ctr">
              <a:buNone/>
            </a:pPr>
            <a:r>
              <a:rPr lang="ru-RU" sz="4000" b="1" i="1" dirty="0" smtClean="0">
                <a:cs typeface="Aharoni" pitchFamily="2" charset="-79"/>
              </a:rPr>
              <a:t>    </a:t>
            </a:r>
            <a:r>
              <a:rPr lang="ru-RU" sz="5100" b="1" i="1" dirty="0" smtClean="0">
                <a:cs typeface="Aharoni" pitchFamily="2" charset="-79"/>
              </a:rPr>
              <a:t>Шарик </a:t>
            </a:r>
            <a:r>
              <a:rPr lang="ru-RU" sz="5100" b="1" i="1" dirty="0">
                <a:cs typeface="Aharoni" pitchFamily="2" charset="-79"/>
              </a:rPr>
              <a:t>рану зал…</a:t>
            </a:r>
            <a:r>
              <a:rPr lang="ru-RU" sz="5100" b="1" i="1" dirty="0" err="1">
                <a:cs typeface="Aharoni" pitchFamily="2" charset="-79"/>
              </a:rPr>
              <a:t>зал</a:t>
            </a:r>
            <a:r>
              <a:rPr lang="ru-RU" sz="5100" b="1" i="1" dirty="0" smtClean="0">
                <a:cs typeface="Aharoni" pitchFamily="2" charset="-79"/>
              </a:rPr>
              <a:t>,</a:t>
            </a:r>
          </a:p>
          <a:p>
            <a:pPr algn="ctr">
              <a:buNone/>
            </a:pPr>
            <a:r>
              <a:rPr lang="ru-RU" sz="5100" b="1" i="1" dirty="0" smtClean="0">
                <a:cs typeface="Aharoni" pitchFamily="2" charset="-79"/>
              </a:rPr>
              <a:t>    с </a:t>
            </a:r>
            <a:r>
              <a:rPr lang="ru-RU" sz="5100" b="1" i="1" dirty="0">
                <a:cs typeface="Aharoni" pitchFamily="2" charset="-79"/>
              </a:rPr>
              <a:t>костью в будку зал…</a:t>
            </a:r>
            <a:r>
              <a:rPr lang="ru-RU" sz="5100" b="1" i="1" dirty="0" err="1">
                <a:cs typeface="Aharoni" pitchFamily="2" charset="-79"/>
              </a:rPr>
              <a:t>зал</a:t>
            </a:r>
            <a:r>
              <a:rPr lang="ru-RU" sz="5100" b="1" i="1" dirty="0" smtClean="0">
                <a:cs typeface="Aharoni" pitchFamily="2" charset="-79"/>
              </a:rPr>
              <a:t>.</a:t>
            </a:r>
          </a:p>
          <a:p>
            <a:pPr algn="ctr">
              <a:buNone/>
            </a:pPr>
            <a:r>
              <a:rPr lang="ru-RU" sz="5100" b="1" i="1" dirty="0" smtClean="0">
                <a:cs typeface="Aharoni" pitchFamily="2" charset="-79"/>
              </a:rPr>
              <a:t>       Кот </a:t>
            </a:r>
            <a:r>
              <a:rPr lang="ru-RU" sz="5100" b="1" i="1" dirty="0">
                <a:cs typeface="Aharoni" pitchFamily="2" charset="-79"/>
              </a:rPr>
              <a:t>под снегом пос…дел </a:t>
            </a:r>
            <a:endParaRPr lang="ru-RU" sz="5100" b="1" i="1" dirty="0" smtClean="0">
              <a:cs typeface="Aharoni" pitchFamily="2" charset="-79"/>
            </a:endParaRPr>
          </a:p>
          <a:p>
            <a:pPr algn="ctr">
              <a:buNone/>
            </a:pPr>
            <a:r>
              <a:rPr lang="ru-RU" sz="5100" b="1" i="1" dirty="0">
                <a:cs typeface="Aharoni" pitchFamily="2" charset="-79"/>
              </a:rPr>
              <a:t> </a:t>
            </a:r>
            <a:r>
              <a:rPr lang="ru-RU" sz="5100" b="1" i="1" dirty="0" smtClean="0">
                <a:cs typeface="Aharoni" pitchFamily="2" charset="-79"/>
              </a:rPr>
              <a:t>   и </a:t>
            </a:r>
            <a:r>
              <a:rPr lang="ru-RU" sz="5100" b="1" i="1" dirty="0">
                <a:cs typeface="Aharoni" pitchFamily="2" charset="-79"/>
              </a:rPr>
              <a:t>мгновенно пос…дел.</a:t>
            </a:r>
            <a:endParaRPr lang="ru-RU" sz="4400" b="1" i="1" dirty="0">
              <a:cs typeface="Aharoni" pitchFamily="2" charset="-79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3339687"/>
          <a:ext cx="8229600" cy="1028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228441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Домашнее задание.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-Прочитайте задания к упражнению.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-Если возникли вопросы, окажу помощь.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>
                          <a:effectLst/>
                        </a:rPr>
                        <a:t>1 уровень. с.34 упр.13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523086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34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уровень. Записать из орфографического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9986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u="sng" dirty="0" smtClean="0">
                <a:solidFill>
                  <a:schemeClr val="bg1"/>
                </a:solidFill>
              </a:rPr>
              <a:t>Спасибо за урок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</a:rPr>
              <a:t>Самооценка </a:t>
            </a:r>
            <a:endParaRPr lang="ru-RU" sz="6600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1472" y="1714488"/>
            <a:ext cx="2357454" cy="3929090"/>
            <a:chOff x="96" y="768"/>
            <a:chExt cx="1968" cy="1152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flipH="1">
              <a:off x="96" y="1460"/>
              <a:ext cx="1333" cy="46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 flipH="1">
              <a:off x="96" y="999"/>
              <a:ext cx="636" cy="46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flipH="1">
              <a:off x="1080" y="1460"/>
              <a:ext cx="636" cy="2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flipH="1">
              <a:off x="1429" y="1689"/>
              <a:ext cx="635" cy="231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flipH="1">
              <a:off x="414" y="999"/>
              <a:ext cx="634" cy="23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 flipH="1">
              <a:off x="732" y="1229"/>
              <a:ext cx="634" cy="23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 flipH="1">
              <a:off x="96" y="768"/>
              <a:ext cx="636" cy="23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20" y="1728"/>
              <a:ext cx="109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584" y="1488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2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3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00" y="1248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3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3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864" y="1008"/>
              <a:ext cx="109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4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76" y="816"/>
              <a:ext cx="1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5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3357554" y="1857364"/>
            <a:ext cx="2214578" cy="3786214"/>
            <a:chOff x="144" y="3091"/>
            <a:chExt cx="1824" cy="1085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44" y="3302"/>
              <a:ext cx="644" cy="44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 flipH="1">
              <a:off x="144" y="3734"/>
              <a:ext cx="1354" cy="44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flipH="1">
              <a:off x="1185" y="3747"/>
              <a:ext cx="479" cy="22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498" y="3946"/>
              <a:ext cx="470" cy="221"/>
            </a:xfrm>
            <a:prstGeom prst="rect">
              <a:avLst/>
            </a:prstGeom>
            <a:solidFill>
              <a:srgbClr val="CCFF99"/>
            </a:solidFill>
            <a:ln w="0">
              <a:solidFill>
                <a:srgbClr val="CCFF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 flipH="1">
              <a:off x="466" y="3293"/>
              <a:ext cx="644" cy="22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flipH="1">
              <a:off x="752" y="3514"/>
              <a:ext cx="644" cy="22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 flipH="1">
              <a:off x="144" y="3091"/>
              <a:ext cx="644" cy="22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838" y="3992"/>
              <a:ext cx="98" cy="1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4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534" y="3762"/>
              <a:ext cx="87" cy="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2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186" y="3532"/>
              <a:ext cx="87" cy="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3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5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882" y="3302"/>
              <a:ext cx="99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4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5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622" y="3118"/>
              <a:ext cx="97" cy="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5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6215074" y="1785926"/>
            <a:ext cx="2357454" cy="3857652"/>
            <a:chOff x="2304" y="2784"/>
            <a:chExt cx="2016" cy="1152"/>
          </a:xfrm>
        </p:grpSpPr>
        <p:grpSp>
          <p:nvGrpSpPr>
            <p:cNvPr id="1053" name="Group 29"/>
            <p:cNvGrpSpPr>
              <a:grpSpLocks/>
            </p:cNvGrpSpPr>
            <p:nvPr/>
          </p:nvGrpSpPr>
          <p:grpSpPr bwMode="auto">
            <a:xfrm>
              <a:off x="2304" y="2784"/>
              <a:ext cx="2016" cy="1152"/>
              <a:chOff x="2784" y="2832"/>
              <a:chExt cx="1536" cy="1152"/>
            </a:xfrm>
          </p:grpSpPr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 flipH="1">
                <a:off x="2784" y="3063"/>
                <a:ext cx="496" cy="46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 flipH="1">
                <a:off x="2784" y="3523"/>
                <a:ext cx="1040" cy="46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 flipH="1">
                <a:off x="3552" y="3523"/>
                <a:ext cx="496" cy="23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 flipH="1">
                <a:off x="3824" y="3753"/>
                <a:ext cx="496" cy="231"/>
              </a:xfrm>
              <a:prstGeom prst="rect">
                <a:avLst/>
              </a:prstGeom>
              <a:solidFill>
                <a:srgbClr val="FF99CC"/>
              </a:solidFill>
              <a:ln w="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 flipH="1">
                <a:off x="3031" y="3063"/>
                <a:ext cx="496" cy="23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 flipH="1">
                <a:off x="3264" y="3280"/>
                <a:ext cx="494" cy="256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 flipH="1">
                <a:off x="2784" y="2832"/>
                <a:ext cx="496" cy="23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61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176" y="3744"/>
              <a:ext cx="109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6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840" y="3504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2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63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456" y="3264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3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64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120" y="3024"/>
              <a:ext cx="109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4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65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832" y="2832"/>
              <a:ext cx="1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5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066" name="WordArt 42"/>
          <p:cNvSpPr>
            <a:spLocks noChangeArrowheads="1" noChangeShapeType="1" noTextEdit="1"/>
          </p:cNvSpPr>
          <p:nvPr/>
        </p:nvSpPr>
        <p:spPr bwMode="auto">
          <a:xfrm>
            <a:off x="500034" y="5643578"/>
            <a:ext cx="2357454" cy="500066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"/>
                <a:cs typeface="Arial"/>
              </a:rPr>
              <a:t>сложность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Arial"/>
              <a:cs typeface="Arial"/>
            </a:endParaRPr>
          </a:p>
        </p:txBody>
      </p:sp>
      <p:sp>
        <p:nvSpPr>
          <p:cNvPr id="1067" name="WordArt 43"/>
          <p:cNvSpPr>
            <a:spLocks noChangeArrowheads="1" noChangeShapeType="1" noTextEdit="1"/>
          </p:cNvSpPr>
          <p:nvPr/>
        </p:nvSpPr>
        <p:spPr bwMode="auto">
          <a:xfrm>
            <a:off x="3357554" y="5643578"/>
            <a:ext cx="2071702" cy="500066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"/>
                <a:cs typeface="Arial"/>
              </a:rPr>
              <a:t>важность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Arial"/>
              <a:cs typeface="Arial"/>
            </a:endParaRPr>
          </a:p>
        </p:txBody>
      </p:sp>
      <p:sp>
        <p:nvSpPr>
          <p:cNvPr id="1068" name="WordArt 44"/>
          <p:cNvSpPr>
            <a:spLocks noChangeArrowheads="1" noChangeShapeType="1" noTextEdit="1"/>
          </p:cNvSpPr>
          <p:nvPr/>
        </p:nvSpPr>
        <p:spPr bwMode="auto">
          <a:xfrm>
            <a:off x="6286512" y="5643578"/>
            <a:ext cx="2286016" cy="64294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"/>
                <a:cs typeface="Arial"/>
              </a:rPr>
              <a:t>настроение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Arial"/>
              <a:cs typeface="Arial"/>
            </a:endParaRPr>
          </a:p>
        </p:txBody>
      </p:sp>
      <p:pic>
        <p:nvPicPr>
          <p:cNvPr id="48" name="Рисунок 47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436365" y="2473892"/>
            <a:ext cx="20467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орфограммы</a:t>
            </a:r>
            <a:endParaRPr lang="ru-RU" sz="1600" dirty="0"/>
          </a:p>
        </p:txBody>
      </p:sp>
      <p:cxnSp>
        <p:nvCxnSpPr>
          <p:cNvPr id="10" name="Прямая соединительная линия 9"/>
          <p:cNvCxnSpPr>
            <a:endCxn id="4" idx="0"/>
          </p:cNvCxnSpPr>
          <p:nvPr/>
        </p:nvCxnSpPr>
        <p:spPr>
          <a:xfrm>
            <a:off x="4459733" y="1946662"/>
            <a:ext cx="0" cy="52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203036" y="2210277"/>
            <a:ext cx="369096" cy="34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72132" y="3033840"/>
            <a:ext cx="789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357554" y="2242964"/>
            <a:ext cx="390950" cy="34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699792" y="3013952"/>
            <a:ext cx="736573" cy="19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190671" y="3416429"/>
            <a:ext cx="545417" cy="41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03036" y="3429000"/>
            <a:ext cx="369096" cy="413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627784" y="1600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ч</a:t>
            </a:r>
            <a:r>
              <a:rPr lang="ru-RU" dirty="0" err="1" smtClean="0"/>
              <a:t>к</a:t>
            </a:r>
            <a:r>
              <a:rPr lang="ru-RU" dirty="0" smtClean="0"/>
              <a:t> </a:t>
            </a:r>
            <a:r>
              <a:rPr lang="ru-RU" dirty="0" err="1" smtClean="0"/>
              <a:t>чн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994205" y="10301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ж</a:t>
            </a:r>
            <a:r>
              <a:rPr lang="ru-RU" dirty="0" err="1" smtClean="0"/>
              <a:t>и</a:t>
            </a:r>
            <a:r>
              <a:rPr lang="ru-RU" dirty="0" smtClean="0"/>
              <a:t> ши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447007" y="138228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ч</a:t>
            </a:r>
            <a:r>
              <a:rPr lang="ru-RU" dirty="0" err="1" smtClean="0"/>
              <a:t>а</a:t>
            </a:r>
            <a:r>
              <a:rPr lang="ru-RU" dirty="0" smtClean="0"/>
              <a:t> ща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368851" y="2542412"/>
            <a:ext cx="1339267" cy="101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Безударная гласная</a:t>
            </a:r>
            <a:endParaRPr lang="ru-RU" sz="1100" dirty="0"/>
          </a:p>
        </p:txBody>
      </p:sp>
      <p:sp>
        <p:nvSpPr>
          <p:cNvPr id="29" name="Овал 28"/>
          <p:cNvSpPr/>
          <p:nvPr/>
        </p:nvSpPr>
        <p:spPr>
          <a:xfrm>
            <a:off x="6389018" y="2517078"/>
            <a:ext cx="1137654" cy="1036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Парная согласная</a:t>
            </a:r>
            <a:endParaRPr lang="ru-RU" sz="1100" dirty="0"/>
          </a:p>
        </p:txBody>
      </p:sp>
      <p:sp>
        <p:nvSpPr>
          <p:cNvPr id="30" name="Овал 29"/>
          <p:cNvSpPr/>
          <p:nvPr/>
        </p:nvSpPr>
        <p:spPr>
          <a:xfrm>
            <a:off x="2255174" y="3846117"/>
            <a:ext cx="185677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Непроизносимая согласная</a:t>
            </a:r>
            <a:endParaRPr lang="ru-RU" sz="1100" dirty="0"/>
          </a:p>
        </p:txBody>
      </p:sp>
      <p:sp>
        <p:nvSpPr>
          <p:cNvPr id="78" name="Овал 77"/>
          <p:cNvSpPr/>
          <p:nvPr/>
        </p:nvSpPr>
        <p:spPr>
          <a:xfrm>
            <a:off x="4737391" y="3875488"/>
            <a:ext cx="185677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Двойные согласные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94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Девиз урока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/>
              <a:t>С малой удачи </a:t>
            </a:r>
          </a:p>
          <a:p>
            <a:pPr algn="ctr">
              <a:buNone/>
            </a:pPr>
            <a:r>
              <a:rPr lang="ru-RU" dirty="0" smtClean="0"/>
              <a:t>Начинается большой успех!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8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6" y="22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endParaRPr lang="ru-RU" sz="48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1425599"/>
            <a:ext cx="4572000" cy="30385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правил, правил сколько!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 непривычки бросит в дрожь.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Будь внимательным, и только,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Любознательным, и только,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Аккуратным будь, и только…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Всё запомнишь, всё поймёшь!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20186"/>
            <a:ext cx="4572000" cy="2042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замечаем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размышляем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наблюдаем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делаем выводы                      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595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42875"/>
            <a:ext cx="4572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Помоги дописать пословицу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1391528"/>
            <a:ext cx="7632848" cy="456937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одному не под силу, то легко…  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6693" y="3068960"/>
            <a:ext cx="4189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abic Typesetting" pitchFamily="66" charset="-78"/>
              </a:rPr>
              <a:t> </a:t>
            </a:r>
            <a:r>
              <a:rPr lang="ru-RU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abic Typesetting" pitchFamily="66" charset="-78"/>
              </a:rPr>
              <a:t>к</a:t>
            </a:r>
            <a:r>
              <a:rPr lang="ru-RU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abic Typesetting" pitchFamily="66" charset="-78"/>
              </a:rPr>
              <a:t>оллективу.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14465908_1twljakqzcpnek4.jpeg"/>
          <p:cNvPicPr>
            <a:picLocks noChangeAspect="1"/>
          </p:cNvPicPr>
          <p:nvPr/>
        </p:nvPicPr>
        <p:blipFill>
          <a:blip r:embed="rId2" cstate="print"/>
          <a:srcRect t="7161" r="221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71472" y="1857364"/>
            <a:ext cx="8229600" cy="478634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Хочу знать больше!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4600" b="1" i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600" b="1" i="1" dirty="0" smtClean="0">
                <a:solidFill>
                  <a:srgbClr val="FF0000"/>
                </a:solidFill>
              </a:rPr>
              <a:t>        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Хорошо знаю материал,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но могу лучше!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Пока испытываю трудности!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720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abic Typesetting" pitchFamily="66" charset="-78"/>
              </a:rPr>
              <a:t>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cs typeface="Arabic Typesetting" pitchFamily="66" charset="-78"/>
              </a:rPr>
              <a:t>Гора               Грамоты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cs typeface="Arabic Typesetting" pitchFamily="66" charset="-78"/>
            </a:endParaRPr>
          </a:p>
        </p:txBody>
      </p:sp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3163" y="2132856"/>
            <a:ext cx="758937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 с двойными согласными.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</a:rPr>
              <a:t>Задачи урока</a:t>
            </a:r>
            <a:r>
              <a:rPr lang="en-US" sz="4400" i="1" dirty="0" smtClean="0">
                <a:solidFill>
                  <a:schemeClr val="bg1"/>
                </a:solidFill>
              </a:rPr>
              <a:t>:</a:t>
            </a:r>
            <a:endParaRPr lang="ru-RU" sz="4400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1835156"/>
          </a:xfrm>
        </p:spPr>
        <p:txBody>
          <a:bodyPr>
            <a:no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читься отличать…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читься правильно…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Проверь себя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142984"/>
            <a:ext cx="7525868" cy="4929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Аллея,Алла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,иллюстрации,троллейбус, хоккей, антенну,шоссе,аппликацию.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16416" y="1071546"/>
            <a:ext cx="222746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  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           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                       </a:t>
            </a:r>
            <a:endParaRPr lang="ru-RU" sz="32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42518 -0.10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51979 -0.125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LKBOARD_SM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5575"/>
            <a:ext cx="9144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475656" y="1196752"/>
            <a:ext cx="6995120" cy="5505475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Работать должны оба.</a:t>
            </a:r>
          </a:p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Один говорит, другой слушает.</a:t>
            </a:r>
          </a:p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Своё несогласие высказывай вежливо.</a:t>
            </a:r>
          </a:p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Если не понял, переспроси.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8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526</Words>
  <Application>Microsoft Office PowerPoint</Application>
  <PresentationFormat>Экран (4:3)</PresentationFormat>
  <Paragraphs>177</Paragraphs>
  <Slides>19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Aharoni</vt:lpstr>
      <vt:lpstr>Arabic Typesetting</vt:lpstr>
      <vt:lpstr>Arial</vt:lpstr>
      <vt:lpstr>Calibri</vt:lpstr>
      <vt:lpstr>Symbol</vt:lpstr>
      <vt:lpstr>Times New Roman</vt:lpstr>
      <vt:lpstr>Тема Office</vt:lpstr>
      <vt:lpstr>Русский язык 2 класс</vt:lpstr>
      <vt:lpstr>Девиз урока:</vt:lpstr>
      <vt:lpstr> </vt:lpstr>
      <vt:lpstr>Презентация PowerPoint</vt:lpstr>
      <vt:lpstr>Презентация PowerPoint</vt:lpstr>
      <vt:lpstr>Презентация PowerPoint</vt:lpstr>
      <vt:lpstr>Задачи урока:</vt:lpstr>
      <vt:lpstr>Проверь себя</vt:lpstr>
      <vt:lpstr>Презентация PowerPoint</vt:lpstr>
      <vt:lpstr>Составь пару</vt:lpstr>
      <vt:lpstr>Презентация PowerPoint</vt:lpstr>
      <vt:lpstr>Игра</vt:lpstr>
      <vt:lpstr>Угадай слова!</vt:lpstr>
      <vt:lpstr>Вывод:</vt:lpstr>
      <vt:lpstr>Презентация PowerPoint</vt:lpstr>
      <vt:lpstr>Открой картинку!</vt:lpstr>
      <vt:lpstr>масква – серце нашей родины. Это балшой и кросивый горот. </vt:lpstr>
      <vt:lpstr>Индивидуальная работа</vt:lpstr>
      <vt:lpstr>Самооценка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тренинг</dc:title>
  <dc:creator>Admin</dc:creator>
  <cp:lastModifiedBy>Александр</cp:lastModifiedBy>
  <cp:revision>74</cp:revision>
  <dcterms:created xsi:type="dcterms:W3CDTF">2011-11-28T10:54:51Z</dcterms:created>
  <dcterms:modified xsi:type="dcterms:W3CDTF">2019-01-13T08:32:02Z</dcterms:modified>
</cp:coreProperties>
</file>