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73" r:id="rId4"/>
    <p:sldId id="271" r:id="rId5"/>
    <p:sldId id="275" r:id="rId6"/>
    <p:sldId id="274" r:id="rId7"/>
    <p:sldId id="277" r:id="rId8"/>
    <p:sldId id="276" r:id="rId9"/>
    <p:sldId id="278" r:id="rId10"/>
    <p:sldId id="260" r:id="rId11"/>
    <p:sldId id="265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8EB33BB8-6C7A-4BE0-9B55-9EAC48D52EC6}">
              <a:rPr lang="en-US"/>
              <a:pPr rtl="0"/>
              <a:t>01.09.2016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C611EF64-F73B-4314-BB6F-BC0937BBDF19}">
              <a:rPr lang="en-US"/>
              <a:pPr rtl="0"/>
              <a:t>01.09.2016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3B9702-7FBF-4720-8670-571C5E7EEDDE}">
              <a:rPr lang="en-US"/>
              <a:pPr rtl="0"/>
              <a:t>01.09.2016</a:t>
            </a:fld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427AEA-BBBB-4C9B-AB23-214EAA8AB789}">
              <a:rPr lang="en-US"/>
              <a:pPr rtl="0"/>
              <a:t>01.09.2016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91CA30-F5CD-4CA0-B16A-349C6F830700}">
              <a:rPr lang="en-US"/>
              <a:pPr rtl="0"/>
              <a:t>01.09.2016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AF48E-ABA0-4B58-B562-D1D7408067C4}">
              <a:rPr lang="en-US"/>
              <a:pPr rtl="0"/>
              <a:t>01.09.2016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A5034C-8BD9-4B0C-893B-33834FAB227F}">
              <a:rPr lang="en-US"/>
              <a:pPr rtl="0"/>
              <a:t>01.09.2016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787AA-CBCD-47F9-A04C-7106C508CDE4}">
              <a:rPr lang="en-US"/>
              <a:pPr rtl="0"/>
              <a:t>01.09.2016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1CC9DD-75F5-4611-BA0B-CFB1A226639C}">
              <a:rPr lang="en-US"/>
              <a:pPr rtl="0"/>
              <a:t>01.09.2016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80F1F9-2D3D-4243-878F-D000C3F2A1C4}">
              <a:rPr lang="en-US"/>
              <a:pPr rtl="0"/>
              <a:t>01.09.2016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ABCBE8-1824-4658-A8BB-BECFAEB7E35A}">
              <a:rPr lang="en-US"/>
              <a:pPr rtl="0"/>
              <a:t>01.09.2016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5CD17-C377-4DE5-9FCA-CC7471605C58}">
              <a:rPr lang="en-US"/>
              <a:pPr rtl="0"/>
              <a:t>01.09.2016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BE9F02-BE96-4BAE-86A5-1FA60D24CAE2}">
              <a:rPr lang="en-US"/>
              <a:pPr rtl="0"/>
              <a:t>01.09.2016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9D3B9702-7FBF-4720-8670-571C5E7EEDDE}">
              <a:rPr lang="en-US" smtClean="0"/>
              <a:pPr rtl="0"/>
              <a:t>01.09.2016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kak-bog.ru/rolevaya-igra-kak-metod-obucheniy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5815" y="5792324"/>
            <a:ext cx="7584181" cy="1065676"/>
          </a:xfrm>
        </p:spPr>
        <p:txBody>
          <a:bodyPr rtlCol="0">
            <a:normAutofit fontScale="92500"/>
          </a:bodyPr>
          <a:lstStyle/>
          <a:p>
            <a:pPr rtl="0"/>
            <a:r>
              <a:rPr lang="ru" b="1" dirty="0" smtClean="0">
                <a:solidFill>
                  <a:schemeClr val="accent2">
                    <a:lumMod val="75000"/>
                  </a:schemeClr>
                </a:solidFill>
              </a:rPr>
              <a:t>Бурматова Елена Александровна</a:t>
            </a:r>
          </a:p>
          <a:p>
            <a:pPr rt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" b="1" dirty="0" smtClean="0">
                <a:solidFill>
                  <a:schemeClr val="accent2">
                    <a:lumMod val="75000"/>
                  </a:schemeClr>
                </a:solidFill>
              </a:rPr>
              <a:t>аместитель директора  МБУ ДО «ООЦ «Олимп»</a:t>
            </a:r>
          </a:p>
          <a:p>
            <a:pPr rt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" b="1" dirty="0" smtClean="0">
                <a:solidFill>
                  <a:schemeClr val="accent2">
                    <a:lumMod val="75000"/>
                  </a:schemeClr>
                </a:solidFill>
              </a:rPr>
              <a:t>нжеро-Судженский городской округ</a:t>
            </a:r>
            <a:endParaRPr lang="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Desktop\1448120868_internet2.png"/>
          <p:cNvPicPr>
            <a:picLocks noChangeAspect="1" noChangeArrowheads="1"/>
          </p:cNvPicPr>
          <p:nvPr/>
        </p:nvPicPr>
        <p:blipFill>
          <a:blip r:embed="rId3"/>
          <a:srcRect r="-762" b="22478"/>
          <a:stretch>
            <a:fillRect/>
          </a:stretch>
        </p:blipFill>
        <p:spPr bwMode="auto">
          <a:xfrm>
            <a:off x="871048" y="202018"/>
            <a:ext cx="5992191" cy="535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22" y="574431"/>
            <a:ext cx="1150033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Советы по профилактике сетевой зависимости</a:t>
            </a:r>
          </a:p>
          <a:p>
            <a:endParaRPr lang="ru-RU" sz="24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tx2"/>
                </a:solidFill>
              </a:rPr>
              <a:t>Следите за отношением к Интернету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Проблемы со сверстниками, неудачи в реальной жизни могут заставить ребёнка уйти в виртуальный мир, который предлагает более широкий выбор для общения. Родителям замкнутых или застенчивых детей важно отслеживать их отношение к Интернету, чтобы предупредить возникновение привыкания.</a:t>
            </a:r>
          </a:p>
          <a:p>
            <a:pPr algn="just"/>
            <a:endParaRPr lang="ru-RU" u="sng" dirty="0" smtClean="0">
              <a:solidFill>
                <a:schemeClr val="tx2"/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tx2"/>
                </a:solidFill>
              </a:rPr>
              <a:t>Следите за временем нахождения в сети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Взрослым необходимо выяснить, сколько времени дети находятся в </a:t>
            </a:r>
            <a:r>
              <a:rPr lang="ru-RU" dirty="0" err="1" smtClean="0">
                <a:solidFill>
                  <a:schemeClr val="tx2"/>
                </a:solidFill>
              </a:rPr>
              <a:t>онлайн-режиме</a:t>
            </a:r>
            <a:r>
              <a:rPr lang="ru-RU" dirty="0" smtClean="0">
                <a:solidFill>
                  <a:schemeClr val="tx2"/>
                </a:solidFill>
              </a:rPr>
              <a:t>, оказывает ли Интернет влияние на их спортивные и школьные успехи, здоровье и отношение с друзьями. Попробуйте разработать правила пользования, в которые будут входить и ограничения: время нахождения, запрет на выход в сеть до выполнения домашнего задания. Если ребёнок раздражается или впадает в депрессию, следует обратиться за квалифицированной психологической или медицинской помощью.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tx2"/>
                </a:solidFill>
              </a:rPr>
              <a:t>Поддерживайте разумный баланс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Мотивируйте ребёнка на общение со сверстниками на свежем воздухе. Поощряйте его участие в различных кружках по интересам.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tx2"/>
                </a:solidFill>
              </a:rPr>
              <a:t>Предложите альтернативу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Если дети интересуются </a:t>
            </a:r>
            <a:r>
              <a:rPr lang="ru-RU" dirty="0" err="1" smtClean="0">
                <a:solidFill>
                  <a:schemeClr val="tx2"/>
                </a:solidFill>
              </a:rPr>
              <a:t>онлайн-играми</a:t>
            </a:r>
            <a:r>
              <a:rPr lang="ru-RU" dirty="0" smtClean="0">
                <a:solidFill>
                  <a:schemeClr val="tx2"/>
                </a:solidFill>
              </a:rPr>
              <a:t> с </a:t>
            </a:r>
            <a:r>
              <a:rPr lang="ru-RU" dirty="0" err="1" smtClean="0">
                <a:solidFill>
                  <a:schemeClr val="tx2"/>
                </a:solidFill>
              </a:rPr>
              <a:t>фэнтезийными</a:t>
            </a:r>
            <a:r>
              <a:rPr lang="ru-RU" dirty="0" smtClean="0">
                <a:solidFill>
                  <a:schemeClr val="tx2"/>
                </a:solidFill>
              </a:rPr>
              <a:t> сюжетами или космическими приключениями, предложите прочитать книги той же тематики.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1805354"/>
            <a:ext cx="11723077" cy="120041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" sz="6700" b="1" dirty="0" smtClean="0"/>
              <a:t> </a:t>
            </a:r>
            <a:r>
              <a:rPr lang="ru" sz="6700" b="1" dirty="0" smtClean="0">
                <a:solidFill>
                  <a:srgbClr val="002060"/>
                </a:solidFill>
              </a:rPr>
              <a:t>СПАСИБО за ВНИМАНИЕ!</a:t>
            </a:r>
            <a:r>
              <a:rPr lang="ru" dirty="0" smtClean="0">
                <a:solidFill>
                  <a:srgbClr val="002060"/>
                </a:solidFill>
              </a:rPr>
              <a:t/>
            </a:r>
            <a:br>
              <a:rPr lang="ru" dirty="0" smtClean="0">
                <a:solidFill>
                  <a:srgbClr val="002060"/>
                </a:solidFill>
              </a:rPr>
            </a:br>
            <a:endParaRPr lang="ru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9630" y="3141785"/>
            <a:ext cx="11723077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846" y="3048865"/>
            <a:ext cx="118754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учреждение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дополнительного образования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Анжеро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Судженского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городского округа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Оздоровительно-образовательный  центр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(МБУ ДО 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ООЦ 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652480, Россия, Кемеровская область, город Анжеро-Судженск, ул.К.Маркса, 1 корпус 2,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\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(38453)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-51-11 E-mail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aszdorove@yandex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783"/>
            <a:ext cx="91440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chemeClr val="tx2"/>
                </a:solidFill>
              </a:rPr>
              <a:t>Для чего нужен интернет и его возможности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070" y="733647"/>
            <a:ext cx="113674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1.Поиск необходимой информации</a:t>
            </a:r>
            <a:r>
              <a:rPr lang="ru-RU" dirty="0" smtClean="0">
                <a:solidFill>
                  <a:schemeClr val="tx2"/>
                </a:solidFill>
              </a:rPr>
              <a:t> любого рода просто через поисковую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программу. Поисковик представляет собой систему, которая найдёт все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существующие запросы, которые находятся в сети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2.Работа</a:t>
            </a:r>
            <a:r>
              <a:rPr lang="ru-RU" dirty="0" smtClean="0">
                <a:solidFill>
                  <a:schemeClr val="tx2"/>
                </a:solidFill>
              </a:rPr>
              <a:t>. Через всемирную сеть можно осуществлять продажи, рекламировать свой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бизнес или вкладывать деньги на бирже. Предприниматели и бизнесмены создают сайты со своей продукцией или предлагаемыми услугами. Количество коммерческих сайтов просто впечатляет.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3.Обучение</a:t>
            </a:r>
            <a:r>
              <a:rPr lang="ru-RU" dirty="0" smtClean="0">
                <a:solidFill>
                  <a:schemeClr val="tx2"/>
                </a:solidFill>
              </a:rPr>
              <a:t>. Сегодня интернет широко применяются для проведения </a:t>
            </a:r>
            <a:r>
              <a:rPr lang="ru-RU" u="sng" dirty="0" smtClean="0">
                <a:solidFill>
                  <a:schemeClr val="tx2"/>
                </a:solidFill>
                <a:hlinkClick r:id="rId2"/>
              </a:rPr>
              <a:t>обучения</a:t>
            </a:r>
            <a:r>
              <a:rPr lang="ru-RU" u="sng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Здесь можно получить не только обучающую информацию, но также можно скачать специальные программы или видео, через которые можно будет научиться требуемому делу.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4.Развлечение</a:t>
            </a:r>
            <a:r>
              <a:rPr lang="ru-RU" dirty="0" smtClean="0">
                <a:solidFill>
                  <a:schemeClr val="tx2"/>
                </a:solidFill>
              </a:rPr>
              <a:t>. В интернете находится есть множество порталов, которые предлагают разные способы для отдыха. Каждый человек найдет именно то, чем он увлекает. Каждый сможет посидеть на форуме и пообщаться с новыми людьми. В интернете можно посмотреть фильмы или поиграть в игры.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5.Общение</a:t>
            </a:r>
            <a:r>
              <a:rPr lang="ru-RU" dirty="0" smtClean="0">
                <a:solidFill>
                  <a:schemeClr val="tx2"/>
                </a:solidFill>
              </a:rPr>
              <a:t>. Интернет сегодня считается лучшим средством для коммуникации между людьми. Именно в нем находятся различные порталы и форумы, где каждый сможет найти друзей или новых знакомых. При желании можно будет связаться с человеком, где бы он не находился.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1\Desktop\vozmozhnosti_interneta.jpg"/>
          <p:cNvPicPr>
            <a:picLocks noChangeAspect="1" noChangeArrowheads="1"/>
          </p:cNvPicPr>
          <p:nvPr/>
        </p:nvPicPr>
        <p:blipFill>
          <a:blip r:embed="rId3">
            <a:lum bright="20000" contrast="-2000"/>
          </a:blip>
          <a:srcRect/>
          <a:stretch>
            <a:fillRect/>
          </a:stretch>
        </p:blipFill>
        <p:spPr bwMode="auto">
          <a:xfrm>
            <a:off x="9679393" y="132132"/>
            <a:ext cx="2381250" cy="172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964715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deti_internet_0.jpg"/>
          <p:cNvPicPr>
            <a:picLocks noChangeAspect="1" noChangeArrowheads="1"/>
          </p:cNvPicPr>
          <p:nvPr/>
        </p:nvPicPr>
        <p:blipFill>
          <a:blip r:embed="rId2">
            <a:lum bright="13000" contrast="10000"/>
          </a:blip>
          <a:srcRect/>
          <a:stretch>
            <a:fillRect/>
          </a:stretch>
        </p:blipFill>
        <p:spPr bwMode="auto">
          <a:xfrm>
            <a:off x="8451408" y="4412511"/>
            <a:ext cx="3497913" cy="22753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98783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  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712" y="245400"/>
            <a:ext cx="11472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Какими качествами должен обладать ребенок, чтобы безопасно пользоваться Интернетом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 получать от него пользу?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977" y="978195"/>
            <a:ext cx="11578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1. Определенное развитие интеллекта. </a:t>
            </a:r>
            <a:r>
              <a:rPr lang="ru-RU" dirty="0" smtClean="0">
                <a:solidFill>
                  <a:schemeClr val="tx2"/>
                </a:solidFill>
              </a:rPr>
              <a:t>Чтобы ребенок понимал, как там все устроено, где что </a:t>
            </a:r>
            <a:r>
              <a:rPr lang="ru-RU" dirty="0" err="1" smtClean="0">
                <a:solidFill>
                  <a:schemeClr val="tx2"/>
                </a:solidFill>
              </a:rPr>
              <a:t>иcкать</a:t>
            </a:r>
            <a:r>
              <a:rPr lang="ru-RU" dirty="0" smtClean="0">
                <a:solidFill>
                  <a:schemeClr val="tx2"/>
                </a:solidFill>
              </a:rPr>
              <a:t>, умел писать и читать как минимум. Соответственно дошкольники по этим критериям не подходят. Учитываем, что пик развития интеллектуальных способностей у ребенка приходится на возрастной промежуток от 8 до 12 лет. И потребности узнать что-то углубленно и дополнительно появятся примерно в этом возрасте.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2. Определенный уровень развития моральных качеств и нравственности. </a:t>
            </a:r>
            <a:r>
              <a:rPr lang="ru-RU" dirty="0" smtClean="0">
                <a:solidFill>
                  <a:schemeClr val="tx2"/>
                </a:solidFill>
              </a:rPr>
              <a:t>Он должен понимать, что такое хорошо, а что такое плохо. Он должен взять эти нормы «внутрь». Потому что есть стадия развития нравственности, когда дети ориентируются только на внешний мир. Они ведут себя хорошо только когда рядом взрослые, а когда взрослых нет, то могут нарушать правила. Поэтому чтобы ребенок не лазил по сайтам, не предназначенным для детей, он должен находиться на этой стадии. Ее дети достигают с 10 до 13 лет в среднем.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3</a:t>
            </a:r>
            <a:r>
              <a:rPr lang="ru-RU" dirty="0" smtClean="0">
                <a:solidFill>
                  <a:schemeClr val="tx2"/>
                </a:solidFill>
              </a:rPr>
              <a:t>.Ребенок должен обладать способностью к </a:t>
            </a:r>
            <a:r>
              <a:rPr lang="ru-RU" b="1" dirty="0" smtClean="0">
                <a:solidFill>
                  <a:schemeClr val="tx2"/>
                </a:solidFill>
              </a:rPr>
              <a:t>контролю над своими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желаниями и импульсами </a:t>
            </a:r>
            <a:r>
              <a:rPr lang="ru-RU" dirty="0" smtClean="0">
                <a:solidFill>
                  <a:schemeClr val="tx2"/>
                </a:solidFill>
              </a:rPr>
              <a:t>для того, чтобы мог сказать себе «стоп»,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 сидеть в Интернете бесконечно. Чем старше ребенок, тем больше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 него уровень контроля в норме.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64715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939" y="140677"/>
            <a:ext cx="10187353" cy="19225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Федеральный закон от 29 декабря 2010 г.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N 436-ФЗ "О защите детей от информации, причиняющей вред их здоровью и развитию"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7415"/>
            <a:ext cx="11617569" cy="42203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Устанавливает правила </a:t>
            </a:r>
            <a:r>
              <a:rPr lang="ru-RU" sz="4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медиобезопасности</a:t>
            </a:r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детей  при обороте на территории России продукции средств массовой информации, печатной, аудиовизуальной продукции  на любых видах носителей, программ для ЭВМ и баз данных, а </a:t>
            </a:r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 же </a:t>
            </a:r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информации размещаемой в информационно-телекоммуникационных сетях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da00c986add52ef3ae1b9528fd92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8265" y="4056185"/>
            <a:ext cx="2491580" cy="25739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98783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  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772" y="515816"/>
            <a:ext cx="1147253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Дошкольники и Интернет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831" y="914400"/>
            <a:ext cx="111720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	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	Последние исследования показывают, что именно дошкольники – самый быстрорастущий сегмент пользователей всемирной сети. В этом возрасте деятельность ребенка в Интернете проходит при непосредственном участии родителей.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Они могут посадить малыша к себе на колени при посещении детских сайтов, общении с родственниками через </a:t>
            </a:r>
            <a:r>
              <a:rPr lang="ru-RU" sz="2000" dirty="0" err="1" smtClean="0">
                <a:solidFill>
                  <a:schemeClr val="tx2"/>
                </a:solidFill>
              </a:rPr>
              <a:t>веб-камеру</a:t>
            </a:r>
            <a:r>
              <a:rPr lang="ru-RU" sz="2000" dirty="0" smtClean="0">
                <a:solidFill>
                  <a:schemeClr val="tx2"/>
                </a:solidFill>
              </a:rPr>
              <a:t> или просмотре семейного фотоальбома.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	</a:t>
            </a: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	Дошкольники, как правило, с лёгкостью осваивают Интернет, учатся основным навыкам работы с ним, но ещё сильно зависят от старших при поиске сайтов и понимании информации из сети.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	Ключевую роль в обучении детей навыкам безопасного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пользования Интернетом играют родители.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Они должны следить, чтобы ребёнок не выходил самостоятельно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в сеть, и ограничивать сроки пребывания за компьютером.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647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pokoleni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182" y="4520002"/>
            <a:ext cx="2899263" cy="21855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Младшие школьники и Интернет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7169" y="1195754"/>
            <a:ext cx="10783644" cy="45192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		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2"/>
                </a:solidFill>
              </a:rPr>
              <a:t>		У детей в возрасте от семи до десяти лет недостаточно высокий уровень развития критического мышления, необходимого для адекватного понимания информации, встречающейся в виртуальном пространстве.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2"/>
                </a:solidFill>
              </a:rPr>
              <a:t>		Младшие школьники уже самостоятельно осваивают Интернет, любят бродить по разным сайтам, играть в </a:t>
            </a:r>
            <a:r>
              <a:rPr lang="ru-RU" dirty="0" err="1" smtClean="0">
                <a:solidFill>
                  <a:schemeClr val="tx2"/>
                </a:solidFill>
              </a:rPr>
              <a:t>онлайн-игрушки</a:t>
            </a:r>
            <a:r>
              <a:rPr lang="ru-RU" dirty="0" smtClean="0">
                <a:solidFill>
                  <a:schemeClr val="tx2"/>
                </a:solidFill>
              </a:rPr>
              <a:t>. Они начинают общаться в чатах для детей, пытаются использовать электронную почту и социальные сети для переписки с одноклассниками. Взрослым следует помнить, что из-за своего неуёмного любопытства они могут зайти на те сайты, которые им строго-настрого запрещено посещать.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2985" y="184610"/>
            <a:ext cx="935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Какие опасности ждут детей в Интернете?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476" y="671691"/>
            <a:ext cx="114182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 виртуальном мире ребёнок может столкнуться с многочисленными угрозами. Ваша обязанность, как родителей, предупредить об опасностях, подстерегающих человека в сети.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Угроза заражения компьютера опасным ПО.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Киберпреступники</a:t>
            </a:r>
            <a:r>
              <a:rPr lang="ru-RU" dirty="0" smtClean="0">
                <a:solidFill>
                  <a:schemeClr val="tx2"/>
                </a:solidFill>
              </a:rPr>
              <a:t> используют множество изощренных способов для проникновения в компьютеры и повсеместного распространения вредоносных программ. Это может быть электронная почта, скачанные из сети файлы.</a:t>
            </a:r>
          </a:p>
          <a:p>
            <a:pPr marL="342900" indent="-342900"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2. Доступ к нежелательному </a:t>
            </a:r>
            <a:r>
              <a:rPr lang="ru-RU" b="1" dirty="0" err="1" smtClean="0">
                <a:solidFill>
                  <a:schemeClr val="tx2"/>
                </a:solidFill>
              </a:rPr>
              <a:t>контенту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Во всемирной паутине каждый пользователь может найти информацию об алкоголе и курении, наркотиках, сцены насилия, порнографию, страницы, призывающие детей к самоубийствам. Также встречаются сайты, прославляющие националистическую и даже фашистскую идеологию. Ребёнок может обнаружить подобную информацию и случайно, «благодаря» всплывающим окнам.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3. Контакты с незнакомцами.</a:t>
            </a:r>
            <a:r>
              <a:rPr lang="ru-RU" dirty="0" smtClean="0">
                <a:solidFill>
                  <a:schemeClr val="tx2"/>
                </a:solidFill>
              </a:rPr>
              <a:t> Всё чаще преступники используют социальные сети, чаты и электронную почту, чтобы втереться в доверие и заставить ребёнка выдать личную информацию. Также в сети обитают и педофилы, ищущие новые жертвы. Они могут не только узнать личные данные детей (возраст, мобильный и домашний телефоны, адрес), но и пригласить на встречу.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4. Игровая зависимость.</a:t>
            </a:r>
            <a:r>
              <a:rPr lang="ru-RU" dirty="0" smtClean="0">
                <a:solidFill>
                  <a:schemeClr val="tx2"/>
                </a:solidFill>
              </a:rPr>
              <a:t> Сейчас Интернет буквально переполнен </a:t>
            </a:r>
            <a:r>
              <a:rPr lang="ru-RU" dirty="0" err="1" smtClean="0">
                <a:solidFill>
                  <a:schemeClr val="tx2"/>
                </a:solidFill>
              </a:rPr>
              <a:t>онлайн-играми</a:t>
            </a:r>
            <a:r>
              <a:rPr lang="ru-RU" dirty="0" smtClean="0">
                <a:solidFill>
                  <a:schemeClr val="tx2"/>
                </a:solidFill>
              </a:rPr>
              <a:t>, целью которых является привлечение и удержание на своих страницах новых пользователей. К сожалению, многие подобные ресурсы, называя себя бесплатными, занимаются выманиванием у игроков реальных денег за предоставление дополнительных виртуальных услуг.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64715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" y="304800"/>
            <a:ext cx="11217398" cy="57443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Как узнать, общается ли ребёнок в Интернете с незнакомцами?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414" y="902677"/>
            <a:ext cx="11558954" cy="566810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300" dirty="0" smtClean="0">
                <a:solidFill>
                  <a:schemeClr val="tx2"/>
                </a:solidFill>
              </a:rPr>
              <a:t>	</a:t>
            </a:r>
            <a:r>
              <a:rPr lang="ru-RU" sz="2600" dirty="0" smtClean="0">
                <a:solidFill>
                  <a:schemeClr val="tx2"/>
                </a:solidFill>
              </a:rPr>
              <a:t>Родителям следует обращать внимание на определенные сигналы, которые могут означать, что ваш ребёнок общается с опасным незнакомцем.</a:t>
            </a:r>
          </a:p>
          <a:p>
            <a:pPr algn="just"/>
            <a:r>
              <a:rPr lang="ru-RU" sz="2600" b="1" dirty="0" smtClean="0">
                <a:solidFill>
                  <a:schemeClr val="tx2"/>
                </a:solidFill>
              </a:rPr>
              <a:t>«Пропадает» в сети.</a:t>
            </a:r>
            <a:r>
              <a:rPr lang="ru-RU" sz="2600" dirty="0" smtClean="0">
                <a:solidFill>
                  <a:schemeClr val="tx2"/>
                </a:solidFill>
              </a:rPr>
              <a:t> Дети, которые могут контактировать со злоумышленниками, проводят в сети много времени, особенно в чатах или сервисах мгновенных сообщений. Часто они выходят в Интернет в одно и то же установленное время; закрывают дверь в детскую и не говорят, чем занимаются, сидя перед монитором.</a:t>
            </a:r>
          </a:p>
          <a:p>
            <a:pPr algn="just"/>
            <a:r>
              <a:rPr lang="ru-RU" sz="2600" b="1" dirty="0" smtClean="0">
                <a:solidFill>
                  <a:schemeClr val="tx2"/>
                </a:solidFill>
              </a:rPr>
              <a:t>В компьютере появляются откровенные материалы.</a:t>
            </a:r>
            <a:r>
              <a:rPr lang="ru-RU" sz="2600" dirty="0" smtClean="0">
                <a:solidFill>
                  <a:schemeClr val="tx2"/>
                </a:solidFill>
              </a:rPr>
              <a:t> Поначалу злоумышленники ведут себя сдержанно, пытаясь внушить доверие. Затем они начинают снабжать детей неприличными фотографиями, а также ссылками на эротические сайты или присылают сообщения с сексуальным подтекстом. Ребёнок может прятать компрометирующую информацию, если компьютером пользуются и родители.</a:t>
            </a:r>
          </a:p>
          <a:p>
            <a:pPr algn="just"/>
            <a:r>
              <a:rPr lang="ru-RU" sz="2600" b="1" dirty="0" smtClean="0">
                <a:solidFill>
                  <a:schemeClr val="tx2"/>
                </a:solidFill>
              </a:rPr>
              <a:t>Детям звонят незнакомые люди.</a:t>
            </a:r>
            <a:r>
              <a:rPr lang="ru-RU" sz="2600" dirty="0" smtClean="0">
                <a:solidFill>
                  <a:schemeClr val="tx2"/>
                </a:solidFill>
              </a:rPr>
              <a:t> Преступник, установив контакт с предполагаемой жертвой, захочет встретиться с ней. Если ребёнок не даёт номер телефона, злоумышленник может сообщить ему свой. </a:t>
            </a:r>
          </a:p>
          <a:p>
            <a:pPr algn="just"/>
            <a:r>
              <a:rPr lang="ru-RU" sz="2600" b="1" dirty="0" smtClean="0">
                <a:solidFill>
                  <a:schemeClr val="tx2"/>
                </a:solidFill>
              </a:rPr>
              <a:t>В социальных сетях приходят подарки.</a:t>
            </a:r>
            <a:r>
              <a:rPr lang="ru-RU" sz="2600" dirty="0" smtClean="0">
                <a:solidFill>
                  <a:schemeClr val="tx2"/>
                </a:solidFill>
              </a:rPr>
              <a:t> Обращайте внимание, если детям отправляют цветочки, сердечки и подарки незнакомые люди. Кстати, в особых случаях подарки могут быть и реальными – присланными по почте.</a:t>
            </a:r>
          </a:p>
          <a:p>
            <a:pPr algn="just"/>
            <a:r>
              <a:rPr lang="ru-RU" sz="2600" b="1" dirty="0" smtClean="0">
                <a:solidFill>
                  <a:schemeClr val="tx2"/>
                </a:solidFill>
              </a:rPr>
              <a:t>Ребёнок выключает монитор.</a:t>
            </a:r>
            <a:r>
              <a:rPr lang="ru-RU" sz="2600" dirty="0" smtClean="0">
                <a:solidFill>
                  <a:schemeClr val="tx2"/>
                </a:solidFill>
              </a:rPr>
              <a:t> Если дети выключают монитор, переключаются на игру, когда вы заходите в детскую, это может означать, что они контактируют с нежелательными людьми и не хотят рассказывать об этом взрослым.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970" y="164123"/>
            <a:ext cx="6236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Как обезопасить ребенка?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815" y="429862"/>
            <a:ext cx="112541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</a:rPr>
              <a:t>. Установите на семейном совете правила пользования всемирной сетью и неукоснительно соблюдайте их.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2. </a:t>
            </a:r>
            <a:r>
              <a:rPr lang="ru-RU" dirty="0" smtClean="0">
                <a:solidFill>
                  <a:schemeClr val="tx2"/>
                </a:solidFill>
              </a:rPr>
              <a:t>Научите детей предпринимать некоторые меры предосторожности для сохранения в тайне личных данных: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в чатах нужно пользоваться только именем или псевдонимом;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не разглашать телефонный номер, адрес или номер школы;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не отправлять незнакомым людям своих фотографий.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3. </a:t>
            </a:r>
            <a:r>
              <a:rPr lang="ru-RU" dirty="0" smtClean="0">
                <a:solidFill>
                  <a:schemeClr val="tx2"/>
                </a:solidFill>
              </a:rPr>
              <a:t>Попросите уважать других людей в сети. Объясните, что этикет следует соблюдать всегда: и при непосредственном взаимодействии, и в Интернете.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4. </a:t>
            </a:r>
            <a:r>
              <a:rPr lang="ru-RU" dirty="0" smtClean="0">
                <a:solidFill>
                  <a:schemeClr val="tx2"/>
                </a:solidFill>
              </a:rPr>
              <a:t>Добейтесь, чтобы ребёнок уважал чужую собственность в сети и не играл на руку пиратам. Объясните, что незаконное скачивание чужого </a:t>
            </a:r>
            <a:r>
              <a:rPr lang="ru-RU" dirty="0" err="1" smtClean="0">
                <a:solidFill>
                  <a:schemeClr val="tx2"/>
                </a:solidFill>
              </a:rPr>
              <a:t>контента</a:t>
            </a:r>
            <a:r>
              <a:rPr lang="ru-RU" dirty="0" smtClean="0">
                <a:solidFill>
                  <a:schemeClr val="tx2"/>
                </a:solidFill>
              </a:rPr>
              <a:t> – программ, музыки, игр – считается воровством.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5. </a:t>
            </a:r>
            <a:r>
              <a:rPr lang="ru-RU" dirty="0" smtClean="0">
                <a:solidFill>
                  <a:schemeClr val="tx2"/>
                </a:solidFill>
              </a:rPr>
              <a:t>Обязательно донесите до детей, что им нельзя встречаться с приятелями и собеседниками из Интернета. Вполне вероятно, что эти люди опасны.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6. </a:t>
            </a:r>
            <a:r>
              <a:rPr lang="ru-RU" dirty="0" smtClean="0">
                <a:solidFill>
                  <a:schemeClr val="tx2"/>
                </a:solidFill>
              </a:rPr>
              <a:t>Объясните, что не вся информация, которая попадается на страницах сайтов, является правдой. Попросите спрашивать вашего совета, если ребёнок не уверен в достоверности информации.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7. </a:t>
            </a:r>
            <a:r>
              <a:rPr lang="ru-RU" dirty="0" smtClean="0">
                <a:solidFill>
                  <a:schemeClr val="tx2"/>
                </a:solidFill>
              </a:rPr>
              <a:t>Контролируйте детскую деятельность в сети, используя специальные программы. Они помогут вам выяснить, на какие страницы заходит ребёнок, что он там делает, и отфильтруют вредное содержимое.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8. </a:t>
            </a:r>
            <a:r>
              <a:rPr lang="ru-RU" dirty="0" smtClean="0">
                <a:solidFill>
                  <a:schemeClr val="tx2"/>
                </a:solidFill>
              </a:rPr>
              <a:t>Приучайте ребёнка сообщать вам, если кто-то обзывает или угрожает ему. Побуждайте подходить к вам каждый раз, если подобное будет повторяться.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647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1883 (1)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tf03461883 (1)</Template>
  <TotalTime>212</TotalTime>
  <Words>685</Words>
  <PresentationFormat>Произвольный</PresentationFormat>
  <Paragraphs>123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tf03461883 (1)</vt:lpstr>
      <vt:lpstr>Слайд 1</vt:lpstr>
      <vt:lpstr>Слайд 2</vt:lpstr>
      <vt:lpstr>Слайд 3</vt:lpstr>
      <vt:lpstr>Федеральный закон от 29 декабря 2010 г.  N 436-ФЗ "О защите детей от информации, причиняющей вред их здоровью и развитию" </vt:lpstr>
      <vt:lpstr>Слайд 5</vt:lpstr>
      <vt:lpstr>Младшие школьники и Интернет </vt:lpstr>
      <vt:lpstr>Слайд 7</vt:lpstr>
      <vt:lpstr>Как узнать, общается ли ребёнок в Интернете с незнакомцами?</vt:lpstr>
      <vt:lpstr>Слайд 9</vt:lpstr>
      <vt:lpstr>Слайд 10</vt:lpstr>
      <vt:lpstr> СПАСИБО за ВНИМАНИЕ!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2017-09-14T06:59:04Z</dcterms:created>
  <dcterms:modified xsi:type="dcterms:W3CDTF">2017-09-21T05:59:49Z</dcterms:modified>
</cp:coreProperties>
</file>