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73" r:id="rId2"/>
    <p:sldId id="287" r:id="rId3"/>
    <p:sldId id="288" r:id="rId4"/>
    <p:sldId id="272" r:id="rId5"/>
    <p:sldId id="257" r:id="rId6"/>
    <p:sldId id="290" r:id="rId7"/>
    <p:sldId id="258" r:id="rId8"/>
    <p:sldId id="291" r:id="rId9"/>
    <p:sldId id="28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5B4F8-186E-49DD-9BDC-46FA38939D3E}" type="datetimeFigureOut">
              <a:rPr lang="ru-RU" smtClean="0"/>
              <a:pPr/>
              <a:t>27.01.2019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F3D84-0D90-4C74-B074-59F2684B20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006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27.01.2019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27.01.2019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27.01.2019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27.01.2019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27.01.2019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27.01.2019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27.01.2019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27.01.2019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27.01.2019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27.01.2019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27.01.2019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linda6035.ucoz.ru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 cstate="email">
            <a:duotone>
              <a:prstClr val="black"/>
              <a:schemeClr val="accent3">
                <a:tint val="45000"/>
                <a:satMod val="400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 userDrawn="1"/>
        </p:nvSpPr>
        <p:spPr>
          <a:xfrm>
            <a:off x="1500166" y="142852"/>
            <a:ext cx="7500990" cy="6572296"/>
          </a:xfrm>
          <a:prstGeom prst="rect">
            <a:avLst/>
          </a:prstGeom>
          <a:blipFill>
            <a:blip r:embed="rId13" cstate="email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3" name="Прямоугольник 32"/>
          <p:cNvSpPr/>
          <p:nvPr userDrawn="1"/>
        </p:nvSpPr>
        <p:spPr>
          <a:xfrm>
            <a:off x="142844" y="142852"/>
            <a:ext cx="1214446" cy="6572296"/>
          </a:xfrm>
          <a:prstGeom prst="rect">
            <a:avLst/>
          </a:prstGeom>
          <a:blipFill>
            <a:blip r:embed="rId13" cstate="email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40" name="Рисунок 39" descr="0_b4102_1793a431_S.png"/>
          <p:cNvPicPr>
            <a:picLocks noChangeAspect="1"/>
          </p:cNvPicPr>
          <p:nvPr userDrawn="1"/>
        </p:nvPicPr>
        <p:blipFill>
          <a:blip r:embed="rId14" cstate="email"/>
          <a:stretch>
            <a:fillRect/>
          </a:stretch>
        </p:blipFill>
        <p:spPr>
          <a:xfrm>
            <a:off x="214282" y="3071810"/>
            <a:ext cx="522290" cy="456133"/>
          </a:xfrm>
          <a:prstGeom prst="rect">
            <a:avLst/>
          </a:prstGeom>
        </p:spPr>
      </p:pic>
      <p:sp>
        <p:nvSpPr>
          <p:cNvPr id="10" name="Прямоугольник 9"/>
          <p:cNvSpPr/>
          <p:nvPr userDrawn="1"/>
        </p:nvSpPr>
        <p:spPr>
          <a:xfrm>
            <a:off x="142844" y="6500834"/>
            <a:ext cx="119936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  <a:hlinkClick r:id="rId15"/>
              </a:rPr>
              <a:t>http://linda6035.ucoz.ru/</a:t>
            </a:r>
            <a:endParaRPr lang="ru-RU" sz="800" dirty="0">
              <a:solidFill>
                <a:srgbClr val="4F81B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http://img-fotki.yandex.ru/get/9299/134091466.f5/0_d4d6e_ccd0a668_S"/>
          <p:cNvPicPr>
            <a:picLocks noChangeAspect="1" noChangeArrowheads="1"/>
          </p:cNvPicPr>
          <p:nvPr userDrawn="1"/>
        </p:nvPicPr>
        <p:blipFill>
          <a:blip r:embed="rId16" cstate="email"/>
          <a:srcRect/>
          <a:stretch>
            <a:fillRect/>
          </a:stretch>
        </p:blipFill>
        <p:spPr bwMode="auto">
          <a:xfrm flipH="1">
            <a:off x="285720" y="5072074"/>
            <a:ext cx="1009650" cy="1428750"/>
          </a:xfrm>
          <a:prstGeom prst="rect">
            <a:avLst/>
          </a:prstGeom>
          <a:noFill/>
        </p:spPr>
      </p:pic>
      <p:pic>
        <p:nvPicPr>
          <p:cNvPr id="17412" name="Picture 4" descr="http://img-fotki.yandex.ru/get/6613/134091466.a/0_8eae3_6ea58e84_S"/>
          <p:cNvPicPr>
            <a:picLocks noChangeAspect="1" noChangeArrowheads="1"/>
          </p:cNvPicPr>
          <p:nvPr userDrawn="1"/>
        </p:nvPicPr>
        <p:blipFill>
          <a:blip r:embed="rId17" cstate="email"/>
          <a:srcRect/>
          <a:stretch>
            <a:fillRect/>
          </a:stretch>
        </p:blipFill>
        <p:spPr bwMode="auto">
          <a:xfrm>
            <a:off x="285720" y="1500174"/>
            <a:ext cx="1071570" cy="1190633"/>
          </a:xfrm>
          <a:prstGeom prst="rect">
            <a:avLst/>
          </a:prstGeom>
          <a:noFill/>
        </p:spPr>
      </p:pic>
      <p:pic>
        <p:nvPicPr>
          <p:cNvPr id="17414" name="Picture 6" descr="http://img-fotki.yandex.ru/get/9300/134091466.c5/0_c98b9_19d24419_S"/>
          <p:cNvPicPr>
            <a:picLocks noChangeAspect="1" noChangeArrowheads="1"/>
          </p:cNvPicPr>
          <p:nvPr userDrawn="1"/>
        </p:nvPicPr>
        <p:blipFill>
          <a:blip r:embed="rId18" cstate="email"/>
          <a:srcRect/>
          <a:stretch>
            <a:fillRect/>
          </a:stretch>
        </p:blipFill>
        <p:spPr bwMode="auto">
          <a:xfrm>
            <a:off x="142844" y="0"/>
            <a:ext cx="1214446" cy="1214446"/>
          </a:xfrm>
          <a:prstGeom prst="rect">
            <a:avLst/>
          </a:prstGeom>
          <a:noFill/>
        </p:spPr>
      </p:pic>
      <p:pic>
        <p:nvPicPr>
          <p:cNvPr id="17418" name="Picture 10" descr="http://img-fotki.yandex.ru/get/4904/134091466.f5/0_d4d6d_4740c1eb_S"/>
          <p:cNvPicPr>
            <a:picLocks noChangeAspect="1" noChangeArrowheads="1"/>
          </p:cNvPicPr>
          <p:nvPr userDrawn="1"/>
        </p:nvPicPr>
        <p:blipFill>
          <a:blip r:embed="rId19" cstate="email"/>
          <a:srcRect/>
          <a:stretch>
            <a:fillRect/>
          </a:stretch>
        </p:blipFill>
        <p:spPr bwMode="auto">
          <a:xfrm>
            <a:off x="142844" y="3000372"/>
            <a:ext cx="1176112" cy="642942"/>
          </a:xfrm>
          <a:prstGeom prst="rect">
            <a:avLst/>
          </a:prstGeom>
          <a:noFill/>
        </p:spPr>
      </p:pic>
      <p:pic>
        <p:nvPicPr>
          <p:cNvPr id="17420" name="Picture 12" descr="http://img-fotki.yandex.ru/get/9558/134091466.9a/0_c0378_bebb161_S"/>
          <p:cNvPicPr>
            <a:picLocks noChangeAspect="1" noChangeArrowheads="1"/>
          </p:cNvPicPr>
          <p:nvPr userDrawn="1"/>
        </p:nvPicPr>
        <p:blipFill>
          <a:blip r:embed="rId20" cstate="email"/>
          <a:srcRect/>
          <a:stretch>
            <a:fillRect/>
          </a:stretch>
        </p:blipFill>
        <p:spPr bwMode="auto">
          <a:xfrm>
            <a:off x="214282" y="4000504"/>
            <a:ext cx="1043121" cy="78581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3"/>
          <p:cNvSpPr txBox="1">
            <a:spLocks/>
          </p:cNvSpPr>
          <p:nvPr/>
        </p:nvSpPr>
        <p:spPr>
          <a:xfrm>
            <a:off x="1571604" y="116632"/>
            <a:ext cx="7358114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uLnTx/>
                <a:uFillTx/>
                <a:latin typeface="Annabelle" pitchFamily="66" charset="0"/>
                <a:ea typeface="+mj-ea"/>
                <a:cs typeface="+mj-cs"/>
              </a:rPr>
              <a:t>Взаимодействие воды с оксидами неметаллов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uLnTx/>
              <a:uFillTx/>
              <a:latin typeface="Annabelle" pitchFamily="66" charset="0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5" t="5946" r="5170" b="24151"/>
          <a:stretch/>
        </p:blipFill>
        <p:spPr bwMode="auto">
          <a:xfrm>
            <a:off x="3252488" y="2348880"/>
            <a:ext cx="3778627" cy="23829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glow rad="1409700">
              <a:schemeClr val="accent3">
                <a:satMod val="175000"/>
                <a:alpha val="23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5"/>
          <p:cNvGrpSpPr>
            <a:grpSpLocks/>
          </p:cNvGrpSpPr>
          <p:nvPr/>
        </p:nvGrpSpPr>
        <p:grpSpPr bwMode="auto">
          <a:xfrm rot="5400000">
            <a:off x="3638529" y="-1709759"/>
            <a:ext cx="3038475" cy="7172325"/>
            <a:chOff x="3141685" y="2492374"/>
            <a:chExt cx="3038231" cy="3959225"/>
          </a:xfrm>
        </p:grpSpPr>
        <p:sp>
          <p:nvSpPr>
            <p:cNvPr id="4" name="Полилиния 3"/>
            <p:cNvSpPr/>
            <p:nvPr/>
          </p:nvSpPr>
          <p:spPr>
            <a:xfrm>
              <a:off x="3893936" y="4471987"/>
              <a:ext cx="493477" cy="940315"/>
            </a:xfrm>
            <a:custGeom>
              <a:avLst/>
              <a:gdLst>
                <a:gd name="connsiteX0" fmla="*/ 0 w 493477"/>
                <a:gd name="connsiteY0" fmla="*/ 0 h 940315"/>
                <a:gd name="connsiteX1" fmla="*/ 246738 w 493477"/>
                <a:gd name="connsiteY1" fmla="*/ 0 h 940315"/>
                <a:gd name="connsiteX2" fmla="*/ 246738 w 493477"/>
                <a:gd name="connsiteY2" fmla="*/ 940315 h 940315"/>
                <a:gd name="connsiteX3" fmla="*/ 493477 w 493477"/>
                <a:gd name="connsiteY3" fmla="*/ 940315 h 940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3477" h="940315">
                  <a:moveTo>
                    <a:pt x="0" y="0"/>
                  </a:moveTo>
                  <a:lnTo>
                    <a:pt x="246738" y="0"/>
                  </a:lnTo>
                  <a:lnTo>
                    <a:pt x="246738" y="940315"/>
                  </a:lnTo>
                  <a:lnTo>
                    <a:pt x="493477" y="940315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232891" tIns="443609" rIns="232890" bIns="443610" spcCol="1270" anchor="ctr"/>
            <a:lstStyle/>
            <a:p>
              <a:pPr algn="ctr" defTabSz="2222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50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</p:txBody>
        </p:sp>
        <p:sp>
          <p:nvSpPr>
            <p:cNvPr id="5" name="Полилиния 4"/>
            <p:cNvSpPr/>
            <p:nvPr/>
          </p:nvSpPr>
          <p:spPr>
            <a:xfrm>
              <a:off x="3893936" y="4407476"/>
              <a:ext cx="462043" cy="91440"/>
            </a:xfrm>
            <a:custGeom>
              <a:avLst/>
              <a:gdLst>
                <a:gd name="connsiteX0" fmla="*/ 0 w 462043"/>
                <a:gd name="connsiteY0" fmla="*/ 64511 h 91440"/>
                <a:gd name="connsiteX1" fmla="*/ 231021 w 462043"/>
                <a:gd name="connsiteY1" fmla="*/ 64511 h 91440"/>
                <a:gd name="connsiteX2" fmla="*/ 231021 w 462043"/>
                <a:gd name="connsiteY2" fmla="*/ 45720 h 91440"/>
                <a:gd name="connsiteX3" fmla="*/ 462043 w 462043"/>
                <a:gd name="connsiteY3" fmla="*/ 45720 h 91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2043" h="91440">
                  <a:moveTo>
                    <a:pt x="0" y="64511"/>
                  </a:moveTo>
                  <a:lnTo>
                    <a:pt x="231021" y="64511"/>
                  </a:lnTo>
                  <a:lnTo>
                    <a:pt x="231021" y="45720"/>
                  </a:lnTo>
                  <a:lnTo>
                    <a:pt x="462043" y="45720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232161" tIns="34159" rIns="232161" bIns="34160" spcCol="1270" anchor="ctr"/>
            <a:lstStyle/>
            <a:p>
              <a:pPr algn="ctr" defTabSz="2222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50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3893936" y="3531671"/>
              <a:ext cx="493477" cy="940315"/>
            </a:xfrm>
            <a:custGeom>
              <a:avLst/>
              <a:gdLst>
                <a:gd name="connsiteX0" fmla="*/ 0 w 493477"/>
                <a:gd name="connsiteY0" fmla="*/ 940315 h 940315"/>
                <a:gd name="connsiteX1" fmla="*/ 246738 w 493477"/>
                <a:gd name="connsiteY1" fmla="*/ 940315 h 940315"/>
                <a:gd name="connsiteX2" fmla="*/ 246738 w 493477"/>
                <a:gd name="connsiteY2" fmla="*/ 0 h 940315"/>
                <a:gd name="connsiteX3" fmla="*/ 493477 w 493477"/>
                <a:gd name="connsiteY3" fmla="*/ 0 h 940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3477" h="940315">
                  <a:moveTo>
                    <a:pt x="0" y="940315"/>
                  </a:moveTo>
                  <a:lnTo>
                    <a:pt x="246738" y="940315"/>
                  </a:lnTo>
                  <a:lnTo>
                    <a:pt x="246738" y="0"/>
                  </a:lnTo>
                  <a:lnTo>
                    <a:pt x="493477" y="0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232891" tIns="443610" rIns="232890" bIns="443609" spcCol="1270" anchor="ctr"/>
            <a:lstStyle/>
            <a:p>
              <a:pPr algn="ctr" defTabSz="2222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50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</p:txBody>
        </p:sp>
        <p:sp>
          <p:nvSpPr>
            <p:cNvPr id="7" name="Прямоугольник с двумя вырезанными противолежащими углами 6"/>
            <p:cNvSpPr/>
            <p:nvPr/>
          </p:nvSpPr>
          <p:spPr>
            <a:xfrm rot="16200000">
              <a:off x="1538198" y="4095861"/>
              <a:ext cx="3959225" cy="752252"/>
            </a:xfrm>
            <a:prstGeom prst="snip2DiagRect">
              <a:avLst/>
            </a:prstGeom>
            <a:ln w="28575">
              <a:solidFill>
                <a:srgbClr val="C00000"/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33019" tIns="33020" rIns="33020" bIns="33019" spcCol="1270" anchor="ctr"/>
            <a:lstStyle/>
            <a:p>
              <a:pPr algn="ctr" defTabSz="2311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2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ОКСИДЫ</a:t>
              </a:r>
            </a:p>
          </p:txBody>
        </p:sp>
        <p:sp>
          <p:nvSpPr>
            <p:cNvPr id="8" name="Прямоугольник с двумя вырезанными противолежащими углами 7"/>
            <p:cNvSpPr/>
            <p:nvPr/>
          </p:nvSpPr>
          <p:spPr>
            <a:xfrm rot="16200000">
              <a:off x="3923443" y="5259284"/>
              <a:ext cx="1538053" cy="815582"/>
            </a:xfrm>
            <a:prstGeom prst="snip2DiagRect">
              <a:avLst/>
            </a:prstGeom>
            <a:ln w="28575">
              <a:solidFill>
                <a:srgbClr val="C00000"/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9685" tIns="19685" rIns="19685" bIns="19685" spcCol="1270" anchor="ctr"/>
            <a:lstStyle/>
            <a:p>
              <a:pPr algn="ctr" defTabSz="1377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36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основные</a:t>
              </a:r>
            </a:p>
          </p:txBody>
        </p:sp>
        <p:sp>
          <p:nvSpPr>
            <p:cNvPr id="9" name="Прямоугольник с двумя вырезанными противолежащими углами 8"/>
            <p:cNvSpPr/>
            <p:nvPr/>
          </p:nvSpPr>
          <p:spPr>
            <a:xfrm rot="16200000">
              <a:off x="3998581" y="2928785"/>
              <a:ext cx="1459179" cy="744108"/>
            </a:xfrm>
            <a:prstGeom prst="snip2DiagRect">
              <a:avLst/>
            </a:prstGeom>
            <a:ln w="28575">
              <a:solidFill>
                <a:srgbClr val="C00000"/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9685" tIns="19685" rIns="19685" bIns="19685" spcCol="1270" anchor="ctr"/>
            <a:lstStyle/>
            <a:p>
              <a:pPr algn="ctr" defTabSz="1377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36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кислотные</a:t>
              </a:r>
            </a:p>
          </p:txBody>
        </p:sp>
        <p:sp>
          <p:nvSpPr>
            <p:cNvPr id="10" name="Прямоугольник с двумя вырезанными противолежащими углами 9"/>
            <p:cNvSpPr/>
            <p:nvPr/>
          </p:nvSpPr>
          <p:spPr>
            <a:xfrm rot="16200000">
              <a:off x="4817863" y="4009242"/>
              <a:ext cx="1971864" cy="752243"/>
            </a:xfrm>
            <a:prstGeom prst="snip2DiagRect">
              <a:avLst/>
            </a:prstGeom>
            <a:ln w="28575">
              <a:solidFill>
                <a:srgbClr val="C00000"/>
              </a:solidFill>
            </a:ln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9685" tIns="19685" rIns="19685" bIns="19685" spcCol="1270" anchor="ctr"/>
            <a:lstStyle/>
            <a:p>
              <a:pPr algn="ctr" defTabSz="1377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40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амфотерные</a:t>
              </a:r>
            </a:p>
          </p:txBody>
        </p:sp>
      </p:grpSp>
      <p:sp>
        <p:nvSpPr>
          <p:cNvPr id="11" name="Содержимое 2"/>
          <p:cNvSpPr txBox="1">
            <a:spLocks/>
          </p:cNvSpPr>
          <p:nvPr/>
        </p:nvSpPr>
        <p:spPr>
          <a:xfrm>
            <a:off x="1714480" y="2357430"/>
            <a:ext cx="1643074" cy="4214818"/>
          </a:xfrm>
          <a:prstGeom prst="rect">
            <a:avLst/>
          </a:prstGeom>
        </p:spPr>
        <p:txBody>
          <a:bodyPr/>
          <a:lstStyle/>
          <a:p>
            <a:pPr marL="342900" indent="-342900" algn="just" eaLnBrk="0" fontAlgn="base" hangingPunct="0">
              <a:spcAft>
                <a:spcPct val="0"/>
              </a:spcAft>
            </a:pPr>
            <a:r>
              <a:rPr lang="en-US" sz="4400" b="1" dirty="0" smtClean="0">
                <a:solidFill>
                  <a:srgbClr val="000000"/>
                </a:solidFill>
              </a:rPr>
              <a:t> </a:t>
            </a:r>
            <a:r>
              <a:rPr lang="en-US" sz="4800" b="1" dirty="0" smtClean="0">
                <a:solidFill>
                  <a:srgbClr val="000000"/>
                </a:solidFill>
              </a:rPr>
              <a:t>K</a:t>
            </a:r>
            <a:r>
              <a:rPr lang="en-US" sz="4800" b="1" baseline="-25000" dirty="0" smtClean="0">
                <a:solidFill>
                  <a:srgbClr val="000000"/>
                </a:solidFill>
              </a:rPr>
              <a:t>2</a:t>
            </a:r>
            <a:r>
              <a:rPr lang="en-US" sz="4800" b="1" dirty="0" smtClean="0">
                <a:solidFill>
                  <a:srgbClr val="000000"/>
                </a:solidFill>
              </a:rPr>
              <a:t>O </a:t>
            </a:r>
          </a:p>
          <a:p>
            <a:pPr marL="342900" indent="-342900" algn="just" eaLnBrk="0" fontAlgn="base" hangingPunct="0">
              <a:spcAft>
                <a:spcPct val="0"/>
              </a:spcAft>
            </a:pPr>
            <a:r>
              <a:rPr lang="en-US" sz="4800" b="1" dirty="0" err="1" smtClean="0">
                <a:solidFill>
                  <a:srgbClr val="000000"/>
                </a:solidFill>
              </a:rPr>
              <a:t>MgO</a:t>
            </a:r>
            <a:r>
              <a:rPr lang="en-US" sz="4800" b="1" dirty="0" smtClean="0">
                <a:solidFill>
                  <a:srgbClr val="000000"/>
                </a:solidFill>
              </a:rPr>
              <a:t> </a:t>
            </a:r>
          </a:p>
          <a:p>
            <a:pPr marL="342900" indent="-342900" algn="just" eaLnBrk="0" fontAlgn="base" hangingPunct="0">
              <a:spcAft>
                <a:spcPct val="0"/>
              </a:spcAft>
            </a:pPr>
            <a:r>
              <a:rPr lang="en-US" sz="4800" b="1" dirty="0" err="1" smtClean="0">
                <a:solidFill>
                  <a:srgbClr val="000000"/>
                </a:solidFill>
              </a:rPr>
              <a:t>CaO</a:t>
            </a:r>
            <a:r>
              <a:rPr lang="en-US" sz="4800" b="1" dirty="0" smtClean="0">
                <a:solidFill>
                  <a:srgbClr val="000000"/>
                </a:solidFill>
              </a:rPr>
              <a:t> </a:t>
            </a:r>
          </a:p>
          <a:p>
            <a:pPr marL="342900" indent="-342900" algn="just" eaLnBrk="0" fontAlgn="base" hangingPunct="0">
              <a:spcAft>
                <a:spcPct val="0"/>
              </a:spcAft>
            </a:pPr>
            <a:r>
              <a:rPr lang="en-US" sz="4800" b="1" dirty="0" err="1" smtClean="0">
                <a:solidFill>
                  <a:srgbClr val="000000"/>
                </a:solidFill>
              </a:rPr>
              <a:t>FeO</a:t>
            </a:r>
            <a:r>
              <a:rPr lang="en-US" sz="4800" b="1" dirty="0" smtClean="0">
                <a:solidFill>
                  <a:srgbClr val="000000"/>
                </a:solidFill>
              </a:rPr>
              <a:t> </a:t>
            </a:r>
          </a:p>
          <a:p>
            <a:pPr marL="342900" indent="-342900" algn="just" eaLnBrk="0" fontAlgn="base" hangingPunct="0">
              <a:spcAft>
                <a:spcPct val="0"/>
              </a:spcAft>
            </a:pPr>
            <a:r>
              <a:rPr lang="en-US" sz="4800" b="1" dirty="0" smtClean="0">
                <a:solidFill>
                  <a:srgbClr val="000000"/>
                </a:solidFill>
              </a:rPr>
              <a:t> </a:t>
            </a:r>
            <a:r>
              <a:rPr lang="en-US" sz="4800" b="1" dirty="0" err="1" smtClean="0">
                <a:solidFill>
                  <a:srgbClr val="000000"/>
                </a:solidFill>
              </a:rPr>
              <a:t>BaO</a:t>
            </a:r>
            <a:endParaRPr lang="en-US" sz="4800" b="1" dirty="0" smtClean="0">
              <a:solidFill>
                <a:srgbClr val="000000"/>
              </a:solidFill>
            </a:endParaRPr>
          </a:p>
          <a:p>
            <a:pPr marL="342900" indent="-342900" algn="just" eaLnBrk="0" fontAlgn="base" hangingPunct="0">
              <a:spcAft>
                <a:spcPct val="0"/>
              </a:spcAft>
            </a:pPr>
            <a:r>
              <a:rPr lang="en-US" sz="4800" b="1" dirty="0" err="1" smtClean="0">
                <a:solidFill>
                  <a:srgbClr val="000000"/>
                </a:solidFill>
              </a:rPr>
              <a:t>CuO</a:t>
            </a:r>
            <a:r>
              <a:rPr lang="en-US" sz="4800" b="1" dirty="0" smtClean="0">
                <a:solidFill>
                  <a:srgbClr val="000000"/>
                </a:solidFill>
              </a:rPr>
              <a:t>  </a:t>
            </a:r>
          </a:p>
          <a:p>
            <a:pPr marL="342900" indent="-342900" algn="just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4000" b="1" dirty="0" smtClean="0">
                <a:solidFill>
                  <a:srgbClr val="FF0000"/>
                </a:solidFill>
                <a:latin typeface="Bookman Old Style" pitchFamily="18" charset="0"/>
              </a:rPr>
              <a:t>		</a:t>
            </a:r>
            <a:endParaRPr lang="ru-RU" sz="4800" b="1" dirty="0" smtClean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7215206" y="2285992"/>
            <a:ext cx="1857388" cy="4357688"/>
          </a:xfrm>
          <a:prstGeom prst="rect">
            <a:avLst/>
          </a:prstGeom>
        </p:spPr>
        <p:txBody>
          <a:bodyPr/>
          <a:lstStyle/>
          <a:p>
            <a:pPr marL="342900" indent="-342900" algn="just" eaLnBrk="0" fontAlgn="base" hangingPunct="0">
              <a:spcAft>
                <a:spcPct val="0"/>
              </a:spcAft>
            </a:pPr>
            <a:r>
              <a:rPr lang="en-US" sz="4800" b="1" dirty="0" smtClean="0">
                <a:solidFill>
                  <a:srgbClr val="000000"/>
                </a:solidFill>
              </a:rPr>
              <a:t>CO</a:t>
            </a:r>
            <a:r>
              <a:rPr lang="en-US" sz="4800" b="1" baseline="-25000" dirty="0" smtClean="0">
                <a:solidFill>
                  <a:srgbClr val="000000"/>
                </a:solidFill>
              </a:rPr>
              <a:t>2</a:t>
            </a:r>
          </a:p>
          <a:p>
            <a:pPr marL="342900" indent="-342900" algn="just" eaLnBrk="0" fontAlgn="base" hangingPunct="0">
              <a:spcAft>
                <a:spcPct val="0"/>
              </a:spcAft>
            </a:pPr>
            <a:r>
              <a:rPr lang="en-US" sz="4800" b="1" dirty="0" smtClean="0">
                <a:solidFill>
                  <a:srgbClr val="000000"/>
                </a:solidFill>
              </a:rPr>
              <a:t>P</a:t>
            </a:r>
            <a:r>
              <a:rPr lang="en-US" sz="4800" b="1" baseline="-25000" dirty="0" smtClean="0">
                <a:solidFill>
                  <a:srgbClr val="000000"/>
                </a:solidFill>
              </a:rPr>
              <a:t>2</a:t>
            </a:r>
            <a:r>
              <a:rPr lang="en-US" sz="4800" b="1" dirty="0" smtClean="0">
                <a:solidFill>
                  <a:srgbClr val="000000"/>
                </a:solidFill>
              </a:rPr>
              <a:t>O</a:t>
            </a:r>
            <a:r>
              <a:rPr lang="en-US" sz="4800" b="1" baseline="-25000" dirty="0" smtClean="0">
                <a:solidFill>
                  <a:srgbClr val="000000"/>
                </a:solidFill>
              </a:rPr>
              <a:t>5</a:t>
            </a:r>
          </a:p>
          <a:p>
            <a:pPr marL="342900" indent="-342900" algn="just" eaLnBrk="0" fontAlgn="base" hangingPunct="0">
              <a:spcAft>
                <a:spcPct val="0"/>
              </a:spcAft>
            </a:pPr>
            <a:r>
              <a:rPr lang="en-US" sz="4800" b="1" dirty="0" smtClean="0">
                <a:solidFill>
                  <a:srgbClr val="000000"/>
                </a:solidFill>
              </a:rPr>
              <a:t>SO</a:t>
            </a:r>
            <a:r>
              <a:rPr lang="en-US" sz="4800" b="1" baseline="-25000" dirty="0" smtClean="0">
                <a:solidFill>
                  <a:srgbClr val="000000"/>
                </a:solidFill>
              </a:rPr>
              <a:t>3</a:t>
            </a:r>
            <a:r>
              <a:rPr lang="en-US" sz="4800" b="1" dirty="0" smtClean="0">
                <a:solidFill>
                  <a:srgbClr val="000000"/>
                </a:solidFill>
              </a:rPr>
              <a:t> </a:t>
            </a:r>
          </a:p>
          <a:p>
            <a:pPr marL="342900" indent="-342900" algn="just" eaLnBrk="0" fontAlgn="base" hangingPunct="0">
              <a:spcAft>
                <a:spcPct val="0"/>
              </a:spcAft>
            </a:pPr>
            <a:r>
              <a:rPr lang="en-US" sz="4800" b="1" dirty="0" smtClean="0">
                <a:solidFill>
                  <a:srgbClr val="000000"/>
                </a:solidFill>
              </a:rPr>
              <a:t>SiO</a:t>
            </a:r>
            <a:r>
              <a:rPr lang="en-US" sz="4800" b="1" baseline="-25000" dirty="0" smtClean="0">
                <a:solidFill>
                  <a:srgbClr val="000000"/>
                </a:solidFill>
              </a:rPr>
              <a:t>2</a:t>
            </a:r>
          </a:p>
          <a:p>
            <a:pPr marL="342900" indent="-342900" algn="just" eaLnBrk="0" fontAlgn="base" hangingPunct="0">
              <a:spcAft>
                <a:spcPct val="0"/>
              </a:spcAft>
            </a:pPr>
            <a:r>
              <a:rPr lang="en-US" sz="4800" b="1" dirty="0" smtClean="0">
                <a:solidFill>
                  <a:srgbClr val="000000"/>
                </a:solidFill>
              </a:rPr>
              <a:t>SO</a:t>
            </a:r>
            <a:r>
              <a:rPr lang="en-US" sz="4800" b="1" baseline="-25000" dirty="0" smtClean="0">
                <a:solidFill>
                  <a:srgbClr val="000000"/>
                </a:solidFill>
              </a:rPr>
              <a:t>2</a:t>
            </a:r>
          </a:p>
          <a:p>
            <a:pPr marL="342900" indent="-342900" algn="just" eaLnBrk="0" fontAlgn="base" hangingPunct="0">
              <a:spcAft>
                <a:spcPct val="0"/>
              </a:spcAft>
            </a:pPr>
            <a:r>
              <a:rPr lang="en-US" sz="4800" b="1" dirty="0" smtClean="0">
                <a:solidFill>
                  <a:srgbClr val="000000"/>
                </a:solidFill>
              </a:rPr>
              <a:t>Cl</a:t>
            </a:r>
            <a:r>
              <a:rPr lang="en-US" sz="4800" b="1" baseline="-25000" dirty="0" smtClean="0">
                <a:solidFill>
                  <a:srgbClr val="000000"/>
                </a:solidFill>
              </a:rPr>
              <a:t>2</a:t>
            </a:r>
            <a:r>
              <a:rPr lang="en-US" sz="4800" b="1" dirty="0" smtClean="0">
                <a:solidFill>
                  <a:srgbClr val="000000"/>
                </a:solidFill>
              </a:rPr>
              <a:t>O</a:t>
            </a:r>
            <a:r>
              <a:rPr lang="en-US" sz="4800" b="1" baseline="-25000" dirty="0" smtClean="0">
                <a:solidFill>
                  <a:srgbClr val="000000"/>
                </a:solidFill>
              </a:rPr>
              <a:t>7</a:t>
            </a:r>
            <a:r>
              <a:rPr lang="en-US" sz="4800" b="1" dirty="0" smtClean="0">
                <a:solidFill>
                  <a:srgbClr val="000000"/>
                </a:solidFill>
              </a:rPr>
              <a:t> </a:t>
            </a:r>
          </a:p>
          <a:p>
            <a:pPr marL="342900" indent="-342900" algn="just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4000" b="1" dirty="0" smtClean="0">
                <a:solidFill>
                  <a:srgbClr val="FF0000"/>
                </a:solidFill>
                <a:latin typeface="Bookman Old Style" pitchFamily="18" charset="0"/>
              </a:rPr>
              <a:t>		</a:t>
            </a:r>
            <a:endParaRPr lang="ru-RU" sz="4800" b="1" dirty="0" smtClean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4143372" y="3286124"/>
            <a:ext cx="2286016" cy="3571876"/>
          </a:xfrm>
          <a:prstGeom prst="rect">
            <a:avLst/>
          </a:prstGeom>
        </p:spPr>
        <p:txBody>
          <a:bodyPr/>
          <a:lstStyle/>
          <a:p>
            <a:pPr marL="342900" indent="-342900" algn="just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4800" b="1" dirty="0" smtClean="0">
                <a:solidFill>
                  <a:srgbClr val="C00000"/>
                </a:solidFill>
              </a:rPr>
              <a:t>Al</a:t>
            </a:r>
            <a:r>
              <a:rPr lang="en-US" sz="4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4800" b="1" dirty="0" smtClean="0">
                <a:solidFill>
                  <a:srgbClr val="C00000"/>
                </a:solidFill>
              </a:rPr>
              <a:t>O</a:t>
            </a:r>
            <a:r>
              <a:rPr lang="en-US" sz="4800" b="1" baseline="-25000" dirty="0" smtClean="0">
                <a:solidFill>
                  <a:srgbClr val="C00000"/>
                </a:solidFill>
              </a:rPr>
              <a:t>3</a:t>
            </a:r>
          </a:p>
          <a:p>
            <a:pPr marL="342900" indent="-342900" algn="just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4800" b="1" dirty="0" smtClean="0">
                <a:solidFill>
                  <a:srgbClr val="C00000"/>
                </a:solidFill>
              </a:rPr>
              <a:t>Fe</a:t>
            </a:r>
            <a:r>
              <a:rPr lang="en-US" sz="4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4800" b="1" dirty="0" smtClean="0">
                <a:solidFill>
                  <a:srgbClr val="C00000"/>
                </a:solidFill>
              </a:rPr>
              <a:t>O</a:t>
            </a:r>
            <a:r>
              <a:rPr lang="en-US" sz="4800" b="1" baseline="-25000" dirty="0" smtClean="0">
                <a:solidFill>
                  <a:srgbClr val="C00000"/>
                </a:solidFill>
              </a:rPr>
              <a:t>3</a:t>
            </a:r>
          </a:p>
          <a:p>
            <a:pPr marL="342900" indent="-342900" algn="just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ZnO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</a:p>
          <a:p>
            <a:pPr marL="342900" indent="-342900" algn="just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4800" b="1" dirty="0" smtClean="0">
                <a:solidFill>
                  <a:srgbClr val="C00000"/>
                </a:solidFill>
              </a:rPr>
              <a:t> Cr</a:t>
            </a:r>
            <a:r>
              <a:rPr lang="en-US" sz="4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4800" b="1" dirty="0" smtClean="0">
                <a:solidFill>
                  <a:srgbClr val="C00000"/>
                </a:solidFill>
              </a:rPr>
              <a:t>O</a:t>
            </a:r>
            <a:r>
              <a:rPr lang="en-US" sz="4800" b="1" baseline="-25000" dirty="0" smtClean="0">
                <a:solidFill>
                  <a:srgbClr val="C00000"/>
                </a:solidFill>
              </a:rPr>
              <a:t>3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</a:p>
          <a:p>
            <a:pPr marL="342900" indent="-342900" algn="just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4000" b="1" dirty="0" smtClean="0">
                <a:solidFill>
                  <a:srgbClr val="FF0000"/>
                </a:solidFill>
                <a:latin typeface="Bookman Old Style" pitchFamily="18" charset="0"/>
              </a:rPr>
              <a:t>		</a:t>
            </a:r>
            <a:endParaRPr lang="ru-RU" sz="4800" b="1" dirty="0" smtClean="0">
              <a:solidFill>
                <a:srgbClr val="00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60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3"/>
          <p:cNvSpPr txBox="1">
            <a:spLocks/>
          </p:cNvSpPr>
          <p:nvPr/>
        </p:nvSpPr>
        <p:spPr>
          <a:xfrm>
            <a:off x="1571604" y="116632"/>
            <a:ext cx="7358114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uLnTx/>
                <a:uFillTx/>
                <a:latin typeface="Annabelle" pitchFamily="66" charset="0"/>
                <a:ea typeface="+mj-ea"/>
                <a:cs typeface="+mj-cs"/>
              </a:rPr>
              <a:t>Взаимодействие воды с оксидами неметаллов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uLnTx/>
              <a:uFillTx/>
              <a:latin typeface="Annabelle" pitchFamily="66" charset="0"/>
              <a:ea typeface="+mj-ea"/>
              <a:cs typeface="+mj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04155" y="1265792"/>
            <a:ext cx="731004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водой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взаимодействуют только такие 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оксиды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которые при взаимодействии с водой дают 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растворимый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в воде продукт  (кислоту или щелочь)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33702" y="3075042"/>
            <a:ext cx="504056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>
                <a:solidFill>
                  <a:srgbClr val="292B2C"/>
                </a:solidFill>
                <a:latin typeface="georgia"/>
              </a:rPr>
              <a:t>H</a:t>
            </a:r>
            <a:r>
              <a:rPr lang="ru-RU" b="1" baseline="-25000" dirty="0">
                <a:solidFill>
                  <a:srgbClr val="292B2C"/>
                </a:solidFill>
                <a:latin typeface="georgia"/>
              </a:rPr>
              <a:t>2</a:t>
            </a:r>
            <a:r>
              <a:rPr lang="ru-RU" b="1" dirty="0">
                <a:solidFill>
                  <a:srgbClr val="292B2C"/>
                </a:solidFill>
                <a:latin typeface="georgia"/>
              </a:rPr>
              <a:t>O + ОСНОВНЫЙ </a:t>
            </a:r>
            <a:r>
              <a:rPr lang="ru-RU" b="1" dirty="0" smtClean="0">
                <a:solidFill>
                  <a:srgbClr val="292B2C"/>
                </a:solidFill>
                <a:latin typeface="georgia"/>
              </a:rPr>
              <a:t>ОКСИД = </a:t>
            </a:r>
            <a:r>
              <a:rPr lang="ru-RU" b="1" dirty="0" err="1" smtClean="0">
                <a:solidFill>
                  <a:srgbClr val="292B2C"/>
                </a:solidFill>
                <a:latin typeface="georgia"/>
              </a:rPr>
              <a:t>Ме</a:t>
            </a:r>
            <a:r>
              <a:rPr lang="ru-RU" b="1" dirty="0" smtClean="0">
                <a:solidFill>
                  <a:srgbClr val="292B2C"/>
                </a:solidFill>
                <a:latin typeface="georgia"/>
              </a:rPr>
              <a:t>(ОН)</a:t>
            </a:r>
            <a:r>
              <a:rPr lang="ru-RU" b="1" baseline="-25000" dirty="0" smtClean="0">
                <a:solidFill>
                  <a:srgbClr val="292B2C"/>
                </a:solidFill>
                <a:latin typeface="georgia"/>
              </a:rPr>
              <a:t>m</a:t>
            </a:r>
            <a:r>
              <a:rPr lang="ru-RU" dirty="0">
                <a:solidFill>
                  <a:srgbClr val="292B2C"/>
                </a:solidFill>
                <a:latin typeface="georgia"/>
              </a:rPr>
              <a:t>  </a:t>
            </a:r>
            <a:endParaRPr lang="ru-RU" dirty="0" smtClean="0">
              <a:solidFill>
                <a:srgbClr val="292B2C"/>
              </a:solidFill>
              <a:latin typeface="Georgia"/>
            </a:endParaRPr>
          </a:p>
          <a:p>
            <a:r>
              <a:rPr lang="ru-RU" dirty="0" smtClean="0">
                <a:solidFill>
                  <a:srgbClr val="292B2C"/>
                </a:solidFill>
                <a:latin typeface="georgia"/>
              </a:rPr>
              <a:t>                        </a:t>
            </a:r>
            <a:r>
              <a:rPr lang="ru-RU" dirty="0" err="1" smtClean="0">
                <a:solidFill>
                  <a:srgbClr val="292B2C"/>
                </a:solidFill>
                <a:latin typeface="georgia"/>
              </a:rPr>
              <a:t>Ме</a:t>
            </a:r>
            <a:r>
              <a:rPr lang="ru-RU" sz="1200" dirty="0" err="1" smtClean="0">
                <a:solidFill>
                  <a:srgbClr val="292B2C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err="1" smtClean="0">
                <a:solidFill>
                  <a:srgbClr val="292B2C"/>
                </a:solidFill>
                <a:latin typeface="georgia"/>
              </a:rPr>
              <a:t>О</a:t>
            </a:r>
            <a:r>
              <a:rPr lang="ru-RU" sz="1200" dirty="0" err="1" smtClean="0">
                <a:solidFill>
                  <a:srgbClr val="292B2C"/>
                </a:solidFill>
                <a:latin typeface="georgia"/>
              </a:rPr>
              <a:t>у</a:t>
            </a:r>
            <a:r>
              <a:rPr lang="ru-RU" dirty="0" smtClean="0">
                <a:solidFill>
                  <a:srgbClr val="292B2C"/>
                </a:solidFill>
                <a:latin typeface="georgia"/>
              </a:rPr>
              <a:t>                              Щёлочь</a:t>
            </a:r>
            <a:endParaRPr lang="ru-RU" b="0" i="0" dirty="0">
              <a:solidFill>
                <a:srgbClr val="292B2C"/>
              </a:solidFill>
              <a:effectLst/>
              <a:latin typeface="Georgia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76368" y="3861048"/>
            <a:ext cx="4748586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>
                <a:solidFill>
                  <a:srgbClr val="333333"/>
                </a:solidFill>
                <a:latin typeface="Times New Roman"/>
              </a:rPr>
              <a:t>H</a:t>
            </a:r>
            <a:r>
              <a:rPr lang="ru-RU" b="1" baseline="-25000" dirty="0">
                <a:solidFill>
                  <a:srgbClr val="333333"/>
                </a:solidFill>
                <a:latin typeface="Times New Roman"/>
              </a:rPr>
              <a:t>2</a:t>
            </a:r>
            <a:r>
              <a:rPr lang="ru-RU" b="1" dirty="0">
                <a:solidFill>
                  <a:srgbClr val="333333"/>
                </a:solidFill>
                <a:latin typeface="Times New Roman"/>
              </a:rPr>
              <a:t>O + КИСЛОТНЫЙ ОКСИД  =   </a:t>
            </a:r>
            <a:r>
              <a:rPr lang="ru-RU" b="1" dirty="0" err="1">
                <a:solidFill>
                  <a:srgbClr val="333333"/>
                </a:solidFill>
                <a:latin typeface="Times New Roman"/>
              </a:rPr>
              <a:t>H</a:t>
            </a:r>
            <a:r>
              <a:rPr lang="ru-RU" b="1" baseline="-25000" dirty="0" err="1">
                <a:solidFill>
                  <a:srgbClr val="333333"/>
                </a:solidFill>
                <a:latin typeface="Times New Roman"/>
              </a:rPr>
              <a:t>n</a:t>
            </a:r>
            <a:r>
              <a:rPr lang="ru-RU" b="1" baseline="-25000" dirty="0">
                <a:solidFill>
                  <a:srgbClr val="333333"/>
                </a:solidFill>
                <a:latin typeface="Times New Roman"/>
              </a:rPr>
              <a:t> </a:t>
            </a:r>
            <a:r>
              <a:rPr lang="ru-RU" b="1" dirty="0">
                <a:solidFill>
                  <a:srgbClr val="333333"/>
                </a:solidFill>
                <a:latin typeface="Times New Roman"/>
              </a:rPr>
              <a:t>A        </a:t>
            </a:r>
            <a:endParaRPr lang="ru-RU" dirty="0">
              <a:solidFill>
                <a:srgbClr val="333333"/>
              </a:solidFill>
              <a:latin typeface="Georgia"/>
            </a:endParaRPr>
          </a:p>
          <a:p>
            <a:r>
              <a:rPr lang="ru-RU" b="1" dirty="0">
                <a:solidFill>
                  <a:srgbClr val="333333"/>
                </a:solidFill>
                <a:latin typeface="Times New Roman"/>
              </a:rPr>
              <a:t>                               </a:t>
            </a:r>
            <a:r>
              <a:rPr lang="ru-RU" dirty="0">
                <a:solidFill>
                  <a:srgbClr val="333333"/>
                </a:solidFill>
                <a:latin typeface="Times New Roman"/>
              </a:rPr>
              <a:t> </a:t>
            </a:r>
            <a:r>
              <a:rPr lang="ru-RU" dirty="0" err="1" smtClean="0">
                <a:solidFill>
                  <a:srgbClr val="333333"/>
                </a:solidFill>
                <a:latin typeface="Times New Roman"/>
              </a:rPr>
              <a:t>неМе</a:t>
            </a:r>
            <a:r>
              <a:rPr lang="ru-RU" sz="1400" dirty="0" err="1" smtClean="0">
                <a:solidFill>
                  <a:srgbClr val="333333"/>
                </a:solidFill>
                <a:latin typeface="Times New Roman"/>
              </a:rPr>
              <a:t>х</a:t>
            </a:r>
            <a:r>
              <a:rPr lang="ru-RU" dirty="0" err="1" smtClean="0">
                <a:solidFill>
                  <a:srgbClr val="333333"/>
                </a:solidFill>
                <a:latin typeface="Times New Roman"/>
              </a:rPr>
              <a:t>О</a:t>
            </a:r>
            <a:r>
              <a:rPr lang="ru-RU" sz="1400" dirty="0" err="1" smtClean="0">
                <a:solidFill>
                  <a:srgbClr val="333333"/>
                </a:solidFill>
                <a:latin typeface="Times New Roman"/>
              </a:rPr>
              <a:t>у</a:t>
            </a:r>
            <a:r>
              <a:rPr lang="ru-RU" dirty="0">
                <a:solidFill>
                  <a:srgbClr val="333333"/>
                </a:solidFill>
                <a:latin typeface="Times New Roman"/>
              </a:rPr>
              <a:t> </a:t>
            </a:r>
            <a:r>
              <a:rPr lang="ru-RU" b="1" dirty="0">
                <a:solidFill>
                  <a:srgbClr val="333333"/>
                </a:solidFill>
                <a:latin typeface="Times New Roman"/>
              </a:rPr>
              <a:t>            </a:t>
            </a:r>
            <a:r>
              <a:rPr lang="ru-RU" dirty="0" smtClean="0">
                <a:solidFill>
                  <a:srgbClr val="333333"/>
                </a:solidFill>
                <a:latin typeface="Times New Roman"/>
              </a:rPr>
              <a:t>Кислота</a:t>
            </a:r>
            <a:r>
              <a:rPr lang="ru-RU" dirty="0">
                <a:solidFill>
                  <a:srgbClr val="333333"/>
                </a:solidFill>
                <a:latin typeface="Times New Roman"/>
              </a:rPr>
              <a:t> </a:t>
            </a:r>
            <a:endParaRPr lang="ru-RU" dirty="0">
              <a:solidFill>
                <a:srgbClr val="333333"/>
              </a:solidFill>
              <a:latin typeface="Georgia"/>
            </a:endParaRPr>
          </a:p>
          <a:p>
            <a:endParaRPr lang="ru-RU" b="1" i="1" dirty="0" smtClean="0">
              <a:solidFill>
                <a:srgbClr val="FF0000"/>
              </a:solidFill>
              <a:latin typeface="Times New Roman"/>
            </a:endParaRPr>
          </a:p>
          <a:p>
            <a:r>
              <a:rPr lang="ru-RU" b="1" i="1" dirty="0" smtClean="0">
                <a:solidFill>
                  <a:srgbClr val="FF0000"/>
                </a:solidFill>
                <a:latin typeface="Times New Roman"/>
              </a:rPr>
              <a:t>Внимание</a:t>
            </a:r>
            <a:r>
              <a:rPr lang="ru-RU" b="1" i="1" dirty="0">
                <a:solidFill>
                  <a:srgbClr val="FF0000"/>
                </a:solidFill>
                <a:latin typeface="Times New Roman"/>
              </a:rPr>
              <a:t>! </a:t>
            </a:r>
            <a:r>
              <a:rPr lang="ru-RU" i="1" dirty="0">
                <a:solidFill>
                  <a:srgbClr val="333333"/>
                </a:solidFill>
                <a:latin typeface="Times New Roman"/>
              </a:rPr>
              <a:t>  </a:t>
            </a:r>
            <a:r>
              <a:rPr lang="ru-RU" dirty="0">
                <a:solidFill>
                  <a:srgbClr val="333333"/>
                </a:solidFill>
                <a:latin typeface="Times New Roman"/>
              </a:rPr>
              <a:t> SiO</a:t>
            </a:r>
            <a:r>
              <a:rPr lang="ru-RU" baseline="-25000" dirty="0">
                <a:solidFill>
                  <a:srgbClr val="333333"/>
                </a:solidFill>
                <a:latin typeface="Times New Roman"/>
              </a:rPr>
              <a:t>2</a:t>
            </a:r>
            <a:r>
              <a:rPr lang="ru-RU" dirty="0">
                <a:solidFill>
                  <a:srgbClr val="333333"/>
                </a:solidFill>
                <a:latin typeface="Times New Roman"/>
              </a:rPr>
              <a:t> + H</a:t>
            </a:r>
            <a:r>
              <a:rPr lang="ru-RU" baseline="-25000" dirty="0">
                <a:solidFill>
                  <a:srgbClr val="333333"/>
                </a:solidFill>
                <a:latin typeface="Times New Roman"/>
              </a:rPr>
              <a:t>2</a:t>
            </a:r>
            <a:r>
              <a:rPr lang="ru-RU" dirty="0">
                <a:solidFill>
                  <a:srgbClr val="333333"/>
                </a:solidFill>
                <a:latin typeface="Times New Roman"/>
              </a:rPr>
              <a:t>O = нет реакции</a:t>
            </a:r>
            <a:endParaRPr lang="ru-RU" b="0" i="0" dirty="0">
              <a:solidFill>
                <a:srgbClr val="333333"/>
              </a:solidFill>
              <a:effectLst/>
              <a:latin typeface="Georgia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22991" y="5157192"/>
            <a:ext cx="54553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 ⇄ 2KOH + 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↓.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23472" y="5958572"/>
            <a:ext cx="5544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+ 2HCl = 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+ 2NaCl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3729" y="558924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Силикат калия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123729" y="6388489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Силикат натрия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716016" y="558924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Гидроксид калия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516210" y="5589240"/>
            <a:ext cx="2413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Кремниевая кислота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779912" y="6388489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Соляная кислота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637554" y="6388489"/>
            <a:ext cx="1822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Хлорит натрия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36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1619672" y="188640"/>
            <a:ext cx="7358114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uLnTx/>
                <a:uFillTx/>
                <a:latin typeface="Annabelle" pitchFamily="66" charset="0"/>
                <a:ea typeface="+mj-ea"/>
                <a:cs typeface="+mj-cs"/>
              </a:rPr>
              <a:t>Взаимодействие воды с оксидами неметаллов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uLnTx/>
              <a:uFillTx/>
              <a:latin typeface="Annabelle" pitchFamily="66" charset="0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50357" y="1448695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Гидроксиды неметаллов - </a:t>
            </a: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кислоты</a:t>
            </a:r>
            <a:endParaRPr lang="ru-RU" sz="32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5" t="19417" r="3106" b="8997"/>
          <a:stretch/>
        </p:blipFill>
        <p:spPr bwMode="auto">
          <a:xfrm>
            <a:off x="2157766" y="2033470"/>
            <a:ext cx="6340636" cy="364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 descr="https://himi4ka.ru/uploads/posts/2016-08/1471424349_bez-imeni-3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20" t="5115" r="19728" b="82269"/>
          <a:stretch/>
        </p:blipFill>
        <p:spPr bwMode="auto">
          <a:xfrm>
            <a:off x="3347864" y="5877272"/>
            <a:ext cx="3715493" cy="67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Собака День хими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7884" y="4333120"/>
            <a:ext cx="3105892" cy="22486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" r="4070" b="10973"/>
          <a:stretch/>
        </p:blipFill>
        <p:spPr bwMode="auto">
          <a:xfrm>
            <a:off x="1907704" y="2132856"/>
            <a:ext cx="6923814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 descr="http://www.an-famian.ru/images/news/tasto_10_architetto_fran_0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840" y="332656"/>
            <a:ext cx="144016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1268760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§ 21, записи в тетради, № 4 стр.53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59944" y="2056159"/>
            <a:ext cx="3024336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Простые вещества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2267744" y="2996952"/>
            <a:ext cx="1728192" cy="504056"/>
          </a:xfrm>
          <a:prstGeom prst="downArrow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металлы</a:t>
            </a:r>
            <a:endParaRPr lang="ru-RU" dirty="0"/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6012160" y="2993252"/>
            <a:ext cx="1728192" cy="504056"/>
          </a:xfrm>
          <a:prstGeom prst="downArrow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неметаллы</a:t>
            </a:r>
            <a:endParaRPr lang="ru-RU" dirty="0"/>
          </a:p>
        </p:txBody>
      </p:sp>
      <p:sp>
        <p:nvSpPr>
          <p:cNvPr id="7" name="Выноска со стрелкой вниз 6"/>
          <p:cNvSpPr/>
          <p:nvPr/>
        </p:nvSpPr>
        <p:spPr>
          <a:xfrm>
            <a:off x="1979712" y="3573016"/>
            <a:ext cx="2304256" cy="1296144"/>
          </a:xfrm>
          <a:prstGeom prst="downArrow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Оксиды металлов</a:t>
            </a:r>
          </a:p>
          <a:p>
            <a:pPr algn="ctr"/>
            <a:r>
              <a:rPr lang="ru-RU" dirty="0"/>
              <a:t>и</a:t>
            </a:r>
            <a:r>
              <a:rPr lang="ru-RU" dirty="0" smtClean="0"/>
              <a:t>ли</a:t>
            </a:r>
          </a:p>
          <a:p>
            <a:pPr algn="ctr"/>
            <a:r>
              <a:rPr lang="ru-RU" dirty="0"/>
              <a:t>о</a:t>
            </a:r>
            <a:r>
              <a:rPr lang="ru-RU" dirty="0" smtClean="0"/>
              <a:t>сновные оксиды</a:t>
            </a:r>
            <a:endParaRPr lang="ru-RU" dirty="0"/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5724128" y="3568331"/>
            <a:ext cx="2304256" cy="1296144"/>
          </a:xfrm>
          <a:prstGeom prst="downArrow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Оксиды неметаллов</a:t>
            </a:r>
          </a:p>
          <a:p>
            <a:pPr algn="ctr"/>
            <a:r>
              <a:rPr lang="ru-RU" dirty="0"/>
              <a:t>и</a:t>
            </a:r>
            <a:r>
              <a:rPr lang="ru-RU" dirty="0" smtClean="0"/>
              <a:t>ли</a:t>
            </a:r>
          </a:p>
          <a:p>
            <a:pPr algn="ctr"/>
            <a:r>
              <a:rPr lang="ru-RU" dirty="0" smtClean="0"/>
              <a:t>кислотные оксиды</a:t>
            </a:r>
            <a:endParaRPr lang="ru-RU" dirty="0"/>
          </a:p>
        </p:txBody>
      </p:sp>
      <p:sp>
        <p:nvSpPr>
          <p:cNvPr id="9" name="Выноска со стрелкой вниз 8"/>
          <p:cNvSpPr/>
          <p:nvPr/>
        </p:nvSpPr>
        <p:spPr>
          <a:xfrm>
            <a:off x="1990558" y="4875823"/>
            <a:ext cx="2437425" cy="1296144"/>
          </a:xfrm>
          <a:prstGeom prst="downArrow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Гидроксиды металлов</a:t>
            </a:r>
          </a:p>
          <a:p>
            <a:pPr algn="ctr"/>
            <a:r>
              <a:rPr lang="ru-RU" dirty="0"/>
              <a:t>и</a:t>
            </a:r>
            <a:r>
              <a:rPr lang="ru-RU" dirty="0" smtClean="0"/>
              <a:t>ли</a:t>
            </a:r>
          </a:p>
          <a:p>
            <a:pPr algn="ctr"/>
            <a:r>
              <a:rPr lang="ru-RU" dirty="0" smtClean="0"/>
              <a:t>основания</a:t>
            </a:r>
            <a:endParaRPr lang="ru-RU" dirty="0"/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5567793" y="4877805"/>
            <a:ext cx="2658873" cy="1296144"/>
          </a:xfrm>
          <a:prstGeom prst="downArrow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Гидроксиды неметаллов</a:t>
            </a:r>
          </a:p>
          <a:p>
            <a:pPr algn="ctr"/>
            <a:r>
              <a:rPr lang="ru-RU" dirty="0"/>
              <a:t>и</a:t>
            </a:r>
            <a:r>
              <a:rPr lang="ru-RU" dirty="0" smtClean="0"/>
              <a:t>ли</a:t>
            </a:r>
          </a:p>
          <a:p>
            <a:pPr algn="ctr"/>
            <a:r>
              <a:rPr lang="ru-RU" dirty="0" smtClean="0"/>
              <a:t>кислоты</a:t>
            </a:r>
            <a:endParaRPr lang="ru-RU" dirty="0"/>
          </a:p>
        </p:txBody>
      </p:sp>
      <p:cxnSp>
        <p:nvCxnSpPr>
          <p:cNvPr id="12" name="Прямая со стрелкой 11"/>
          <p:cNvCxnSpPr>
            <a:stCxn id="4" idx="2"/>
          </p:cNvCxnSpPr>
          <p:nvPr/>
        </p:nvCxnSpPr>
        <p:spPr>
          <a:xfrm flipH="1">
            <a:off x="3995936" y="2560215"/>
            <a:ext cx="1076176" cy="4367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2"/>
          </p:cNvCxnSpPr>
          <p:nvPr/>
        </p:nvCxnSpPr>
        <p:spPr>
          <a:xfrm>
            <a:off x="5072112" y="2560215"/>
            <a:ext cx="940048" cy="4330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925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348880"/>
            <a:ext cx="7306824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221088"/>
            <a:ext cx="6356487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" r="4070" b="10973"/>
          <a:stretch/>
        </p:blipFill>
        <p:spPr bwMode="auto">
          <a:xfrm>
            <a:off x="1763688" y="260648"/>
            <a:ext cx="6923814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140968"/>
            <a:ext cx="6179113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" r="4070" b="10973"/>
          <a:stretch/>
        </p:blipFill>
        <p:spPr bwMode="auto">
          <a:xfrm>
            <a:off x="1763688" y="332656"/>
            <a:ext cx="6923814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63688" y="332656"/>
            <a:ext cx="7200800" cy="30469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Установите соответствие между химической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формулой вещества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классом неорганических соединений, 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которому оно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принадлежит.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MgO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кислоты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щёлочи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Al(OH)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оксиды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нерастворимые основания</a:t>
            </a:r>
          </a:p>
        </p:txBody>
      </p:sp>
    </p:spTree>
    <p:extLst>
      <p:ext uri="{BB962C8B-B14F-4D97-AF65-F5344CB8AC3E}">
        <p14:creationId xmlns:p14="http://schemas.microsoft.com/office/powerpoint/2010/main" val="314523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1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6923C"/>
      </a:hlink>
      <a:folHlink>
        <a:srgbClr val="4F612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170</Words>
  <Application>Microsoft Office PowerPoint</Application>
  <PresentationFormat>Экран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DNS</cp:lastModifiedBy>
  <cp:revision>31</cp:revision>
  <dcterms:created xsi:type="dcterms:W3CDTF">2014-07-17T09:13:13Z</dcterms:created>
  <dcterms:modified xsi:type="dcterms:W3CDTF">2019-01-27T06:41:21Z</dcterms:modified>
</cp:coreProperties>
</file>