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0" r:id="rId2"/>
    <p:sldId id="291" r:id="rId3"/>
    <p:sldId id="256" r:id="rId4"/>
    <p:sldId id="257" r:id="rId5"/>
    <p:sldId id="258" r:id="rId6"/>
    <p:sldId id="263" r:id="rId7"/>
    <p:sldId id="259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5" r:id="rId28"/>
    <p:sldId id="286" r:id="rId29"/>
    <p:sldId id="287" r:id="rId30"/>
    <p:sldId id="288" r:id="rId31"/>
    <p:sldId id="289" r:id="rId32"/>
    <p:sldId id="290" r:id="rId33"/>
    <p:sldId id="280" r:id="rId34"/>
    <p:sldId id="281" r:id="rId35"/>
    <p:sldId id="28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F3904-889C-42BF-821C-11C81BBC7DA6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F0418-1F23-4397-AFCD-A44BB8CA4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7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21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0418-1F23-4397-AFCD-A44BB8CA4CA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911515"/>
            <a:ext cx="58618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Игры - экспериментирования в воспитании дошкольника среднего возраста, как субъекта </a:t>
            </a:r>
            <a:r>
              <a:rPr lang="ru-RU" sz="2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здоровьесберегающей</a:t>
            </a:r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деятельности</a:t>
            </a:r>
          </a:p>
          <a:p>
            <a:pPr algn="ctr"/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8568" y="551723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Воспитатель МАДОУ МР Детский сад №1(2) «Ромашка» г. Учалы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Шакирова Ф. Т.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79710" y="1991761"/>
            <a:ext cx="8640762" cy="41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характеру мыслительных операций</a:t>
            </a:r>
            <a:r>
              <a:rPr lang="ru-RU" alt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altLang="ru-RU" sz="1600" u="sng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/>
              <a:t> - констатирующие (позволяющие увидеть какое-то состояние объекта или одно явление вне связи с другими объектами и явлениями);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/>
              <a:t>- сравнительные (позволяющие увидеть динамику процесса или отметить изменения в состоянии объекта);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sz="1600" dirty="0"/>
              <a:t>обобщающие (эксперименты, в которых прослеживаются общие закономерности процесса, изучаемого ранее по отдельным этапам)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характеру познавательной деятельности: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dirty="0"/>
              <a:t>- иллюстративные (детям все известно, и эксперимент только подтверждает знакомые факты);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dirty="0"/>
              <a:t>- поисковые (дети не знают заранее, каков будет результат);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dirty="0"/>
              <a:t>- решение экспериментальных задач.</a:t>
            </a:r>
            <a:endParaRPr lang="ru-RU" altLang="ru-RU" sz="1600" b="1" i="1" dirty="0"/>
          </a:p>
          <a:p>
            <a:pPr eaLnBrk="1" hangingPunct="1">
              <a:spcBef>
                <a:spcPct val="20000"/>
              </a:spcBef>
            </a:pPr>
            <a:r>
              <a:rPr lang="ru-RU" alt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способу применения в аудитории: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dirty="0"/>
              <a:t>- демонстрационные (в аудитории меняется всего один объект, и этот объект находится в руках у педагога. Педагог сам проводит опыт, а дети следят за ходом и результатами);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600" dirty="0"/>
              <a:t>- фронтальные (в аудитории имеется много объектов, и они находятся в руках у детей).</a:t>
            </a:r>
          </a:p>
        </p:txBody>
      </p:sp>
    </p:spTree>
    <p:extLst>
      <p:ext uri="{BB962C8B-B14F-4D97-AF65-F5344CB8AC3E}">
        <p14:creationId xmlns:p14="http://schemas.microsoft.com/office/powerpoint/2010/main" val="9474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217439"/>
            <a:ext cx="7170738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Структура игры-экспериментирования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9000"/>
              <a:defRPr/>
            </a:pPr>
            <a:endParaRPr lang="ru-RU" sz="2000" dirty="0">
              <a:solidFill>
                <a:prstClr val="black"/>
              </a:solidFill>
              <a:latin typeface="Constantia"/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  Постановка, формулирование проблемы;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  Выдвижение 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предположений, отбор способов проверки, выдвинутых деталей</a:t>
            </a: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;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  Проверка 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гипотез;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Подведение итогов, вывод;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 Фиксация результатов;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  Вопросы детей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5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04" y="2058864"/>
            <a:ext cx="5191200" cy="410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408762" y="1734024"/>
            <a:ext cx="6696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Объекты детского экспериментирования:</a:t>
            </a:r>
          </a:p>
        </p:txBody>
      </p:sp>
    </p:spTree>
    <p:extLst>
      <p:ext uri="{BB962C8B-B14F-4D97-AF65-F5344CB8AC3E}">
        <p14:creationId xmlns:p14="http://schemas.microsoft.com/office/powerpoint/2010/main" val="33499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214438" y="1734023"/>
            <a:ext cx="6525914" cy="4962051"/>
            <a:chOff x="1214438" y="188913"/>
            <a:chExt cx="7802562" cy="6507162"/>
          </a:xfrm>
        </p:grpSpPr>
        <p:pic>
          <p:nvPicPr>
            <p:cNvPr id="10" name="Picture 4" descr="https://im0-tub-ru.yandex.net/i?id=3f59501eb5eb845c07af521e211dfd58&amp;n=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13" y="188913"/>
              <a:ext cx="228600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https://im1-tub-ru.yandex.net/i?id=93737e7e62d88d60f21b71ed594961a7&amp;n=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425" y="2006600"/>
              <a:ext cx="231457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s://im3-tub-ru.yandex.net/i?id=f761a7cc16ba5e7b912453c2fc601425&amp;n=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8" y="1916113"/>
              <a:ext cx="2214562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https://im3-tub-ru.yandex.net/i?id=9fd91efdf636289403b66acdf33843ba&amp;n=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638" y="4981575"/>
              <a:ext cx="2595562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https://im3-tub-ru.yandex.net/i?id=482b02d11309775704b188557aab924d&amp;n=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938" y="4575175"/>
              <a:ext cx="2786062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429149" y="2820236"/>
              <a:ext cx="3197231" cy="1574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17780" cmpd="sng">
                    <a:solidFill>
                      <a:srgbClr val="7030A0"/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Живая </a:t>
              </a:r>
              <a:br>
                <a:rPr lang="ru-RU" sz="3600" b="1" dirty="0">
                  <a:ln w="17780" cmpd="sng">
                    <a:solidFill>
                      <a:srgbClr val="7030A0"/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</a:br>
              <a:r>
                <a:rPr lang="ru-RU" sz="3600" b="1" dirty="0">
                  <a:ln w="17780" cmpd="sng">
                    <a:solidFill>
                      <a:srgbClr val="7030A0"/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природа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4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245449" y="1911350"/>
            <a:ext cx="6760369" cy="4325962"/>
            <a:chOff x="1187450" y="1911350"/>
            <a:chExt cx="7956550" cy="4838700"/>
          </a:xfrm>
        </p:grpSpPr>
        <p:sp>
          <p:nvSpPr>
            <p:cNvPr id="18" name="TextBox 17"/>
            <p:cNvSpPr txBox="1"/>
            <p:nvPr/>
          </p:nvSpPr>
          <p:spPr>
            <a:xfrm>
              <a:off x="3131840" y="3717032"/>
              <a:ext cx="3744416" cy="13425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b="1" dirty="0">
                  <a:ln w="17780" cmpd="sng">
                    <a:solidFill>
                      <a:srgbClr val="7030A0"/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Другие </a:t>
              </a:r>
            </a:p>
            <a:p>
              <a:pPr algn="ctr">
                <a:defRPr/>
              </a:pPr>
              <a:r>
                <a:rPr lang="ru-RU" sz="3600" b="1" dirty="0">
                  <a:ln w="17780" cmpd="sng">
                    <a:solidFill>
                      <a:srgbClr val="7030A0"/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материалы</a:t>
              </a:r>
            </a:p>
          </p:txBody>
        </p:sp>
        <p:pic>
          <p:nvPicPr>
            <p:cNvPr id="19" name="Picture 2" descr="плёночный экструдер - Доска бесплатных объявлений от частных лиц и компаний в России на Avit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1989138"/>
              <a:ext cx="247015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" descr="https://im3-tub-ru.yandex.net/i?id=749df52ce0a350572815a05ec5734dab&amp;n=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675" y="1989138"/>
              <a:ext cx="2714625" cy="135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 descr="https://im2-tub-ru.yandex.net/i?id=65da6996f42d12fadd586f47e3f16fd4&amp;n=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463" y="1911350"/>
              <a:ext cx="2144712" cy="212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https://im0-tub-ru.yandex.net/i?id=89832cfdefc0901681ce7e4fe6dbb7d9&amp;n=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4581525"/>
              <a:ext cx="2160588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https://im1-tub-ru.yandex.net/i?id=232a615fbad8fb348cd43e2518218c7c&amp;n=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538" y="5243513"/>
              <a:ext cx="2160587" cy="150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4" descr="https://im0-tub-ru.yandex.net/i?id=8d84e314d32ac392493d65902f60d430&amp;n=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4422775"/>
              <a:ext cx="2339975" cy="231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09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75877" y="1182231"/>
            <a:ext cx="259997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/>
              <a:t>Для того чтобы дети могли заниматься играми-экспериментами самостоятельно, в детском саду в свободном доступе должна быть организована специальная предметная среда и пространство для ее развития.</a:t>
            </a:r>
          </a:p>
          <a:p>
            <a:pPr algn="ctr" eaLnBrk="1" hangingPunct="1"/>
            <a:r>
              <a:rPr lang="ru-RU" dirty="0"/>
              <a:t> </a:t>
            </a:r>
            <a:endParaRPr lang="ru-RU" sz="1600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22387"/>
          <a:stretch/>
        </p:blipFill>
        <p:spPr>
          <a:xfrm rot="16200000">
            <a:off x="3569684" y="984225"/>
            <a:ext cx="4558077" cy="35615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6970" y="162740"/>
            <a:ext cx="3869585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Уголок </a:t>
            </a:r>
            <a:r>
              <a:rPr lang="ru-RU" alt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экспериментирования</a:t>
            </a:r>
            <a:endParaRPr lang="ru-RU" altLang="ru-RU" sz="2000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639546" y="1844823"/>
            <a:ext cx="61512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своей работе мы использую карточки – схемы проведения  игр - экспериментов.  Эти карточки очень помогают и заинтересовывают детей экспериментированием.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7" y="3117304"/>
            <a:ext cx="2239797" cy="1679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36" y="3149674"/>
            <a:ext cx="2376264" cy="1782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00707"/>
            <a:ext cx="2346675" cy="16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84411" y="1844824"/>
            <a:ext cx="7775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Правила проведения  игр - экспериментов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3" y="2636912"/>
            <a:ext cx="1085850" cy="1162050"/>
          </a:xfrm>
          <a:prstGeom prst="rect">
            <a:avLst/>
          </a:prstGeom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79512" y="3798962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Не кричать!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12" y="2636912"/>
            <a:ext cx="1190625" cy="1114425"/>
          </a:xfrm>
          <a:prstGeom prst="rect">
            <a:avLst/>
          </a:prstGeom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339752" y="3564087"/>
            <a:ext cx="25922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>Не пробовать на вкус!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4365104"/>
            <a:ext cx="1123950" cy="1152525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139952" y="5661248"/>
            <a:ext cx="468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>Не трогать без разрешения!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0888"/>
            <a:ext cx="1809750" cy="1209675"/>
          </a:xfrm>
          <a:prstGeom prst="rect">
            <a:avLst/>
          </a:prstGeom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188843" y="3534107"/>
            <a:ext cx="50274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Работать только на своем рабочем месте!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15" y="4417780"/>
            <a:ext cx="1152525" cy="1114425"/>
          </a:xfrm>
          <a:prstGeom prst="rect">
            <a:avLst/>
          </a:prstGeom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430956" y="5681891"/>
            <a:ext cx="502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Соблюдать осторожность!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979197" y="1916832"/>
            <a:ext cx="305785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«Имеет ли воздух вес?»</a:t>
            </a:r>
          </a:p>
          <a:p>
            <a:pPr eaLnBrk="1" hangingPunct="1"/>
            <a:endParaRPr lang="ru-RU" sz="1600" b="1" dirty="0"/>
          </a:p>
          <a:p>
            <a:pPr eaLnBrk="1" hangingPunct="1"/>
            <a:r>
              <a:rPr lang="ru-RU" sz="1600" b="1" dirty="0"/>
              <a:t>1. Делаем самодельные весы.</a:t>
            </a:r>
          </a:p>
          <a:p>
            <a:pPr eaLnBrk="1" hangingPunct="1"/>
            <a:r>
              <a:rPr lang="ru-RU" sz="1600" b="1" dirty="0"/>
              <a:t>2. Взвешиваем 2 </a:t>
            </a:r>
            <a:r>
              <a:rPr lang="ru-RU" sz="1600" b="1" dirty="0" smtClean="0"/>
              <a:t>надутых </a:t>
            </a:r>
            <a:r>
              <a:rPr lang="ru-RU" sz="1600" b="1" dirty="0"/>
              <a:t>шарика.</a:t>
            </a:r>
          </a:p>
          <a:p>
            <a:pPr eaLnBrk="1" hangingPunct="1"/>
            <a:r>
              <a:rPr lang="ru-RU" sz="1600" b="1" dirty="0"/>
              <a:t>3. Вес одинаковый.</a:t>
            </a:r>
          </a:p>
          <a:p>
            <a:pPr eaLnBrk="1" hangingPunct="1"/>
            <a:r>
              <a:rPr lang="ru-RU" sz="1600" b="1" dirty="0"/>
              <a:t>4. Один из шариков </a:t>
            </a:r>
            <a:r>
              <a:rPr lang="ru-RU" sz="1600" b="1" dirty="0" smtClean="0"/>
              <a:t>сдуваем</a:t>
            </a:r>
            <a:r>
              <a:rPr lang="ru-RU" sz="1600" b="1" dirty="0"/>
              <a:t>.</a:t>
            </a:r>
          </a:p>
          <a:p>
            <a:pPr eaLnBrk="1" hangingPunct="1"/>
            <a:r>
              <a:rPr lang="ru-RU" sz="1600" b="1" dirty="0"/>
              <a:t>5. Вновь взвешиваем. Что произошло? Надутый шар перевешивает пустой: воздух имеет вес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9479"/>
            <a:ext cx="3416239" cy="19227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81028"/>
            <a:ext cx="1989221" cy="22322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81028"/>
            <a:ext cx="154403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04048" y="1844824"/>
            <a:ext cx="345598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C00000"/>
                </a:solidFill>
              </a:rPr>
              <a:t>«Загадочная бумага»</a:t>
            </a:r>
          </a:p>
          <a:p>
            <a:pPr eaLnBrk="1" hangingPunct="1"/>
            <a:endParaRPr lang="ru-RU" sz="2000" dirty="0">
              <a:solidFill>
                <a:srgbClr val="C00000"/>
              </a:solidFill>
            </a:endParaRPr>
          </a:p>
          <a:p>
            <a:pPr eaLnBrk="1" hangingPunct="1"/>
            <a:r>
              <a:rPr lang="ru-RU" dirty="0"/>
              <a:t>1. Ставим два одинаковых стакана, кладем на них лист бумаги.</a:t>
            </a:r>
          </a:p>
          <a:p>
            <a:pPr eaLnBrk="1" hangingPunct="1"/>
            <a:r>
              <a:rPr lang="ru-RU" dirty="0"/>
              <a:t>2. На этот лист ставим третий стакан. Что произошло?</a:t>
            </a:r>
          </a:p>
          <a:p>
            <a:pPr eaLnBrk="1" hangingPunct="1"/>
            <a:r>
              <a:rPr lang="ru-RU" dirty="0"/>
              <a:t>3. Бумага не выдержала веса стакана и прогнулась.</a:t>
            </a:r>
          </a:p>
          <a:p>
            <a:pPr eaLnBrk="1" hangingPunct="1"/>
            <a:r>
              <a:rPr lang="ru-RU" dirty="0"/>
              <a:t>4. Складываем тот же лист гармошкой.</a:t>
            </a:r>
          </a:p>
          <a:p>
            <a:pPr eaLnBrk="1" hangingPunct="1"/>
            <a:r>
              <a:rPr lang="ru-RU" dirty="0"/>
              <a:t>5. Кладем, сложенный гармошкой лист, на два стакана, а сверху третий.</a:t>
            </a:r>
          </a:p>
          <a:p>
            <a:pPr eaLnBrk="1" hangingPunct="1"/>
            <a:r>
              <a:rPr lang="ru-RU" dirty="0"/>
              <a:t>6. Что произошло? Почему?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54970"/>
            <a:ext cx="3464453" cy="19487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84501"/>
            <a:ext cx="3464453" cy="194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432" y="2303001"/>
            <a:ext cx="6869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Расскажи – </a:t>
            </a:r>
            <a:r>
              <a:rPr lang="ru-RU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я забуду,</a:t>
            </a:r>
          </a:p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Покажи </a:t>
            </a:r>
            <a:r>
              <a:rPr lang="ru-RU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я запомню,</a:t>
            </a:r>
          </a:p>
          <a:p>
            <a:pPr algn="ctr"/>
            <a:r>
              <a:rPr lang="ru-RU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Дай попробовать – </a:t>
            </a:r>
            <a:r>
              <a:rPr lang="ru-RU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я пойму!»</a:t>
            </a:r>
          </a:p>
          <a:p>
            <a:pPr algn="ctr"/>
            <a:endParaRPr lang="ru-RU" sz="32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5661248"/>
            <a:ext cx="256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Китайская пословица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788024" y="1720691"/>
            <a:ext cx="3673475" cy="321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«Волшебный магнит»</a:t>
            </a:r>
          </a:p>
          <a:p>
            <a:pPr eaLnBrk="1" hangingPunct="1"/>
            <a:endParaRPr lang="ru-RU" sz="20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dirty="0"/>
              <a:t>1. Взять стакан с водой.</a:t>
            </a:r>
          </a:p>
          <a:p>
            <a:pPr eaLnBrk="1" hangingPunct="1"/>
            <a:r>
              <a:rPr lang="ru-RU" dirty="0"/>
              <a:t>2. Положить в него деревянный кубик и канцелярские скрепки.</a:t>
            </a:r>
          </a:p>
          <a:p>
            <a:pPr eaLnBrk="1" hangingPunct="1"/>
            <a:r>
              <a:rPr lang="ru-RU" dirty="0"/>
              <a:t>3. Подставить магнит к стенке стакана: магнит притягивает только металлические предметы, даже через стекло и воду.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1" y="1804779"/>
            <a:ext cx="3640402" cy="48538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1" y="4621635"/>
            <a:ext cx="3640403" cy="20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309467" y="1844824"/>
            <a:ext cx="352901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C00000"/>
                </a:solidFill>
              </a:rPr>
              <a:t>    «Дружба красок»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1. Берем три банки гуаши (красный., желтый, синий)</a:t>
            </a:r>
          </a:p>
          <a:p>
            <a:pPr eaLnBrk="1" hangingPunct="1"/>
            <a:r>
              <a:rPr lang="ru-RU" dirty="0"/>
              <a:t>2. Берем три стакана с водой.</a:t>
            </a:r>
          </a:p>
          <a:p>
            <a:pPr eaLnBrk="1" hangingPunct="1"/>
            <a:r>
              <a:rPr lang="ru-RU" dirty="0"/>
              <a:t>3. В первом стакане смешиваем красный и желтый цвета – получился оранжевый.</a:t>
            </a:r>
          </a:p>
          <a:p>
            <a:pPr eaLnBrk="1" hangingPunct="1"/>
            <a:r>
              <a:rPr lang="ru-RU" dirty="0"/>
              <a:t>4. Во втором стакане смешиваем синий и красный – получаем фиолетовый.</a:t>
            </a:r>
          </a:p>
          <a:p>
            <a:pPr eaLnBrk="1" hangingPunct="1"/>
            <a:r>
              <a:rPr lang="ru-RU" dirty="0"/>
              <a:t>5. В третьем стакане смешиваем желтый и синий – получаем зеленый. Почему?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" y="2529036"/>
            <a:ext cx="457200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076056" y="2103972"/>
            <a:ext cx="3024188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C00000"/>
                </a:solidFill>
              </a:rPr>
              <a:t>«Растения пьют воду»</a:t>
            </a:r>
          </a:p>
          <a:p>
            <a:pPr eaLnBrk="1" hangingPunct="1"/>
            <a:r>
              <a:rPr lang="ru-RU" sz="1600" b="1" dirty="0"/>
              <a:t>1. Берем 2 стакана, наливаем в них воду, ставим веточки комнатного растения.</a:t>
            </a:r>
          </a:p>
          <a:p>
            <a:pPr eaLnBrk="1" hangingPunct="1"/>
            <a:r>
              <a:rPr lang="ru-RU" sz="1600" b="1" dirty="0"/>
              <a:t>2. В воду одного из стаканов добавляем краситель красного цвета.</a:t>
            </a:r>
          </a:p>
          <a:p>
            <a:pPr eaLnBrk="1" hangingPunct="1"/>
            <a:r>
              <a:rPr lang="ru-RU" sz="1600" b="1" dirty="0"/>
              <a:t>3. Через некоторое время: в этом стакане листья и стебель приобретут красный оттенок: растение пьет воду.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8" y="2087452"/>
            <a:ext cx="4096455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94607"/>
            <a:ext cx="4103613" cy="23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076056" y="2103972"/>
            <a:ext cx="30241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C00000"/>
                </a:solidFill>
              </a:rPr>
              <a:t>«Опыты с водой»</a:t>
            </a:r>
            <a:endParaRPr lang="ru-RU" sz="16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sz="1600" b="1" dirty="0"/>
              <a:t>1. Прозрачная - выявить свойства воды (прозрачная, без запаха, льётся, имеет вес)</a:t>
            </a:r>
          </a:p>
          <a:p>
            <a:pPr eaLnBrk="1" hangingPunct="1"/>
            <a:r>
              <a:rPr lang="ru-RU" sz="1600" b="1" dirty="0"/>
              <a:t>2. </a:t>
            </a:r>
            <a:r>
              <a:rPr lang="ru-RU" sz="1600" b="1" dirty="0" smtClean="0"/>
              <a:t>Вода </a:t>
            </a:r>
            <a:r>
              <a:rPr lang="ru-RU" sz="1600" b="1" dirty="0"/>
              <a:t>принимает форму - выявить то , что вода принимает форму сосуда, в который она налита.</a:t>
            </a:r>
          </a:p>
          <a:p>
            <a:pPr eaLnBrk="1" hangingPunct="1"/>
            <a:r>
              <a:rPr lang="ru-RU" sz="1600" b="1" dirty="0"/>
              <a:t>3. </a:t>
            </a:r>
            <a:r>
              <a:rPr lang="ru-RU" sz="1600" b="1" dirty="0" smtClean="0"/>
              <a:t>Как вода отражает предметы </a:t>
            </a:r>
            <a:r>
              <a:rPr lang="ru-RU" sz="1600" b="1" dirty="0"/>
              <a:t>- </a:t>
            </a:r>
            <a:r>
              <a:rPr lang="ru-RU" sz="1600" b="1" dirty="0" smtClean="0"/>
              <a:t>выявить </a:t>
            </a:r>
            <a:r>
              <a:rPr lang="ru-RU" sz="1600" b="1" dirty="0"/>
              <a:t>с детьми свойство воды отражать в себе разнообразные предметы.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8768"/>
            <a:ext cx="4443986" cy="2499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4443986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1885683"/>
            <a:ext cx="35101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«Опыт с песком»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 </a:t>
            </a:r>
            <a:r>
              <a:rPr lang="ru-RU" dirty="0" smtClean="0"/>
              <a:t>1. Чистый </a:t>
            </a:r>
            <a:r>
              <a:rPr lang="ru-RU" dirty="0"/>
              <a:t>песок, лоток, лупа.</a:t>
            </a:r>
          </a:p>
          <a:p>
            <a:r>
              <a:rPr lang="ru-RU" dirty="0"/>
              <a:t>2</a:t>
            </a:r>
            <a:r>
              <a:rPr lang="ru-RU" b="1" dirty="0"/>
              <a:t>.  </a:t>
            </a:r>
            <a:r>
              <a:rPr lang="ru-RU" dirty="0" smtClean="0"/>
              <a:t>Берем </a:t>
            </a:r>
            <a:r>
              <a:rPr lang="ru-RU" dirty="0"/>
              <a:t>чистый песок и </a:t>
            </a:r>
            <a:r>
              <a:rPr lang="ru-RU" dirty="0" smtClean="0"/>
              <a:t>насыпаем  </a:t>
            </a:r>
            <a:r>
              <a:rPr lang="ru-RU" dirty="0"/>
              <a:t>его </a:t>
            </a:r>
            <a:r>
              <a:rPr lang="ru-RU" dirty="0" smtClean="0"/>
              <a:t>на лист бумаги. </a:t>
            </a:r>
            <a:r>
              <a:rPr lang="ru-RU" dirty="0"/>
              <a:t>Вместе с детьми через лупу рассмотрите форму песчинок. Она может быть разной; расскажите детям, что в пустыне она имеет форму ромба. Пусть каждый ребенок возьмет в руки песок и почувствует, какой он сыпучий.</a:t>
            </a:r>
          </a:p>
          <a:p>
            <a:r>
              <a:rPr lang="ru-RU" dirty="0" smtClean="0"/>
              <a:t>Песок </a:t>
            </a:r>
            <a:r>
              <a:rPr lang="ru-RU" dirty="0"/>
              <a:t>сыпучий и его песчинки бывают разной формы.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2" y="4678412"/>
            <a:ext cx="2297461" cy="1292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03" y="4653136"/>
            <a:ext cx="2297669" cy="129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3" y="211923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220220" y="2103972"/>
            <a:ext cx="302418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C00000"/>
                </a:solidFill>
              </a:rPr>
              <a:t>«Птицы и нефть»</a:t>
            </a:r>
            <a:endParaRPr lang="ru-RU" sz="16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sz="1600" b="1" dirty="0"/>
              <a:t>1. </a:t>
            </a:r>
            <a:r>
              <a:rPr lang="ru-RU" sz="1600" b="1" dirty="0" smtClean="0"/>
              <a:t>Берем птичье перо, подбрасываем его вверх, дунем. Оно плавно полететь.</a:t>
            </a:r>
            <a:endParaRPr lang="ru-RU" sz="1600" b="1" dirty="0"/>
          </a:p>
          <a:p>
            <a:pPr eaLnBrk="1" hangingPunct="1"/>
            <a:r>
              <a:rPr lang="ru-RU" sz="1600" b="1" dirty="0"/>
              <a:t>2. </a:t>
            </a:r>
            <a:r>
              <a:rPr lang="ru-RU" sz="1600" b="1" dirty="0" smtClean="0"/>
              <a:t>Обмакнем перо в растительное масло (нефть такая же маслянистая.</a:t>
            </a:r>
            <a:endParaRPr lang="ru-RU" sz="1600" b="1" dirty="0"/>
          </a:p>
          <a:p>
            <a:pPr eaLnBrk="1" hangingPunct="1"/>
            <a:r>
              <a:rPr lang="ru-RU" sz="1600" b="1" dirty="0"/>
              <a:t>3. </a:t>
            </a:r>
            <a:r>
              <a:rPr lang="ru-RU" sz="1600" b="1" dirty="0" smtClean="0"/>
              <a:t>Подбросим перо вверх, оно камнем падает вниз: перья птиц слипаются и теряют способность «отталкивать» воздух, а значит, птица не может взлететь и становится легкой добычи хищников.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6" y="1847427"/>
            <a:ext cx="4824536" cy="27138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6" y="3899016"/>
            <a:ext cx="4824536" cy="27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076056" y="2103972"/>
            <a:ext cx="30241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C00000"/>
                </a:solidFill>
              </a:rPr>
              <a:t>«Опыты с камнями»</a:t>
            </a:r>
            <a:endParaRPr lang="ru-RU" sz="16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sz="1600" b="1" dirty="0" smtClean="0"/>
              <a:t>1. Показать </a:t>
            </a:r>
            <a:r>
              <a:rPr lang="ru-RU" sz="1600" b="1" dirty="0"/>
              <a:t>разнообразие камней по внешним признакам.</a:t>
            </a:r>
          </a:p>
          <a:p>
            <a:pPr eaLnBrk="1" hangingPunct="1"/>
            <a:r>
              <a:rPr lang="ru-RU" sz="1600" b="1" dirty="0"/>
              <a:t>2. </a:t>
            </a:r>
            <a:r>
              <a:rPr lang="ru-RU" sz="1600" b="1" dirty="0" smtClean="0"/>
              <a:t>Показать</a:t>
            </a:r>
            <a:r>
              <a:rPr lang="ru-RU" sz="1600" b="1" dirty="0"/>
              <a:t>, что камни бывают разные по температуре и гладкости поверхности, что в тепле они нагреваются</a:t>
            </a:r>
            <a:r>
              <a:rPr lang="ru-RU" sz="1600" b="1" dirty="0" smtClean="0"/>
              <a:t>.</a:t>
            </a:r>
          </a:p>
          <a:p>
            <a:pPr eaLnBrk="1" hangingPunct="1"/>
            <a:r>
              <a:rPr lang="ru-RU" sz="1600" b="1" dirty="0" smtClean="0"/>
              <a:t>3. Камни </a:t>
            </a:r>
            <a:r>
              <a:rPr lang="ru-RU" sz="1600" b="1" dirty="0"/>
              <a:t>по весу бывают разные: легкие, тяжелые.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5" y="2348880"/>
            <a:ext cx="4828028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076056" y="1844824"/>
            <a:ext cx="302418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 dirty="0" smtClean="0"/>
              <a:t>«</a:t>
            </a:r>
            <a:r>
              <a:rPr lang="ru-RU" sz="1600" b="1" dirty="0"/>
              <a:t>Существование воздуха</a:t>
            </a:r>
            <a:r>
              <a:rPr lang="ru-RU" sz="1600" b="1" dirty="0" smtClean="0"/>
              <a:t>»</a:t>
            </a:r>
          </a:p>
          <a:p>
            <a:r>
              <a:rPr lang="ru-RU" sz="1600" b="1" dirty="0" smtClean="0"/>
              <a:t>Опыт 1.</a:t>
            </a:r>
            <a:endParaRPr lang="ru-RU" sz="1600" b="1" dirty="0"/>
          </a:p>
          <a:p>
            <a:r>
              <a:rPr lang="ru-RU" sz="1600" dirty="0" smtClean="0"/>
              <a:t>Материал </a:t>
            </a:r>
            <a:r>
              <a:rPr lang="ru-RU" sz="1600" dirty="0"/>
              <a:t>и оборудование: таз с водой, пустой стакан, </a:t>
            </a:r>
            <a:r>
              <a:rPr lang="ru-RU" sz="1600" dirty="0" smtClean="0"/>
              <a:t>бумага 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Перевернуть стакан вверх дном и медленно опустить его в </a:t>
            </a:r>
            <a:r>
              <a:rPr lang="ru-RU" sz="1600" dirty="0" smtClean="0"/>
              <a:t>тазик. </a:t>
            </a:r>
            <a:r>
              <a:rPr lang="ru-RU" sz="1600" dirty="0"/>
              <a:t>Обратить внимание детей на то, что стакан нужно держать очень ровно. Что получается? Попадает ли вода в стакан? Почему нет?</a:t>
            </a:r>
          </a:p>
          <a:p>
            <a:r>
              <a:rPr lang="ru-RU" sz="1600" dirty="0"/>
              <a:t>Вывод: в стакане есть воздух, он не пускает туда воду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5" y="1888900"/>
            <a:ext cx="3971933" cy="2234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5" y="3834043"/>
            <a:ext cx="3971932" cy="223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076056" y="1844824"/>
            <a:ext cx="302418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 dirty="0" smtClean="0"/>
              <a:t>«</a:t>
            </a:r>
            <a:r>
              <a:rPr lang="ru-RU" sz="1600" b="1" dirty="0"/>
              <a:t>Существование воздуха</a:t>
            </a:r>
            <a:r>
              <a:rPr lang="ru-RU" sz="1600" b="1" dirty="0" smtClean="0"/>
              <a:t>»</a:t>
            </a:r>
          </a:p>
          <a:p>
            <a:r>
              <a:rPr lang="ru-RU" sz="1600" b="1" dirty="0" smtClean="0"/>
              <a:t>Опыт 2.</a:t>
            </a:r>
          </a:p>
          <a:p>
            <a:r>
              <a:rPr lang="ru-RU" sz="1600" dirty="0" smtClean="0"/>
              <a:t>Детям </a:t>
            </a:r>
            <a:r>
              <a:rPr lang="ru-RU" sz="1600" dirty="0"/>
              <a:t>предлагается снова опустить стакан в банку с водой, но теперь предлагается держать стакан не прямо, а немного наклонив его. Что появляется в воде? (Видны пузырьки воздуха). Откуда они взялись? Воздух выходит из стакана, и его место занимает вода.</a:t>
            </a:r>
          </a:p>
          <a:p>
            <a:r>
              <a:rPr lang="ru-RU" sz="1600" dirty="0"/>
              <a:t>Вывод: Воздух прозрачный, невидимый.</a:t>
            </a:r>
          </a:p>
          <a:p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5" y="2029510"/>
            <a:ext cx="3971932" cy="2234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5" y="4192258"/>
            <a:ext cx="3971932" cy="223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076056" y="1844824"/>
            <a:ext cx="30241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 dirty="0" smtClean="0"/>
              <a:t>«</a:t>
            </a:r>
            <a:r>
              <a:rPr lang="ru-RU" sz="1600" b="1" dirty="0"/>
              <a:t>Существование воздуха</a:t>
            </a:r>
            <a:r>
              <a:rPr lang="ru-RU" sz="1600" b="1" dirty="0" smtClean="0"/>
              <a:t>»</a:t>
            </a:r>
          </a:p>
          <a:p>
            <a:endParaRPr lang="ru-RU" sz="1600" b="1" dirty="0"/>
          </a:p>
          <a:p>
            <a:r>
              <a:rPr lang="ru-RU" sz="1600" b="1" dirty="0" smtClean="0"/>
              <a:t>Опыт 3.</a:t>
            </a:r>
          </a:p>
          <a:p>
            <a:endParaRPr lang="ru-RU" sz="1600" b="1" dirty="0" smtClean="0"/>
          </a:p>
          <a:p>
            <a:r>
              <a:rPr lang="ru-RU" sz="1600" dirty="0"/>
              <a:t>Детям предлагается опустить в стакан с водой соломинку и дуть в неё. Что получается? (Получается буря в стакане воды).</a:t>
            </a:r>
          </a:p>
          <a:p>
            <a:r>
              <a:rPr lang="ru-RU" sz="1600" dirty="0"/>
              <a:t>Вывод: в воде есть воздух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1" y="1985907"/>
            <a:ext cx="3675900" cy="2067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0" y="4005064"/>
            <a:ext cx="3670602" cy="20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1844824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Сегодня одной из актуальных задач дошкольного детства является стремление ребенка реализовать себя как субъекта в разнообразных сферах жизнедеятельности, самостоятельно найти и применить необходимые знания и умения продемонстрировать свою активность, инициативность, направленность на результат и положительное подкрепление взрослого, начиная с раннего возраста. Учитывая эти особенности современных детей, процесс воспитания дошкольников как субъектов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деятельности и, поведения закономерно ищет  те игровые формы организации воспитательной работы, которые привлекали бы детей и были бы эффективны в достижении поставленной цели.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5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076056" y="1628800"/>
            <a:ext cx="302418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 dirty="0" smtClean="0"/>
              <a:t>«</a:t>
            </a:r>
            <a:r>
              <a:rPr lang="ru-RU" sz="1600" b="1" dirty="0"/>
              <a:t>Существование воздуха</a:t>
            </a:r>
            <a:r>
              <a:rPr lang="ru-RU" sz="1600" b="1" dirty="0" smtClean="0"/>
              <a:t>»</a:t>
            </a:r>
          </a:p>
          <a:p>
            <a:endParaRPr lang="ru-RU" sz="1600" b="1" dirty="0"/>
          </a:p>
          <a:p>
            <a:r>
              <a:rPr lang="ru-RU" sz="1600" b="1" dirty="0" smtClean="0"/>
              <a:t>Опыт 4.</a:t>
            </a:r>
          </a:p>
          <a:p>
            <a:r>
              <a:rPr lang="ru-RU" sz="1600" dirty="0"/>
              <a:t> Движение воздуха – ветер</a:t>
            </a:r>
          </a:p>
          <a:p>
            <a:r>
              <a:rPr lang="ru-RU" sz="1600" dirty="0"/>
              <a:t>Налейте в таз </a:t>
            </a:r>
            <a:r>
              <a:rPr lang="ru-RU" sz="1600" dirty="0" smtClean="0"/>
              <a:t>воду. Опустите кораблики  </a:t>
            </a:r>
            <a:r>
              <a:rPr lang="ru-RU" sz="1600" dirty="0"/>
              <a:t>и </a:t>
            </a:r>
            <a:r>
              <a:rPr lang="ru-RU" sz="1600" dirty="0" smtClean="0"/>
              <a:t>подуйте </a:t>
            </a:r>
            <a:r>
              <a:rPr lang="ru-RU" sz="1600" dirty="0"/>
              <a:t>на кораблики. Кораблики плывут, благодаря ветру. Игровое упражнение «Почувствуй воздух» — дети машут </a:t>
            </a:r>
            <a:r>
              <a:rPr lang="ru-RU" sz="1600" dirty="0" smtClean="0"/>
              <a:t>веером </a:t>
            </a:r>
            <a:r>
              <a:rPr lang="ru-RU" sz="1600" dirty="0"/>
              <a:t>возле своего лица. Что чувствуем? Воздуха мы не видим, но он везде окружает нас.</a:t>
            </a:r>
            <a:r>
              <a:rPr lang="ru-RU" sz="1600" dirty="0" smtClean="0"/>
              <a:t>(</a:t>
            </a:r>
            <a:r>
              <a:rPr lang="ru-RU" sz="1600" dirty="0"/>
              <a:t>Всё это дети могут продемонстрировать).</a:t>
            </a:r>
          </a:p>
          <a:p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4" y="1989479"/>
            <a:ext cx="3868148" cy="21758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" y="4149080"/>
            <a:ext cx="3868148" cy="21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076056" y="1844824"/>
            <a:ext cx="30241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 dirty="0" smtClean="0"/>
              <a:t>«</a:t>
            </a:r>
            <a:r>
              <a:rPr lang="ru-RU" sz="1600" b="1" dirty="0"/>
              <a:t>Существование воздуха</a:t>
            </a:r>
            <a:r>
              <a:rPr lang="ru-RU" sz="1600" b="1" dirty="0" smtClean="0"/>
              <a:t>»</a:t>
            </a:r>
          </a:p>
          <a:p>
            <a:endParaRPr lang="ru-RU" sz="1600" b="1" dirty="0"/>
          </a:p>
          <a:p>
            <a:r>
              <a:rPr lang="ru-RU" sz="1600" b="1" dirty="0" smtClean="0"/>
              <a:t>Опыт 5.</a:t>
            </a:r>
            <a:r>
              <a:rPr lang="ru-RU" sz="1600" b="1" dirty="0"/>
              <a:t> Что в пакете?</a:t>
            </a:r>
            <a:endParaRPr lang="ru-RU" sz="1600" dirty="0"/>
          </a:p>
          <a:p>
            <a:r>
              <a:rPr lang="ru-RU" sz="1600" dirty="0"/>
              <a:t>Цель: Обнаружить воздух в окружающем пространстве.</a:t>
            </a:r>
          </a:p>
          <a:p>
            <a:r>
              <a:rPr lang="ru-RU" sz="1600" dirty="0" smtClean="0"/>
              <a:t>Дети </a:t>
            </a:r>
            <a:r>
              <a:rPr lang="ru-RU" sz="1600" dirty="0"/>
              <a:t>рассматривают пустой полиэтиленовый пакет. </a:t>
            </a:r>
            <a:r>
              <a:rPr lang="ru-RU" sz="1600" dirty="0" smtClean="0"/>
              <a:t> Воспитатель показывает </a:t>
            </a:r>
            <a:r>
              <a:rPr lang="ru-RU" sz="1600" dirty="0"/>
              <a:t>наполненный воздухом закрытый </a:t>
            </a:r>
            <a:r>
              <a:rPr lang="ru-RU" sz="1600" dirty="0" smtClean="0"/>
              <a:t>пакет, затем детям </a:t>
            </a:r>
            <a:r>
              <a:rPr lang="ru-RU" sz="1600" dirty="0"/>
              <a:t>предлагает «поймать воздух»,</a:t>
            </a:r>
            <a:r>
              <a:rPr lang="ru-RU" sz="1600" dirty="0" smtClean="0"/>
              <a:t> </a:t>
            </a:r>
            <a:r>
              <a:rPr lang="ru-RU" sz="1600" dirty="0"/>
              <a:t>и вновь спрашивает, что в пакете. </a:t>
            </a:r>
            <a:r>
              <a:rPr lang="ru-RU" sz="1600" dirty="0" smtClean="0"/>
              <a:t>Объясняет</a:t>
            </a:r>
            <a:r>
              <a:rPr lang="ru-RU" sz="1600" dirty="0"/>
              <a:t>, что в нем </a:t>
            </a:r>
            <a:r>
              <a:rPr lang="ru-RU" sz="1600" dirty="0" smtClean="0"/>
              <a:t>воздух</a:t>
            </a:r>
            <a:r>
              <a:rPr lang="ru-RU" sz="1600" dirty="0"/>
              <a:t>. Спрашивает почему, кажется, что пакет пустой (воздух прозрачный, невидимый, легкий).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4134"/>
            <a:ext cx="3547886" cy="19956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005064"/>
            <a:ext cx="3547886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715173" y="1844824"/>
            <a:ext cx="360124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 dirty="0" smtClean="0"/>
              <a:t>«Может ли растение дышать?»</a:t>
            </a:r>
            <a:endParaRPr lang="ru-RU" sz="1600" dirty="0"/>
          </a:p>
          <a:p>
            <a:r>
              <a:rPr lang="ru-RU" sz="1600" dirty="0" smtClean="0"/>
              <a:t>Выявить </a:t>
            </a:r>
            <a:r>
              <a:rPr lang="ru-RU" sz="1600" dirty="0"/>
              <a:t>потребность растения в воздухе, дыхании. Понять, как происходит процесс дыхания у растений.</a:t>
            </a:r>
          </a:p>
          <a:p>
            <a:r>
              <a:rPr lang="ru-RU" sz="1600" u="sng" dirty="0"/>
              <a:t>Материалы</a:t>
            </a:r>
            <a:r>
              <a:rPr lang="ru-RU" sz="1600" dirty="0"/>
              <a:t>: Комнатное растение, </a:t>
            </a:r>
            <a:r>
              <a:rPr lang="ru-RU" sz="1600" dirty="0" smtClean="0"/>
              <a:t>вазелин.</a:t>
            </a:r>
            <a:endParaRPr lang="ru-RU" sz="1600" dirty="0"/>
          </a:p>
          <a:p>
            <a:r>
              <a:rPr lang="ru-RU" sz="1600" dirty="0" smtClean="0"/>
              <a:t>Выдвигается </a:t>
            </a:r>
            <a:r>
              <a:rPr lang="ru-RU" sz="1600" dirty="0"/>
              <a:t>гипотеза, что растения имеют в листочках очень мелкие отверстия, через которые дышат. Чтобы проверить это, смазывают одну или обе стороны листа вазелином, ежедневно в течение недели наблюдают за листьями</a:t>
            </a:r>
          </a:p>
          <a:p>
            <a:r>
              <a:rPr lang="ru-RU" sz="1600" u="sng" dirty="0"/>
              <a:t>Итоги</a:t>
            </a:r>
            <a:r>
              <a:rPr lang="ru-RU" sz="1600" dirty="0"/>
              <a:t>: Листочки </a:t>
            </a:r>
            <a:r>
              <a:rPr lang="ru-RU" sz="1600" i="1" dirty="0"/>
              <a:t>«дышат»</a:t>
            </a:r>
            <a:r>
              <a:rPr lang="ru-RU" sz="1600" dirty="0"/>
              <a:t> своей нижней стороной, потому что те листочки, которые были смазаны вазелином с нижней стороны, погибли.</a:t>
            </a:r>
          </a:p>
          <a:p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9559"/>
            <a:ext cx="4095319" cy="230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700808"/>
            <a:ext cx="813690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0070C0"/>
                </a:solidFill>
              </a:rPr>
              <a:t>Главное достоинство игр – экспериментирований заключается в том, что в процессе эксперимента: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Tx/>
              <a:buChar char="-"/>
              <a:defRPr/>
            </a:pPr>
            <a:r>
              <a:rPr lang="ru-RU" dirty="0"/>
              <a:t>дети получают реальные представления о различных сторонах изучаемого объекта, о его взаимоотношениях с другими объектами и со средой обитания</a:t>
            </a:r>
          </a:p>
          <a:p>
            <a:pPr marL="285750" indent="-285750">
              <a:buFontTx/>
              <a:buChar char="-"/>
              <a:defRPr/>
            </a:pPr>
            <a:endParaRPr lang="ru-RU" dirty="0"/>
          </a:p>
          <a:p>
            <a:pPr marL="285750" indent="-285750">
              <a:buFontTx/>
              <a:buChar char="-"/>
              <a:defRPr/>
            </a:pPr>
            <a:r>
              <a:rPr lang="ru-RU" dirty="0"/>
              <a:t>идет обогащение памяти ребенка, активизируется его мыслительные процессы, так как постоянно возникает необходимость совершать операции анализа и синтеза, сравнения и классификации</a:t>
            </a:r>
          </a:p>
          <a:p>
            <a:pPr marL="285750" indent="-285750">
              <a:buFontTx/>
              <a:buChar char="-"/>
              <a:defRPr/>
            </a:pPr>
            <a:endParaRPr lang="ru-RU" dirty="0"/>
          </a:p>
          <a:p>
            <a:pPr marL="285750" indent="-285750">
              <a:buFontTx/>
              <a:buChar char="-"/>
              <a:defRPr/>
            </a:pPr>
            <a:r>
              <a:rPr lang="ru-RU" dirty="0"/>
              <a:t>развивается речь ребенка, так как дошкольнику необходимо давать отчет об увиденном, формулировать обнаруженные закономерности и выводы</a:t>
            </a:r>
          </a:p>
          <a:p>
            <a:pPr marL="285750" indent="-285750">
              <a:buFontTx/>
              <a:buChar char="-"/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-    происходит накопление фонда умственных приемов и операций,   которые рассматриваются как умственные умения;</a:t>
            </a:r>
          </a:p>
        </p:txBody>
      </p:sp>
    </p:spTree>
    <p:extLst>
      <p:ext uri="{BB962C8B-B14F-4D97-AF65-F5344CB8AC3E}">
        <p14:creationId xmlns:p14="http://schemas.microsoft.com/office/powerpoint/2010/main" val="19823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39552" y="1984392"/>
            <a:ext cx="784887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заключении хочется процитировать слова К. Е.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Тимерязева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«Люди научившиеся наблюдениям и опытам, приобретают способность сами ставить вопросы и получать на них фактические ответы на более высоком умственном и нравственном уровне в сравнении с теми, кто такой школы не прошел».  </a:t>
            </a:r>
          </a:p>
          <a:p>
            <a:pPr eaLnBrk="1" hangingPunct="1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своей работе будем стараться давать детям способность экспериментировать, побуждать их к исследовательской деятельности, что позволит, в дальнейшем ребенку моделировать в своем сознании картину мира, основанную на собственных наблюдениях.</a:t>
            </a:r>
          </a:p>
          <a:p>
            <a:pPr eaLnBrk="1" hangingPunct="1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1844824"/>
            <a:ext cx="662305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807626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5062" y="1844824"/>
            <a:ext cx="5861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Одним из видов игр, которые могут быть использованы в ходе воспитания детей дошкольного возраста как субъектов </a:t>
            </a:r>
            <a:r>
              <a:rPr lang="ru-RU" dirty="0" err="1"/>
              <a:t>здоровьесберегающей</a:t>
            </a:r>
            <a:r>
              <a:rPr lang="ru-RU" dirty="0"/>
              <a:t> деятельности и поведения становятся игры-экспериментирования.</a:t>
            </a:r>
          </a:p>
          <a:p>
            <a:r>
              <a:rPr lang="ru-RU" dirty="0"/>
              <a:t>Игры-эксперименты — это игры на основе экспериментирования с предметом (предметами). Основное действие для ребенка — это манипуляция с определенным предметом на основе заданного воспитателем сюжета. Цель таких игр заключается в </a:t>
            </a:r>
            <a:r>
              <a:rPr lang="ru-RU" dirty="0" smtClean="0"/>
              <a:t> </a:t>
            </a:r>
            <a:r>
              <a:rPr lang="ru-RU" dirty="0" err="1" smtClean="0"/>
              <a:t>практиковании</a:t>
            </a:r>
            <a:r>
              <a:rPr lang="ru-RU" dirty="0"/>
              <a:t>, закреплении культурно-гигиенических умений и навыков, навыков </a:t>
            </a:r>
            <a:r>
              <a:rPr lang="ru-RU" dirty="0" smtClean="0"/>
              <a:t>ЗОЖ.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27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282043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Главное достоинство игр – экспериментирований заключается в том, что процессе эксперимента: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2748984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Дети получают реальные представления о различных сторонах изучаемого объекта, о его взаимоотношениях с другими объектами и со средой обитания</a:t>
            </a:r>
          </a:p>
          <a:p>
            <a:pPr indent="-285750">
              <a:buFontTx/>
              <a:buChar char="-"/>
            </a:pPr>
            <a:r>
              <a:rPr lang="ru-RU" dirty="0"/>
              <a:t>Идет обогащение памяти ребенка, активизируется его мыслительные процессы, так как постоянно возникает необходимость совершать операции анализа и синтеза, сравнения и классификации</a:t>
            </a:r>
          </a:p>
          <a:p>
            <a:pPr indent="-285750">
              <a:buFontTx/>
              <a:buChar char="-"/>
            </a:pPr>
            <a:r>
              <a:rPr lang="ru-RU" dirty="0"/>
              <a:t>Развивается речь ребенка, так как дошкольнику необходимо давать отчет об увиденном, формулировать обнаруженные закономерности и выводы</a:t>
            </a:r>
          </a:p>
          <a:p>
            <a:pPr indent="-285750">
              <a:buFontTx/>
              <a:buChar char="-"/>
            </a:pPr>
            <a:r>
              <a:rPr lang="ru-RU" dirty="0"/>
              <a:t>Происходит накопление  фонда умственных приемов и операций, которые рассматриваются как умственные умения</a:t>
            </a:r>
          </a:p>
          <a:p>
            <a:pPr marL="285750" indent="-285750">
              <a:buFontTx/>
              <a:buChar char="-"/>
            </a:pP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6177" y="1990581"/>
            <a:ext cx="6611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Главное достоинство игр – экспериментирований заключается в том, что в процессе эксперимента: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282043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Главное достоинство игр – экспериментирований заключается в том, что процессе эксперимента: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66177" y="1990581"/>
            <a:ext cx="6611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40094" y="2060848"/>
            <a:ext cx="70199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Цели игры-экспериментирования: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Развитие у детей познавательной активности, любознательности, стремления к самостоятельному познанию.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Развитие словаря.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Ознакомление детей с явлениями и объектами окружающего мира.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Углубление представлений детей дошкольного возраста о живой и неживой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20558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игры - экспериментирования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8248" y="1103833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>-     Формировать </a:t>
            </a:r>
            <a:r>
              <a:rPr lang="ru-RU" dirty="0"/>
              <a:t>у детей способность видеть </a:t>
            </a:r>
            <a:r>
              <a:rPr lang="ru-RU" dirty="0" smtClean="0"/>
              <a:t>многообразие </a:t>
            </a:r>
            <a:r>
              <a:rPr lang="ru-RU" dirty="0"/>
              <a:t>мира в системе взаимосвязей</a:t>
            </a:r>
            <a:r>
              <a:rPr lang="ru-RU" dirty="0" smtClean="0"/>
              <a:t>.</a:t>
            </a:r>
          </a:p>
          <a:p>
            <a:pPr indent="-285750">
              <a:buFontTx/>
              <a:buChar char="-"/>
            </a:pPr>
            <a:r>
              <a:rPr lang="ru-RU" dirty="0" smtClean="0"/>
              <a:t>Сочетать </a:t>
            </a:r>
            <a:r>
              <a:rPr lang="ru-RU" dirty="0"/>
              <a:t>показ предмета с активным действием ребенка по его обследованию (ощупывание, восприятие на вкус, запах и т. д.).</a:t>
            </a:r>
          </a:p>
          <a:p>
            <a:pPr indent="-285750">
              <a:buFontTx/>
              <a:buChar char="-"/>
            </a:pPr>
            <a:r>
              <a:rPr lang="ru-RU" dirty="0" smtClean="0"/>
              <a:t>Формировать </a:t>
            </a:r>
            <a:r>
              <a:rPr lang="ru-RU" dirty="0"/>
              <a:t>умение детей сопоставлять факты и выводы из </a:t>
            </a:r>
            <a:r>
              <a:rPr lang="ru-RU" dirty="0" smtClean="0"/>
              <a:t>рассуждений</a:t>
            </a:r>
          </a:p>
          <a:p>
            <a:pPr indent="-285750">
              <a:buFontTx/>
              <a:buChar char="-"/>
            </a:pPr>
            <a:r>
              <a:rPr lang="ru-RU" dirty="0" smtClean="0"/>
              <a:t>Познакомить детей с основными свойствами и значениями,</a:t>
            </a:r>
          </a:p>
          <a:p>
            <a:r>
              <a:rPr lang="ru-RU" dirty="0" smtClean="0"/>
              <a:t>воды и воздуха: Вода  и воздух – являются источником жизни, всего живого на нашей планете, залог здоровья и хорошего самочувствия..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Использовать </a:t>
            </a:r>
            <a:r>
              <a:rPr lang="ru-RU" dirty="0"/>
              <a:t>опыт практической деятельности с игровой </a:t>
            </a:r>
            <a:r>
              <a:rPr lang="ru-RU" dirty="0" smtClean="0"/>
              <a:t>деятельностью</a:t>
            </a:r>
          </a:p>
          <a:p>
            <a:r>
              <a:rPr lang="ru-RU" dirty="0" smtClean="0"/>
              <a:t>- Развивать </a:t>
            </a:r>
            <a:r>
              <a:rPr lang="ru-RU" dirty="0"/>
              <a:t>у детей мыслительные, моделирующие и преобразующие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191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331640" y="2060848"/>
            <a:ext cx="691276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Образовательные задачи:</a:t>
            </a:r>
          </a:p>
          <a:p>
            <a:pPr eaLnBrk="1" hangingPunct="1"/>
            <a:r>
              <a:rPr lang="ru-RU" sz="1600" dirty="0"/>
              <a:t>Познакомить детей со свойствами предмета исследования;</a:t>
            </a:r>
          </a:p>
          <a:p>
            <a:pPr eaLnBrk="1" hangingPunct="1"/>
            <a:r>
              <a:rPr lang="ru-RU" sz="1600" dirty="0"/>
              <a:t>Формировать умение делать открытия и выводы;</a:t>
            </a:r>
          </a:p>
          <a:p>
            <a:pPr eaLnBrk="1" hangingPunct="1"/>
            <a:r>
              <a:rPr lang="ru-RU" sz="1600" dirty="0"/>
              <a:t>Обучать плавному направленному выходу на предмет.</a:t>
            </a:r>
          </a:p>
          <a:p>
            <a:pPr eaLnBrk="1" hangingPunct="1"/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Развивающие задачи:</a:t>
            </a:r>
          </a:p>
          <a:p>
            <a:pPr eaLnBrk="1" hangingPunct="1"/>
            <a:r>
              <a:rPr lang="ru-RU" sz="1600" dirty="0"/>
              <a:t>Развивать экспериментальную деятельность;</a:t>
            </a:r>
          </a:p>
          <a:p>
            <a:pPr eaLnBrk="1" hangingPunct="1"/>
            <a:r>
              <a:rPr lang="ru-RU" sz="1600" dirty="0"/>
              <a:t>Развивать речь детей;</a:t>
            </a:r>
          </a:p>
          <a:p>
            <a:pPr eaLnBrk="1" hangingPunct="1"/>
            <a:r>
              <a:rPr lang="ru-RU" sz="1600" dirty="0"/>
              <a:t>Развивать сенсорные способности, тактильные ощущения, мелкую моторику;</a:t>
            </a:r>
          </a:p>
          <a:p>
            <a:pPr eaLnBrk="1" hangingPunct="1"/>
            <a:r>
              <a:rPr lang="ru-RU" sz="1600" dirty="0"/>
              <a:t>Развивать внимание, мышление, память</a:t>
            </a:r>
          </a:p>
          <a:p>
            <a:pPr eaLnBrk="1" hangingPunct="1"/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Воспитательные задачи:</a:t>
            </a:r>
          </a:p>
          <a:p>
            <a:pPr eaLnBrk="1" hangingPunct="1"/>
            <a:r>
              <a:rPr lang="ru-RU" sz="1600" dirty="0"/>
              <a:t>Воспитывать самостоятельность и активность </a:t>
            </a:r>
          </a:p>
          <a:p>
            <a:pPr eaLnBrk="1" hangingPunct="1"/>
            <a:r>
              <a:rPr lang="ru-RU" sz="1600" dirty="0"/>
              <a:t>Воспитывать умение слушать друг друга, чувство </a:t>
            </a:r>
            <a:r>
              <a:rPr lang="ru-RU" sz="1600" dirty="0" smtClean="0"/>
              <a:t>взаимопомощи</a:t>
            </a:r>
            <a:r>
              <a:rPr lang="ru-RU" sz="1600" dirty="0"/>
              <a:t>, умение работать в коллективе, </a:t>
            </a:r>
            <a:r>
              <a:rPr lang="ru-RU" sz="1600" dirty="0" smtClean="0"/>
              <a:t>доброжелательность </a:t>
            </a:r>
            <a:r>
              <a:rPr lang="ru-RU" sz="1600" dirty="0"/>
              <a:t>и отзывчивость.</a:t>
            </a:r>
          </a:p>
          <a:p>
            <a:pPr eaLnBrk="1" hangingPunct="1"/>
            <a:r>
              <a:rPr lang="ru-RU" sz="1600" dirty="0"/>
              <a:t>Воспитывать аккуратность в работе.</a:t>
            </a:r>
          </a:p>
        </p:txBody>
      </p:sp>
    </p:spTree>
    <p:extLst>
      <p:ext uri="{BB962C8B-B14F-4D97-AF65-F5344CB8AC3E}">
        <p14:creationId xmlns:p14="http://schemas.microsoft.com/office/powerpoint/2010/main" val="9643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926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03648" y="2239353"/>
            <a:ext cx="6264275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характеру объектов, используемых в эксперименте: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опыты с растениями;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опыты с животными;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опыты с объектами неживой природы;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опыты, объектом которых является человек.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месту проведения опытов</a:t>
            </a:r>
            <a:r>
              <a:rPr lang="ru-RU" alt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alt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/>
              <a:t>- </a:t>
            </a:r>
            <a:r>
              <a:rPr lang="ru-RU" altLang="ru-RU" sz="1600" dirty="0"/>
              <a:t>в групповой комнате;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на участке;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в лесу, в поле и т.д.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количеству детей: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индивидуальные (1-4 ребенка);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групповые (5-16 детей);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фронтальные или коллективные (вся группа).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причине их проведения: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случайные;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запланированные;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- поставленные в ответ на вопрос ребенка.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403648" y="1664297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Классификация  экспериментов</a:t>
            </a:r>
          </a:p>
        </p:txBody>
      </p:sp>
    </p:spTree>
    <p:extLst>
      <p:ext uri="{BB962C8B-B14F-4D97-AF65-F5344CB8AC3E}">
        <p14:creationId xmlns:p14="http://schemas.microsoft.com/office/powerpoint/2010/main" val="33481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1662</Words>
  <Application>Microsoft Office PowerPoint</Application>
  <PresentationFormat>Экран (4:3)</PresentationFormat>
  <Paragraphs>225</Paragraphs>
  <Slides>35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Фармут</dc:creator>
  <cp:lastModifiedBy>Фармут</cp:lastModifiedBy>
  <cp:revision>41</cp:revision>
  <cp:lastPrinted>2018-12-02T17:10:47Z</cp:lastPrinted>
  <dcterms:created xsi:type="dcterms:W3CDTF">2018-11-15T10:08:49Z</dcterms:created>
  <dcterms:modified xsi:type="dcterms:W3CDTF">2018-12-02T17:12:40Z</dcterms:modified>
</cp:coreProperties>
</file>