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8" r:id="rId14"/>
    <p:sldId id="269"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DA46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5BBEF7-9168-4983-AA12-F705BB55D45E}" type="datetimeFigureOut">
              <a:rPr lang="ru-RU" smtClean="0"/>
              <a:pPr/>
              <a:t>03.02.2019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A123F0-A23D-44CE-8BDD-FCA703C89F4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BBEF7-9168-4983-AA12-F705BB55D45E}" type="datetimeFigureOut">
              <a:rPr lang="ru-RU" smtClean="0"/>
              <a:pPr/>
              <a:t>03.02.2019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123F0-A23D-44CE-8BDD-FCA703C89F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772400" cy="2143140"/>
          </a:xfrm>
        </p:spPr>
        <p:txBody>
          <a:bodyPr>
            <a:normAutofit/>
          </a:bodyPr>
          <a:lstStyle/>
          <a:p>
            <a:r>
              <a:rPr lang="ru-RU" sz="3200" b="1" i="1" dirty="0" smtClean="0">
                <a:solidFill>
                  <a:srgbClr val="C00000"/>
                </a:solidFill>
                <a:latin typeface="+mn-lt"/>
              </a:rPr>
              <a:t>Использование нетрадиционных </a:t>
            </a:r>
            <a:br>
              <a:rPr lang="ru-RU" sz="3200" b="1" i="1" dirty="0" smtClean="0">
                <a:solidFill>
                  <a:srgbClr val="C00000"/>
                </a:solidFill>
                <a:latin typeface="+mn-lt"/>
              </a:rPr>
            </a:br>
            <a:r>
              <a:rPr lang="ru-RU" sz="3200" b="1" i="1" dirty="0" smtClean="0">
                <a:solidFill>
                  <a:srgbClr val="C00000"/>
                </a:solidFill>
                <a:latin typeface="+mn-lt"/>
              </a:rPr>
              <a:t>техник и материалов </a:t>
            </a:r>
            <a:br>
              <a:rPr lang="ru-RU" sz="3200" b="1" i="1" dirty="0" smtClean="0">
                <a:solidFill>
                  <a:srgbClr val="C00000"/>
                </a:solidFill>
                <a:latin typeface="+mn-lt"/>
              </a:rPr>
            </a:br>
            <a:r>
              <a:rPr lang="ru-RU" sz="3200" b="1" i="1" dirty="0" smtClean="0">
                <a:solidFill>
                  <a:srgbClr val="C00000"/>
                </a:solidFill>
                <a:latin typeface="+mn-lt"/>
              </a:rPr>
              <a:t>в различных видах изобразительной деятельности.</a:t>
            </a:r>
            <a:endParaRPr lang="ru-RU" sz="3200" b="1" i="1" dirty="0">
              <a:solidFill>
                <a:srgbClr val="C00000"/>
              </a:solidFill>
              <a:latin typeface="+mn-lt"/>
            </a:endParaRPr>
          </a:p>
        </p:txBody>
      </p:sp>
      <p:sp>
        <p:nvSpPr>
          <p:cNvPr id="3" name="Подзаголовок 2"/>
          <p:cNvSpPr>
            <a:spLocks noGrp="1"/>
          </p:cNvSpPr>
          <p:nvPr>
            <p:ph type="subTitle" idx="1"/>
          </p:nvPr>
        </p:nvSpPr>
        <p:spPr>
          <a:xfrm>
            <a:off x="3428992" y="4429132"/>
            <a:ext cx="4214842" cy="2000264"/>
          </a:xfrm>
        </p:spPr>
        <p:txBody>
          <a:bodyPr>
            <a:normAutofit/>
          </a:bodyPr>
          <a:lstStyle/>
          <a:p>
            <a:pPr algn="r"/>
            <a:r>
              <a:rPr lang="ru-RU" sz="2000" b="1" dirty="0" smtClean="0">
                <a:solidFill>
                  <a:schemeClr val="tx1"/>
                </a:solidFill>
              </a:rPr>
              <a:t>Выполнила:  Волкова Е.Е.</a:t>
            </a:r>
          </a:p>
          <a:p>
            <a:pPr algn="r"/>
            <a:r>
              <a:rPr lang="ru-RU" sz="2000" b="1" dirty="0" smtClean="0">
                <a:solidFill>
                  <a:schemeClr val="tx1"/>
                </a:solidFill>
              </a:rPr>
              <a:t>Воспитатель </a:t>
            </a:r>
          </a:p>
          <a:p>
            <a:pPr algn="r"/>
            <a:r>
              <a:rPr lang="ru-RU" sz="2000" b="1" dirty="0" smtClean="0">
                <a:solidFill>
                  <a:schemeClr val="tx1"/>
                </a:solidFill>
              </a:rPr>
              <a:t>МДОУ детский сад</a:t>
            </a:r>
          </a:p>
          <a:p>
            <a:pPr algn="r"/>
            <a:r>
              <a:rPr lang="ru-RU" sz="2000" b="1" dirty="0" smtClean="0">
                <a:solidFill>
                  <a:schemeClr val="tx1"/>
                </a:solidFill>
              </a:rPr>
              <a:t> «Солнышко»</a:t>
            </a:r>
            <a:endParaRPr lang="ru-RU" sz="2000" b="1" dirty="0">
              <a:solidFill>
                <a:schemeClr val="tx1"/>
              </a:solidFill>
            </a:endParaRPr>
          </a:p>
        </p:txBody>
      </p:sp>
      <p:pic>
        <p:nvPicPr>
          <p:cNvPr id="4" name="Рисунок 3" descr="images (6).jpg"/>
          <p:cNvPicPr>
            <a:picLocks noChangeAspect="1"/>
          </p:cNvPicPr>
          <p:nvPr/>
        </p:nvPicPr>
        <p:blipFill>
          <a:blip r:embed="rId2"/>
          <a:stretch>
            <a:fillRect/>
          </a:stretch>
        </p:blipFill>
        <p:spPr>
          <a:xfrm>
            <a:off x="5214942" y="2643182"/>
            <a:ext cx="2164354" cy="1437131"/>
          </a:xfrm>
          <a:prstGeom prst="rect">
            <a:avLst/>
          </a:prstGeom>
        </p:spPr>
      </p:pic>
      <p:sp>
        <p:nvSpPr>
          <p:cNvPr id="10" name="Облако 9"/>
          <p:cNvSpPr/>
          <p:nvPr/>
        </p:nvSpPr>
        <p:spPr>
          <a:xfrm>
            <a:off x="1500166" y="3429000"/>
            <a:ext cx="2928990" cy="2786082"/>
          </a:xfrm>
          <a:prstGeom prst="cloud">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descr="Без названия (2).jpg"/>
          <p:cNvPicPr>
            <a:picLocks noChangeAspect="1"/>
          </p:cNvPicPr>
          <p:nvPr/>
        </p:nvPicPr>
        <p:blipFill>
          <a:blip r:embed="rId4"/>
          <a:stretch>
            <a:fillRect/>
          </a:stretch>
        </p:blipFill>
        <p:spPr>
          <a:xfrm>
            <a:off x="1643042" y="2071678"/>
            <a:ext cx="1357314" cy="1357314"/>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000364" y="714356"/>
            <a:ext cx="2428892"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Обрывная аппликация</a:t>
            </a:r>
            <a:endParaRPr lang="ru-RU" dirty="0">
              <a:solidFill>
                <a:schemeClr val="tx1"/>
              </a:solidFill>
            </a:endParaRPr>
          </a:p>
        </p:txBody>
      </p:sp>
      <p:sp>
        <p:nvSpPr>
          <p:cNvPr id="3" name="TextBox 2"/>
          <p:cNvSpPr txBox="1"/>
          <p:nvPr/>
        </p:nvSpPr>
        <p:spPr>
          <a:xfrm>
            <a:off x="1928794" y="285728"/>
            <a:ext cx="5286412" cy="400110"/>
          </a:xfrm>
          <a:prstGeom prst="rect">
            <a:avLst/>
          </a:prstGeom>
          <a:noFill/>
        </p:spPr>
        <p:txBody>
          <a:bodyPr wrap="square" rtlCol="0">
            <a:spAutoFit/>
          </a:bodyPr>
          <a:lstStyle/>
          <a:p>
            <a:pPr algn="ctr"/>
            <a:r>
              <a:rPr lang="ru-RU" sz="2000" b="1" i="1" dirty="0" smtClean="0">
                <a:solidFill>
                  <a:srgbClr val="C00000"/>
                </a:solidFill>
              </a:rPr>
              <a:t>Нетрадиционные техники  аппликации</a:t>
            </a:r>
            <a:endParaRPr lang="ru-RU" sz="2000" b="1" i="1" dirty="0">
              <a:solidFill>
                <a:srgbClr val="C00000"/>
              </a:solidFill>
            </a:endParaRPr>
          </a:p>
        </p:txBody>
      </p:sp>
      <p:sp>
        <p:nvSpPr>
          <p:cNvPr id="4" name="Облако 3"/>
          <p:cNvSpPr/>
          <p:nvPr/>
        </p:nvSpPr>
        <p:spPr>
          <a:xfrm>
            <a:off x="5857884" y="642918"/>
            <a:ext cx="2928958" cy="114300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цв.бумага, клей-карандаш,  шаблон-основа(картон).</a:t>
            </a:r>
            <a:endParaRPr lang="ru-RU" sz="1400" dirty="0">
              <a:solidFill>
                <a:schemeClr val="tx1"/>
              </a:solidFill>
            </a:endParaRPr>
          </a:p>
        </p:txBody>
      </p:sp>
      <p:sp>
        <p:nvSpPr>
          <p:cNvPr id="5" name="Скругленный прямоугольник 4"/>
          <p:cNvSpPr/>
          <p:nvPr/>
        </p:nvSpPr>
        <p:spPr>
          <a:xfrm>
            <a:off x="6715140" y="1928802"/>
            <a:ext cx="1785950" cy="421484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p>
          <a:p>
            <a:pPr algn="ctr"/>
            <a:endParaRPr lang="ru-RU" sz="1400" dirty="0" smtClean="0">
              <a:solidFill>
                <a:schemeClr val="tx1"/>
              </a:solidFill>
            </a:endParaRPr>
          </a:p>
          <a:p>
            <a:pPr algn="ctr"/>
            <a:r>
              <a:rPr lang="ru-RU" sz="1400" dirty="0" smtClean="0">
                <a:solidFill>
                  <a:schemeClr val="tx1"/>
                </a:solidFill>
              </a:rPr>
              <a:t>Ребёнок аккуратно отрывает небольшие кусочки цв.бумаги, намазывает их клеем-карандашом и приклеивает к основе работы сначала по контуру, затем заполняет оставшееся пространство.</a:t>
            </a:r>
            <a:endParaRPr lang="ru-RU" sz="1400" dirty="0"/>
          </a:p>
        </p:txBody>
      </p:sp>
      <p:pic>
        <p:nvPicPr>
          <p:cNvPr id="6" name="Рисунок 5" descr="IMG_20180409_154806.jpg"/>
          <p:cNvPicPr>
            <a:picLocks noChangeAspect="1"/>
          </p:cNvPicPr>
          <p:nvPr/>
        </p:nvPicPr>
        <p:blipFill>
          <a:blip r:embed="rId2" cstate="print"/>
          <a:stretch>
            <a:fillRect/>
          </a:stretch>
        </p:blipFill>
        <p:spPr>
          <a:xfrm>
            <a:off x="1214414" y="1928802"/>
            <a:ext cx="2571750" cy="3571900"/>
          </a:xfrm>
          <a:prstGeom prst="rect">
            <a:avLst/>
          </a:prstGeom>
        </p:spPr>
      </p:pic>
      <p:pic>
        <p:nvPicPr>
          <p:cNvPr id="7" name="Рисунок 6" descr="IMG_20180409_160623.jpg"/>
          <p:cNvPicPr>
            <a:picLocks noChangeAspect="1"/>
          </p:cNvPicPr>
          <p:nvPr/>
        </p:nvPicPr>
        <p:blipFill>
          <a:blip r:embed="rId3" cstate="print"/>
          <a:stretch>
            <a:fillRect/>
          </a:stretch>
        </p:blipFill>
        <p:spPr>
          <a:xfrm>
            <a:off x="3878760" y="1928802"/>
            <a:ext cx="2514891" cy="3571876"/>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86050" y="285728"/>
            <a:ext cx="2928958" cy="9286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Квиллинг</a:t>
            </a:r>
          </a:p>
          <a:p>
            <a:pPr algn="ctr"/>
            <a:r>
              <a:rPr lang="ru-RU" dirty="0" smtClean="0">
                <a:solidFill>
                  <a:schemeClr val="tx1"/>
                </a:solidFill>
              </a:rPr>
              <a:t>(Бумажная филигрань)</a:t>
            </a:r>
            <a:endParaRPr lang="ru-RU" dirty="0">
              <a:solidFill>
                <a:schemeClr val="tx1"/>
              </a:solidFill>
            </a:endParaRPr>
          </a:p>
        </p:txBody>
      </p:sp>
      <p:sp>
        <p:nvSpPr>
          <p:cNvPr id="3" name="Облако 2"/>
          <p:cNvSpPr/>
          <p:nvPr/>
        </p:nvSpPr>
        <p:spPr>
          <a:xfrm>
            <a:off x="5715008" y="142852"/>
            <a:ext cx="3143272" cy="157161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готовые полоски двусторонней цв.бумаги(5 мм), карандаш</a:t>
            </a:r>
            <a:r>
              <a:rPr lang="ru-RU" sz="1400" smtClean="0">
                <a:solidFill>
                  <a:schemeClr val="tx1"/>
                </a:solidFill>
              </a:rPr>
              <a:t>, клей-карандаш, </a:t>
            </a:r>
            <a:r>
              <a:rPr lang="ru-RU" sz="1400" dirty="0" smtClean="0">
                <a:solidFill>
                  <a:schemeClr val="tx1"/>
                </a:solidFill>
              </a:rPr>
              <a:t>( ПВА), шаблон-основа(картон).</a:t>
            </a:r>
            <a:endParaRPr lang="ru-RU" sz="1400" dirty="0">
              <a:solidFill>
                <a:schemeClr val="tx1"/>
              </a:solidFill>
            </a:endParaRPr>
          </a:p>
        </p:txBody>
      </p:sp>
      <p:sp>
        <p:nvSpPr>
          <p:cNvPr id="4" name="Скругленный прямоугольник 3"/>
          <p:cNvSpPr/>
          <p:nvPr/>
        </p:nvSpPr>
        <p:spPr>
          <a:xfrm>
            <a:off x="6429388" y="1857364"/>
            <a:ext cx="1928826" cy="450059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endParaRPr>
          </a:p>
          <a:p>
            <a:pPr algn="ctr"/>
            <a:endParaRPr lang="ru-RU" sz="1400" dirty="0" smtClean="0">
              <a:solidFill>
                <a:schemeClr val="tx1"/>
              </a:solidFill>
            </a:endParaRPr>
          </a:p>
          <a:p>
            <a:pPr algn="ctr"/>
            <a:endParaRPr lang="ru-RU" sz="1400" dirty="0" smtClean="0">
              <a:solidFill>
                <a:schemeClr val="tx1"/>
              </a:solidFill>
            </a:endParaRPr>
          </a:p>
          <a:p>
            <a:pPr algn="ctr"/>
            <a:endParaRPr lang="ru-RU" sz="1400" dirty="0" smtClean="0">
              <a:solidFill>
                <a:schemeClr val="tx1"/>
              </a:solidFill>
            </a:endParaRPr>
          </a:p>
          <a:p>
            <a:pPr algn="ctr"/>
            <a:r>
              <a:rPr lang="ru-RU" sz="1400" dirty="0" smtClean="0">
                <a:solidFill>
                  <a:schemeClr val="tx1"/>
                </a:solidFill>
              </a:rPr>
              <a:t>Способ получения изображения: </a:t>
            </a:r>
          </a:p>
          <a:p>
            <a:pPr algn="ctr"/>
            <a:endParaRPr lang="ru-RU" sz="1400" dirty="0" smtClean="0">
              <a:solidFill>
                <a:schemeClr val="tx1"/>
              </a:solidFill>
            </a:endParaRPr>
          </a:p>
          <a:p>
            <a:pPr algn="ctr"/>
            <a:r>
              <a:rPr lang="ru-RU" sz="1400" dirty="0" smtClean="0">
                <a:solidFill>
                  <a:schemeClr val="tx1"/>
                </a:solidFill>
              </a:rPr>
              <a:t>Ребёнок накручивает полоску из цв.бумаги на карандаш, кончик бумаги прихватывает клеем. Скрученную спираль снимает и фиксирует с помощью клея на шаблон-основу, заполняя её. Таким образом получает объёмную картинку.</a:t>
            </a:r>
          </a:p>
          <a:p>
            <a:pPr algn="ctr"/>
            <a:endParaRPr lang="ru-RU" sz="1400" dirty="0" smtClean="0">
              <a:solidFill>
                <a:schemeClr val="tx1"/>
              </a:solidFill>
            </a:endParaRPr>
          </a:p>
          <a:p>
            <a:pPr algn="ctr"/>
            <a:endParaRPr lang="ru-RU" sz="1400" dirty="0" smtClean="0">
              <a:solidFill>
                <a:schemeClr val="tx1"/>
              </a:solidFill>
            </a:endParaRPr>
          </a:p>
          <a:p>
            <a:pPr algn="ctr"/>
            <a:endParaRPr lang="ru-RU" sz="1400" dirty="0" smtClean="0">
              <a:solidFill>
                <a:schemeClr val="tx1"/>
              </a:solidFill>
            </a:endParaRPr>
          </a:p>
          <a:p>
            <a:pPr algn="ctr"/>
            <a:endParaRPr lang="ru-RU" sz="1400" dirty="0" smtClean="0">
              <a:solidFill>
                <a:schemeClr val="tx1"/>
              </a:solidFill>
            </a:endParaRPr>
          </a:p>
        </p:txBody>
      </p:sp>
      <p:pic>
        <p:nvPicPr>
          <p:cNvPr id="6" name="Рисунок 5" descr="IMG_20180418_075958.jpg"/>
          <p:cNvPicPr>
            <a:picLocks noChangeAspect="1"/>
          </p:cNvPicPr>
          <p:nvPr/>
        </p:nvPicPr>
        <p:blipFill>
          <a:blip r:embed="rId2" cstate="print"/>
          <a:stretch>
            <a:fillRect/>
          </a:stretch>
        </p:blipFill>
        <p:spPr>
          <a:xfrm>
            <a:off x="1285852" y="1928802"/>
            <a:ext cx="2446734" cy="3953385"/>
          </a:xfrm>
          <a:prstGeom prst="rect">
            <a:avLst/>
          </a:prstGeom>
        </p:spPr>
      </p:pic>
      <p:pic>
        <p:nvPicPr>
          <p:cNvPr id="8" name="Рисунок 7" descr="IMG_20180418_075809.jpg"/>
          <p:cNvPicPr>
            <a:picLocks noChangeAspect="1"/>
          </p:cNvPicPr>
          <p:nvPr/>
        </p:nvPicPr>
        <p:blipFill>
          <a:blip r:embed="rId3" cstate="print"/>
          <a:stretch>
            <a:fillRect/>
          </a:stretch>
        </p:blipFill>
        <p:spPr>
          <a:xfrm>
            <a:off x="3929058" y="1928802"/>
            <a:ext cx="2320429" cy="3929091"/>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000364" y="500042"/>
            <a:ext cx="2143140"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Аппликация из салфеток</a:t>
            </a:r>
            <a:endParaRPr lang="ru-RU" dirty="0">
              <a:solidFill>
                <a:schemeClr val="tx1"/>
              </a:solidFill>
            </a:endParaRPr>
          </a:p>
        </p:txBody>
      </p:sp>
      <p:sp>
        <p:nvSpPr>
          <p:cNvPr id="3" name="Облако 2"/>
          <p:cNvSpPr/>
          <p:nvPr/>
        </p:nvSpPr>
        <p:spPr>
          <a:xfrm>
            <a:off x="5357818" y="142852"/>
            <a:ext cx="2857520" cy="128588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 Материалы: салфетки, клей ПВА, шаблон-основа(картон),кисть.</a:t>
            </a:r>
            <a:endParaRPr lang="ru-RU" dirty="0"/>
          </a:p>
        </p:txBody>
      </p:sp>
      <p:sp>
        <p:nvSpPr>
          <p:cNvPr id="4" name="Скругленный прямоугольник 3"/>
          <p:cNvSpPr/>
          <p:nvPr/>
        </p:nvSpPr>
        <p:spPr>
          <a:xfrm>
            <a:off x="6215074" y="1571612"/>
            <a:ext cx="1571636" cy="47149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endParaRPr lang="ru-RU" dirty="0" smtClean="0">
              <a:solidFill>
                <a:schemeClr val="tx1"/>
              </a:solidFill>
            </a:endParaRPr>
          </a:p>
          <a:p>
            <a:pPr algn="ctr"/>
            <a:endParaRPr lang="ru-RU" sz="1400" dirty="0" smtClean="0">
              <a:solidFill>
                <a:schemeClr val="tx1"/>
              </a:solidFill>
            </a:endParaRPr>
          </a:p>
          <a:p>
            <a:pPr algn="ctr"/>
            <a:r>
              <a:rPr lang="ru-RU" sz="1400" dirty="0" smtClean="0">
                <a:solidFill>
                  <a:schemeClr val="tx1"/>
                </a:solidFill>
              </a:rPr>
              <a:t>Путём смятия кусочков бумажной салфетки , получаются комочки(путём скручивания –получаются жгутики), которые ребёнок использует для заполнения контура рисунка, приклеивая на определённые места.</a:t>
            </a:r>
          </a:p>
        </p:txBody>
      </p:sp>
      <p:pic>
        <p:nvPicPr>
          <p:cNvPr id="8" name="Рисунок 7" descr="IMG_20180330_100425.jpg"/>
          <p:cNvPicPr>
            <a:picLocks noChangeAspect="1"/>
          </p:cNvPicPr>
          <p:nvPr/>
        </p:nvPicPr>
        <p:blipFill>
          <a:blip r:embed="rId2" cstate="print"/>
          <a:stretch>
            <a:fillRect/>
          </a:stretch>
        </p:blipFill>
        <p:spPr>
          <a:xfrm>
            <a:off x="2071670" y="1428736"/>
            <a:ext cx="3750477" cy="5000636"/>
          </a:xfrm>
          <a:prstGeom prst="rect">
            <a:avLst/>
          </a:prstGeom>
        </p:spPr>
      </p:pic>
      <p:pic>
        <p:nvPicPr>
          <p:cNvPr id="10" name="Рисунок 9" descr="Без названия (1).jpg"/>
          <p:cNvPicPr>
            <a:picLocks noChangeAspect="1"/>
          </p:cNvPicPr>
          <p:nvPr/>
        </p:nvPicPr>
        <p:blipFill>
          <a:blip r:embed="rId3"/>
          <a:stretch>
            <a:fillRect/>
          </a:stretch>
        </p:blipFill>
        <p:spPr>
          <a:xfrm>
            <a:off x="1643042" y="357166"/>
            <a:ext cx="928049" cy="923924"/>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60" y="928670"/>
            <a:ext cx="4214842" cy="369332"/>
          </a:xfrm>
          <a:prstGeom prst="rect">
            <a:avLst/>
          </a:prstGeom>
          <a:noFill/>
        </p:spPr>
        <p:txBody>
          <a:bodyPr wrap="square" rtlCol="0">
            <a:spAutoFit/>
          </a:bodyPr>
          <a:lstStyle/>
          <a:p>
            <a:endParaRPr lang="ru-RU" dirty="0"/>
          </a:p>
        </p:txBody>
      </p:sp>
      <p:sp>
        <p:nvSpPr>
          <p:cNvPr id="6" name="Овал 5"/>
          <p:cNvSpPr/>
          <p:nvPr/>
        </p:nvSpPr>
        <p:spPr>
          <a:xfrm>
            <a:off x="1285852" y="1214422"/>
            <a:ext cx="3214710" cy="514353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714876" y="1214422"/>
            <a:ext cx="3286148" cy="507209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images (7).jpg"/>
          <p:cNvPicPr>
            <a:picLocks noChangeAspect="1"/>
          </p:cNvPicPr>
          <p:nvPr/>
        </p:nvPicPr>
        <p:blipFill>
          <a:blip r:embed="rId4"/>
          <a:stretch>
            <a:fillRect/>
          </a:stretch>
        </p:blipFill>
        <p:spPr>
          <a:xfrm>
            <a:off x="1785918" y="142852"/>
            <a:ext cx="662367" cy="1076347"/>
          </a:xfrm>
          <a:prstGeom prst="rect">
            <a:avLst/>
          </a:prstGeom>
        </p:spPr>
      </p:pic>
      <p:sp>
        <p:nvSpPr>
          <p:cNvPr id="9" name="Прямоугольник 8"/>
          <p:cNvSpPr/>
          <p:nvPr/>
        </p:nvSpPr>
        <p:spPr>
          <a:xfrm>
            <a:off x="2285984" y="142852"/>
            <a:ext cx="4572000" cy="1200329"/>
          </a:xfrm>
          <a:prstGeom prst="rect">
            <a:avLst/>
          </a:prstGeom>
        </p:spPr>
        <p:txBody>
          <a:bodyPr wrap="square">
            <a:spAutoFit/>
          </a:bodyPr>
          <a:lstStyle/>
          <a:p>
            <a:pPr algn="ctr"/>
            <a:r>
              <a:rPr lang="ru-RU" b="1" i="1" dirty="0" smtClean="0">
                <a:solidFill>
                  <a:srgbClr val="C00000"/>
                </a:solidFill>
              </a:rPr>
              <a:t>Составление декоративной композиции в аппликации «Сервиз чайный. Гжель»</a:t>
            </a:r>
          </a:p>
          <a:p>
            <a:pPr algn="ctr"/>
            <a:r>
              <a:rPr lang="ru-RU" b="1" i="1" dirty="0" smtClean="0">
                <a:solidFill>
                  <a:srgbClr val="C00000"/>
                </a:solidFill>
              </a:rPr>
              <a:t>( с использованием нетрадиционной техники).</a:t>
            </a:r>
            <a:endParaRPr lang="ru-RU" b="1" i="1" dirty="0">
              <a:solidFill>
                <a:srgbClr val="C0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214546" y="642918"/>
            <a:ext cx="4500594" cy="5572164"/>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357422" y="214290"/>
            <a:ext cx="4429156" cy="400110"/>
          </a:xfrm>
          <a:prstGeom prst="rect">
            <a:avLst/>
          </a:prstGeom>
          <a:noFill/>
        </p:spPr>
        <p:txBody>
          <a:bodyPr wrap="square" rtlCol="0">
            <a:spAutoFit/>
          </a:bodyPr>
          <a:lstStyle/>
          <a:p>
            <a:pPr algn="ctr"/>
            <a:r>
              <a:rPr lang="ru-RU" sz="2000" b="1" i="1" dirty="0" smtClean="0">
                <a:solidFill>
                  <a:srgbClr val="C00000"/>
                </a:solidFill>
              </a:rPr>
              <a:t>Сервиз на 6 персон собран!!!</a:t>
            </a:r>
            <a:endParaRPr lang="ru-RU" sz="2000" b="1" i="1" dirty="0">
              <a:solidFill>
                <a:srgbClr val="C00000"/>
              </a:solidFill>
            </a:endParaRPr>
          </a:p>
        </p:txBody>
      </p:sp>
      <p:sp>
        <p:nvSpPr>
          <p:cNvPr id="6" name="TextBox 5"/>
          <p:cNvSpPr txBox="1"/>
          <p:nvPr/>
        </p:nvSpPr>
        <p:spPr>
          <a:xfrm>
            <a:off x="6143636" y="5643578"/>
            <a:ext cx="1428760" cy="523220"/>
          </a:xfrm>
          <a:prstGeom prst="rect">
            <a:avLst/>
          </a:prstGeom>
          <a:noFill/>
        </p:spPr>
        <p:txBody>
          <a:bodyPr wrap="square" rtlCol="0">
            <a:spAutoFit/>
          </a:bodyPr>
          <a:lstStyle/>
          <a:p>
            <a:pPr algn="ctr"/>
            <a:r>
              <a:rPr lang="ru-RU" sz="1400" dirty="0" smtClean="0"/>
              <a:t>Сервиз чайный. Гжель</a:t>
            </a:r>
            <a:endParaRPr lang="ru-RU" sz="14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714356"/>
            <a:ext cx="4429156" cy="400110"/>
          </a:xfrm>
          <a:prstGeom prst="rect">
            <a:avLst/>
          </a:prstGeom>
          <a:noFill/>
        </p:spPr>
        <p:txBody>
          <a:bodyPr wrap="square" rtlCol="0">
            <a:spAutoFit/>
          </a:bodyPr>
          <a:lstStyle/>
          <a:p>
            <a:pPr algn="ctr"/>
            <a:r>
              <a:rPr lang="ru-RU" sz="2000" b="1" i="1" dirty="0" smtClean="0">
                <a:solidFill>
                  <a:srgbClr val="C00000"/>
                </a:solidFill>
              </a:rPr>
              <a:t>Заключение</a:t>
            </a:r>
            <a:endParaRPr lang="ru-RU" sz="2000" b="1" i="1" dirty="0">
              <a:solidFill>
                <a:srgbClr val="C00000"/>
              </a:solidFill>
            </a:endParaRPr>
          </a:p>
        </p:txBody>
      </p:sp>
      <p:sp>
        <p:nvSpPr>
          <p:cNvPr id="3" name="TextBox 2"/>
          <p:cNvSpPr txBox="1"/>
          <p:nvPr/>
        </p:nvSpPr>
        <p:spPr>
          <a:xfrm>
            <a:off x="2143108" y="1428736"/>
            <a:ext cx="4643470" cy="3539430"/>
          </a:xfrm>
          <a:prstGeom prst="rect">
            <a:avLst/>
          </a:prstGeom>
          <a:noFill/>
        </p:spPr>
        <p:txBody>
          <a:bodyPr wrap="square" rtlCol="0">
            <a:spAutoFit/>
          </a:bodyPr>
          <a:lstStyle/>
          <a:p>
            <a:r>
              <a:rPr lang="ru-RU" sz="1600" i="1" dirty="0" smtClean="0"/>
              <a:t>     Каждая из техник-это маленькая игра. Их использование позволяет детям окунуться в мир фантазии и воображения, почувствовать себя маленьким волшебником, создавая новые образы, ставя эксперименты…</a:t>
            </a:r>
          </a:p>
          <a:p>
            <a:r>
              <a:rPr lang="ru-RU" sz="1600" i="1" dirty="0" smtClean="0"/>
              <a:t>Ведь каждый ребёнок-это отдельный мир со своими правилами поведения, своими чувствами. И чем разнообразнее детская деятельность, тем успешнее идёт разностороннее развитие ребёнка, реализуются его потенциальные возможности и первые проявления творчества… </a:t>
            </a:r>
          </a:p>
          <a:p>
            <a:endParaRPr lang="ru-RU" sz="1600" i="1" dirty="0" smtClean="0"/>
          </a:p>
          <a:p>
            <a:r>
              <a:rPr lang="ru-RU" sz="1600" i="1" dirty="0" smtClean="0"/>
              <a:t>«……Чем больше мастерства в детской руке, тем умнее ребёнок»,-утверждал В.А. Сухомлинский</a:t>
            </a:r>
            <a:endParaRPr lang="ru-RU" sz="1600" i="1" dirty="0"/>
          </a:p>
        </p:txBody>
      </p:sp>
      <p:pic>
        <p:nvPicPr>
          <p:cNvPr id="4" name="Рисунок 3" descr="cinco-rasgos-que-muestran-una-baja-autoestima-en-los-ninos.jpg"/>
          <p:cNvPicPr>
            <a:picLocks noChangeAspect="1"/>
          </p:cNvPicPr>
          <p:nvPr/>
        </p:nvPicPr>
        <p:blipFill>
          <a:blip r:embed="rId2" cstate="print"/>
          <a:stretch>
            <a:fillRect/>
          </a:stretch>
        </p:blipFill>
        <p:spPr>
          <a:xfrm>
            <a:off x="4429124" y="4929198"/>
            <a:ext cx="2279583" cy="1357309"/>
          </a:xfrm>
          <a:prstGeom prst="rect">
            <a:avLst/>
          </a:prstGeom>
        </p:spPr>
      </p:pic>
      <p:pic>
        <p:nvPicPr>
          <p:cNvPr id="5" name="Рисунок 4" descr="images (13).jpg"/>
          <p:cNvPicPr>
            <a:picLocks noChangeAspect="1"/>
          </p:cNvPicPr>
          <p:nvPr/>
        </p:nvPicPr>
        <p:blipFill>
          <a:blip r:embed="rId3"/>
          <a:stretch>
            <a:fillRect/>
          </a:stretch>
        </p:blipFill>
        <p:spPr>
          <a:xfrm>
            <a:off x="1643042" y="285728"/>
            <a:ext cx="1807372" cy="1047752"/>
          </a:xfrm>
          <a:prstGeom prst="rect">
            <a:avLst/>
          </a:prstGeom>
        </p:spPr>
      </p:pic>
      <p:pic>
        <p:nvPicPr>
          <p:cNvPr id="7" name="Рисунок 6" descr="Без названия.jpg"/>
          <p:cNvPicPr>
            <a:picLocks noChangeAspect="1"/>
          </p:cNvPicPr>
          <p:nvPr/>
        </p:nvPicPr>
        <p:blipFill>
          <a:blip r:embed="rId4"/>
          <a:stretch>
            <a:fillRect/>
          </a:stretch>
        </p:blipFill>
        <p:spPr>
          <a:xfrm>
            <a:off x="5572132" y="259819"/>
            <a:ext cx="1638302" cy="1021055"/>
          </a:xfrm>
          <a:prstGeom prst="rect">
            <a:avLst/>
          </a:prstGeom>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714356"/>
            <a:ext cx="3786214" cy="1200329"/>
          </a:xfrm>
          <a:prstGeom prst="rect">
            <a:avLst/>
          </a:prstGeom>
          <a:noFill/>
        </p:spPr>
        <p:txBody>
          <a:bodyPr wrap="square" rtlCol="0">
            <a:spAutoFit/>
          </a:bodyPr>
          <a:lstStyle/>
          <a:p>
            <a:pPr algn="ctr"/>
            <a:r>
              <a:rPr lang="ru-RU" sz="3600" b="1" i="1" dirty="0" smtClean="0">
                <a:solidFill>
                  <a:srgbClr val="C00000"/>
                </a:solidFill>
              </a:rPr>
              <a:t>СПАСИБО ЗА ВНИМАНИЕ!</a:t>
            </a:r>
            <a:endParaRPr lang="ru-RU" sz="3600" b="1" i="1" dirty="0">
              <a:solidFill>
                <a:srgbClr val="C00000"/>
              </a:solidFill>
            </a:endParaRPr>
          </a:p>
        </p:txBody>
      </p:sp>
      <p:pic>
        <p:nvPicPr>
          <p:cNvPr id="3" name="Рисунок 2" descr="IMG_20180126_090744.jpg"/>
          <p:cNvPicPr>
            <a:picLocks noChangeAspect="1"/>
          </p:cNvPicPr>
          <p:nvPr/>
        </p:nvPicPr>
        <p:blipFill>
          <a:blip r:embed="rId2" cstate="print"/>
          <a:stretch>
            <a:fillRect/>
          </a:stretch>
        </p:blipFill>
        <p:spPr>
          <a:xfrm>
            <a:off x="3000364" y="1952616"/>
            <a:ext cx="2982518" cy="3976690"/>
          </a:xfrm>
          <a:prstGeom prst="rect">
            <a:avLst/>
          </a:prstGeom>
        </p:spPr>
      </p:pic>
      <p:pic>
        <p:nvPicPr>
          <p:cNvPr id="4" name="Рисунок 3" descr="images (13).jpg"/>
          <p:cNvPicPr>
            <a:picLocks noChangeAspect="1"/>
          </p:cNvPicPr>
          <p:nvPr/>
        </p:nvPicPr>
        <p:blipFill>
          <a:blip r:embed="rId3"/>
          <a:stretch>
            <a:fillRect/>
          </a:stretch>
        </p:blipFill>
        <p:spPr>
          <a:xfrm>
            <a:off x="1500166" y="5357826"/>
            <a:ext cx="1418035" cy="822049"/>
          </a:xfrm>
          <a:prstGeom prst="rect">
            <a:avLst/>
          </a:prstGeom>
        </p:spPr>
      </p:pic>
      <p:pic>
        <p:nvPicPr>
          <p:cNvPr id="5" name="Рисунок 4" descr="Без названия (2).jpg"/>
          <p:cNvPicPr>
            <a:picLocks noChangeAspect="1"/>
          </p:cNvPicPr>
          <p:nvPr/>
        </p:nvPicPr>
        <p:blipFill>
          <a:blip r:embed="rId4"/>
          <a:stretch>
            <a:fillRect/>
          </a:stretch>
        </p:blipFill>
        <p:spPr>
          <a:xfrm>
            <a:off x="6215074" y="785794"/>
            <a:ext cx="1143000" cy="1143000"/>
          </a:xfrm>
          <a:prstGeom prst="rect">
            <a:avLst/>
          </a:prstGeom>
        </p:spPr>
      </p:pic>
      <p:pic>
        <p:nvPicPr>
          <p:cNvPr id="6" name="Рисунок 5" descr="images (8).jpg"/>
          <p:cNvPicPr>
            <a:picLocks noChangeAspect="1"/>
          </p:cNvPicPr>
          <p:nvPr/>
        </p:nvPicPr>
        <p:blipFill>
          <a:blip r:embed="rId5"/>
          <a:stretch>
            <a:fillRect/>
          </a:stretch>
        </p:blipFill>
        <p:spPr>
          <a:xfrm>
            <a:off x="1785918" y="785794"/>
            <a:ext cx="849354" cy="1195387"/>
          </a:xfrm>
          <a:prstGeom prst="rect">
            <a:avLst/>
          </a:prstGeom>
        </p:spPr>
      </p:pic>
      <p:pic>
        <p:nvPicPr>
          <p:cNvPr id="9" name="Рисунок 8" descr="Без названия (11).jpg"/>
          <p:cNvPicPr>
            <a:picLocks noChangeAspect="1"/>
          </p:cNvPicPr>
          <p:nvPr/>
        </p:nvPicPr>
        <p:blipFill>
          <a:blip r:embed="rId6"/>
          <a:stretch>
            <a:fillRect/>
          </a:stretch>
        </p:blipFill>
        <p:spPr>
          <a:xfrm>
            <a:off x="6215074" y="4786322"/>
            <a:ext cx="1114425" cy="11704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32" y="2214554"/>
            <a:ext cx="5357850" cy="2800767"/>
          </a:xfrm>
          <a:prstGeom prst="rect">
            <a:avLst/>
          </a:prstGeom>
          <a:noFill/>
        </p:spPr>
        <p:txBody>
          <a:bodyPr wrap="square" rtlCol="0">
            <a:spAutoFit/>
          </a:bodyPr>
          <a:lstStyle/>
          <a:p>
            <a:r>
              <a:rPr lang="ru-RU" sz="2800" b="1" i="1" dirty="0" smtClean="0">
                <a:solidFill>
                  <a:srgbClr val="C00000"/>
                </a:solidFill>
              </a:rPr>
              <a:t>«Дети должны жить в мире красоты, игры, сказки, музыки, рисунка, фантазии, творчества.»</a:t>
            </a:r>
          </a:p>
          <a:p>
            <a:endParaRPr lang="ru-RU" sz="2800" b="1" i="1" dirty="0">
              <a:solidFill>
                <a:srgbClr val="C00000"/>
              </a:solidFill>
            </a:endParaRPr>
          </a:p>
          <a:p>
            <a:endParaRPr lang="ru-RU" dirty="0" smtClean="0"/>
          </a:p>
          <a:p>
            <a:r>
              <a:rPr lang="ru-RU" dirty="0" smtClean="0"/>
              <a:t> </a:t>
            </a:r>
            <a:endParaRPr lang="ru-RU" dirty="0"/>
          </a:p>
        </p:txBody>
      </p:sp>
      <p:sp>
        <p:nvSpPr>
          <p:cNvPr id="3" name="TextBox 2"/>
          <p:cNvSpPr txBox="1"/>
          <p:nvPr/>
        </p:nvSpPr>
        <p:spPr>
          <a:xfrm>
            <a:off x="2428860" y="3786190"/>
            <a:ext cx="4929222" cy="369332"/>
          </a:xfrm>
          <a:prstGeom prst="rect">
            <a:avLst/>
          </a:prstGeom>
          <a:noFill/>
        </p:spPr>
        <p:txBody>
          <a:bodyPr wrap="square" rtlCol="0">
            <a:spAutoFit/>
          </a:bodyPr>
          <a:lstStyle/>
          <a:p>
            <a:pPr algn="r"/>
            <a:r>
              <a:rPr lang="ru-RU" dirty="0" smtClean="0">
                <a:solidFill>
                  <a:srgbClr val="C00000"/>
                </a:solidFill>
              </a:rPr>
              <a:t>В. А. Сухомлинский</a:t>
            </a:r>
            <a:endParaRPr lang="ru-RU" dirty="0">
              <a:solidFill>
                <a:srgbClr val="C00000"/>
              </a:solidFill>
            </a:endParaRPr>
          </a:p>
        </p:txBody>
      </p:sp>
      <p:sp>
        <p:nvSpPr>
          <p:cNvPr id="6" name="Овал 5"/>
          <p:cNvSpPr/>
          <p:nvPr/>
        </p:nvSpPr>
        <p:spPr>
          <a:xfrm>
            <a:off x="5572132" y="214290"/>
            <a:ext cx="1857388" cy="2000264"/>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857356" y="4071942"/>
            <a:ext cx="2143140" cy="235745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Без названия (8).jpg"/>
          <p:cNvPicPr>
            <a:picLocks noChangeAspect="1"/>
          </p:cNvPicPr>
          <p:nvPr/>
        </p:nvPicPr>
        <p:blipFill>
          <a:blip r:embed="rId4"/>
          <a:stretch>
            <a:fillRect/>
          </a:stretch>
        </p:blipFill>
        <p:spPr>
          <a:xfrm>
            <a:off x="1714480" y="142852"/>
            <a:ext cx="2143125" cy="2143125"/>
          </a:xfrm>
          <a:prstGeom prst="rect">
            <a:avLst/>
          </a:prstGeom>
        </p:spPr>
      </p:pic>
      <p:pic>
        <p:nvPicPr>
          <p:cNvPr id="10" name="Рисунок 9" descr="800px_COLOURBOX2035738.jpg"/>
          <p:cNvPicPr>
            <a:picLocks noChangeAspect="1"/>
          </p:cNvPicPr>
          <p:nvPr/>
        </p:nvPicPr>
        <p:blipFill>
          <a:blip r:embed="rId5" cstate="print"/>
          <a:stretch>
            <a:fillRect/>
          </a:stretch>
        </p:blipFill>
        <p:spPr>
          <a:xfrm>
            <a:off x="5357818" y="4429132"/>
            <a:ext cx="1759367" cy="179070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714356"/>
            <a:ext cx="5000660" cy="1815882"/>
          </a:xfrm>
          <a:prstGeom prst="rect">
            <a:avLst/>
          </a:prstGeom>
          <a:noFill/>
        </p:spPr>
        <p:txBody>
          <a:bodyPr wrap="square" rtlCol="0">
            <a:spAutoFit/>
          </a:bodyPr>
          <a:lstStyle/>
          <a:p>
            <a:r>
              <a:rPr lang="ru-RU" sz="1400" b="1" i="1" u="sng" dirty="0" smtClean="0">
                <a:solidFill>
                  <a:srgbClr val="C00000"/>
                </a:solidFill>
              </a:rPr>
              <a:t>Актуальность</a:t>
            </a:r>
            <a:r>
              <a:rPr lang="ru-RU" sz="1400" b="1" i="1" u="sng" dirty="0" smtClean="0"/>
              <a:t>  </a:t>
            </a:r>
            <a:r>
              <a:rPr lang="ru-RU" sz="1400" dirty="0" smtClean="0"/>
              <a:t>данной темы в том, что изобразительная продуктивная деятельность  с использованием нетрадиционных методов и приемов позволяет детям ощутить незабываемые эмоции, стимулирует положительную мотивацию у ребёнка, вызывает радостное настроение, даёт толчок к проявлению самостоятельности, выражение индивидуальности , творческой активности, помогает всестороннему развитию ребёнка.</a:t>
            </a:r>
            <a:endParaRPr lang="ru-RU" sz="1400" b="1" i="1" u="sng" dirty="0"/>
          </a:p>
        </p:txBody>
      </p:sp>
      <p:sp>
        <p:nvSpPr>
          <p:cNvPr id="3" name="TextBox 2"/>
          <p:cNvSpPr txBox="1"/>
          <p:nvPr/>
        </p:nvSpPr>
        <p:spPr>
          <a:xfrm>
            <a:off x="2000232" y="2571744"/>
            <a:ext cx="4786346" cy="1169551"/>
          </a:xfrm>
          <a:prstGeom prst="rect">
            <a:avLst/>
          </a:prstGeom>
          <a:noFill/>
        </p:spPr>
        <p:txBody>
          <a:bodyPr wrap="square" rtlCol="0">
            <a:spAutoFit/>
          </a:bodyPr>
          <a:lstStyle/>
          <a:p>
            <a:r>
              <a:rPr lang="ru-RU" sz="1400" b="1" i="1" u="sng" dirty="0" smtClean="0">
                <a:solidFill>
                  <a:srgbClr val="C00000"/>
                </a:solidFill>
              </a:rPr>
              <a:t>Основной задачей нетрадиционных техник изобразительного искусства </a:t>
            </a:r>
            <a:r>
              <a:rPr lang="ru-RU" sz="1400" b="1" i="1" u="sng" dirty="0">
                <a:solidFill>
                  <a:srgbClr val="C00000"/>
                </a:solidFill>
              </a:rPr>
              <a:t> </a:t>
            </a:r>
            <a:r>
              <a:rPr lang="ru-RU" sz="1400" dirty="0" smtClean="0"/>
              <a:t>является научить ребенка с легкостью и интересом рисовать, создавать аппликации, работать с любым подручным материалов ,развивая своё воображение и фантазию.</a:t>
            </a:r>
            <a:endParaRPr lang="ru-RU" sz="1400" dirty="0"/>
          </a:p>
        </p:txBody>
      </p:sp>
      <p:sp>
        <p:nvSpPr>
          <p:cNvPr id="5" name="TextBox 4"/>
          <p:cNvSpPr txBox="1"/>
          <p:nvPr/>
        </p:nvSpPr>
        <p:spPr>
          <a:xfrm>
            <a:off x="2071670" y="3857628"/>
            <a:ext cx="4786346" cy="523220"/>
          </a:xfrm>
          <a:prstGeom prst="rect">
            <a:avLst/>
          </a:prstGeom>
          <a:noFill/>
        </p:spPr>
        <p:txBody>
          <a:bodyPr wrap="square" rtlCol="0">
            <a:spAutoFit/>
          </a:bodyPr>
          <a:lstStyle/>
          <a:p>
            <a:r>
              <a:rPr lang="ru-RU" sz="1400" b="1" i="1" u="sng" dirty="0" smtClean="0">
                <a:solidFill>
                  <a:srgbClr val="C00000"/>
                </a:solidFill>
              </a:rPr>
              <a:t>Цель работы:  </a:t>
            </a:r>
            <a:r>
              <a:rPr lang="ru-RU" sz="1400" dirty="0" smtClean="0"/>
              <a:t>развитие творческих способностей каждого ребёнка средствами нетрадиционных техник.</a:t>
            </a:r>
            <a:r>
              <a:rPr lang="ru-RU" sz="1400" b="1" i="1" u="sng" dirty="0" smtClean="0"/>
              <a:t> </a:t>
            </a:r>
            <a:endParaRPr lang="ru-RU" sz="1400" b="1" i="1" u="sng" dirty="0"/>
          </a:p>
        </p:txBody>
      </p:sp>
      <p:sp>
        <p:nvSpPr>
          <p:cNvPr id="7" name="TextBox 6"/>
          <p:cNvSpPr txBox="1"/>
          <p:nvPr/>
        </p:nvSpPr>
        <p:spPr>
          <a:xfrm>
            <a:off x="2071670" y="4572008"/>
            <a:ext cx="4714908" cy="1600438"/>
          </a:xfrm>
          <a:prstGeom prst="rect">
            <a:avLst/>
          </a:prstGeom>
          <a:noFill/>
        </p:spPr>
        <p:txBody>
          <a:bodyPr wrap="square" rtlCol="0">
            <a:spAutoFit/>
          </a:bodyPr>
          <a:lstStyle/>
          <a:p>
            <a:r>
              <a:rPr lang="ru-RU" sz="1400" b="1" i="1" u="sng" dirty="0" smtClean="0">
                <a:solidFill>
                  <a:srgbClr val="C00000"/>
                </a:solidFill>
              </a:rPr>
              <a:t>Задачи работы: </a:t>
            </a:r>
            <a:r>
              <a:rPr lang="ru-RU" sz="1400" dirty="0" smtClean="0">
                <a:solidFill>
                  <a:srgbClr val="C00000"/>
                </a:solidFill>
              </a:rPr>
              <a:t> </a:t>
            </a:r>
            <a:endParaRPr lang="ru-RU" sz="1400" dirty="0">
              <a:solidFill>
                <a:srgbClr val="C00000"/>
              </a:solidFill>
            </a:endParaRPr>
          </a:p>
          <a:p>
            <a:pPr>
              <a:buFont typeface="Arial" pitchFamily="34" charset="0"/>
              <a:buChar char="•"/>
            </a:pPr>
            <a:r>
              <a:rPr lang="ru-RU" sz="1400" dirty="0" smtClean="0"/>
              <a:t>Познакомить детей нетрадиционной техникой рисования и аппликации</a:t>
            </a:r>
          </a:p>
          <a:p>
            <a:pPr>
              <a:buFont typeface="Arial" pitchFamily="34" charset="0"/>
              <a:buChar char="•"/>
            </a:pPr>
            <a:r>
              <a:rPr lang="ru-RU" sz="1400" dirty="0" smtClean="0"/>
              <a:t>Воспитывать у детей способности эстетически воспринимать окружающий мир и передавать его в своих работах(рисунках).</a:t>
            </a:r>
          </a:p>
          <a:p>
            <a:pPr>
              <a:buFont typeface="Arial" pitchFamily="34" charset="0"/>
              <a:buChar char="•"/>
            </a:pPr>
            <a:r>
              <a:rPr lang="ru-RU" sz="1400" dirty="0" smtClean="0"/>
              <a:t>Развивать мелкую моторику рук.</a:t>
            </a:r>
            <a:endParaRPr lang="ru-RU" sz="1400" dirty="0"/>
          </a:p>
        </p:txBody>
      </p:sp>
      <p:pic>
        <p:nvPicPr>
          <p:cNvPr id="6" name="Рисунок 5" descr="pintar-paleta_21288967.jpg"/>
          <p:cNvPicPr>
            <a:picLocks noChangeAspect="1"/>
          </p:cNvPicPr>
          <p:nvPr/>
        </p:nvPicPr>
        <p:blipFill>
          <a:blip r:embed="rId2"/>
          <a:stretch>
            <a:fillRect/>
          </a:stretch>
        </p:blipFill>
        <p:spPr>
          <a:xfrm>
            <a:off x="6072198" y="5643578"/>
            <a:ext cx="1428750" cy="9525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images (12).jpg"/>
          <p:cNvPicPr>
            <a:picLocks noChangeAspect="1"/>
          </p:cNvPicPr>
          <p:nvPr/>
        </p:nvPicPr>
        <p:blipFill>
          <a:blip r:embed="rId2"/>
          <a:stretch>
            <a:fillRect/>
          </a:stretch>
        </p:blipFill>
        <p:spPr>
          <a:xfrm>
            <a:off x="1571604" y="357166"/>
            <a:ext cx="6153739" cy="6292337"/>
          </a:xfrm>
          <a:prstGeom prst="rect">
            <a:avLst/>
          </a:prstGeom>
        </p:spPr>
      </p:pic>
      <p:sp>
        <p:nvSpPr>
          <p:cNvPr id="2" name="TextBox 1"/>
          <p:cNvSpPr txBox="1"/>
          <p:nvPr/>
        </p:nvSpPr>
        <p:spPr>
          <a:xfrm>
            <a:off x="1928794" y="285728"/>
            <a:ext cx="4786346" cy="2092881"/>
          </a:xfrm>
          <a:prstGeom prst="rect">
            <a:avLst/>
          </a:prstGeom>
          <a:noFill/>
        </p:spPr>
        <p:txBody>
          <a:bodyPr wrap="square" rtlCol="0">
            <a:spAutoFit/>
          </a:bodyPr>
          <a:lstStyle/>
          <a:p>
            <a:pPr algn="ctr"/>
            <a:r>
              <a:rPr lang="ru-RU" sz="2000" b="1" i="1" dirty="0" smtClean="0">
                <a:solidFill>
                  <a:srgbClr val="C00000"/>
                </a:solidFill>
              </a:rPr>
              <a:t>Проведение занятий с использованием нетрадиционных техник:</a:t>
            </a:r>
          </a:p>
          <a:p>
            <a:endParaRPr lang="ru-RU" dirty="0" smtClean="0"/>
          </a:p>
          <a:p>
            <a:endParaRPr lang="ru-RU" dirty="0" smtClean="0"/>
          </a:p>
          <a:p>
            <a:endParaRPr lang="ru-RU" dirty="0" smtClean="0"/>
          </a:p>
          <a:p>
            <a:endParaRPr lang="ru-RU" dirty="0" smtClean="0"/>
          </a:p>
          <a:p>
            <a:endParaRPr lang="ru-RU" dirty="0" smtClean="0"/>
          </a:p>
        </p:txBody>
      </p:sp>
      <p:sp>
        <p:nvSpPr>
          <p:cNvPr id="26" name="Овал 25"/>
          <p:cNvSpPr/>
          <p:nvPr/>
        </p:nvSpPr>
        <p:spPr>
          <a:xfrm>
            <a:off x="4500562" y="1000108"/>
            <a:ext cx="1857388" cy="12858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Способствует снятию детских страхов</a:t>
            </a:r>
            <a:endParaRPr lang="ru-RU" sz="1400" dirty="0">
              <a:solidFill>
                <a:schemeClr val="tx1"/>
              </a:solidFill>
            </a:endParaRPr>
          </a:p>
        </p:txBody>
      </p:sp>
      <p:sp>
        <p:nvSpPr>
          <p:cNvPr id="27" name="Овал 26"/>
          <p:cNvSpPr/>
          <p:nvPr/>
        </p:nvSpPr>
        <p:spPr>
          <a:xfrm>
            <a:off x="5286380" y="2285992"/>
            <a:ext cx="1928826" cy="12144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Учит детей работать с разнообразным материалом</a:t>
            </a:r>
            <a:endParaRPr lang="ru-RU" sz="1400" dirty="0">
              <a:solidFill>
                <a:schemeClr val="tx1"/>
              </a:solidFill>
            </a:endParaRPr>
          </a:p>
        </p:txBody>
      </p:sp>
      <p:sp>
        <p:nvSpPr>
          <p:cNvPr id="28" name="Овал 27"/>
          <p:cNvSpPr/>
          <p:nvPr/>
        </p:nvSpPr>
        <p:spPr>
          <a:xfrm>
            <a:off x="4786314" y="4786322"/>
            <a:ext cx="1928826" cy="121444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Учит детей свободно выражать свой замысел</a:t>
            </a:r>
            <a:endParaRPr lang="ru-RU" sz="1400" dirty="0">
              <a:solidFill>
                <a:schemeClr val="tx1"/>
              </a:solidFill>
            </a:endParaRPr>
          </a:p>
        </p:txBody>
      </p:sp>
      <p:sp>
        <p:nvSpPr>
          <p:cNvPr id="29" name="Овал 28"/>
          <p:cNvSpPr/>
          <p:nvPr/>
        </p:nvSpPr>
        <p:spPr>
          <a:xfrm>
            <a:off x="5500694" y="3571876"/>
            <a:ext cx="1928826" cy="12144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Развивает пространственное мышление</a:t>
            </a:r>
            <a:endParaRPr lang="ru-RU" sz="1400" dirty="0">
              <a:solidFill>
                <a:schemeClr val="tx1"/>
              </a:solidFill>
            </a:endParaRPr>
          </a:p>
        </p:txBody>
      </p:sp>
      <p:sp>
        <p:nvSpPr>
          <p:cNvPr id="30" name="Овал 29"/>
          <p:cNvSpPr/>
          <p:nvPr/>
        </p:nvSpPr>
        <p:spPr>
          <a:xfrm>
            <a:off x="2857488" y="4500570"/>
            <a:ext cx="1857388" cy="121444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Побуждает детей к творческим поискам и решениям</a:t>
            </a:r>
            <a:endParaRPr lang="ru-RU" sz="1400" dirty="0">
              <a:solidFill>
                <a:schemeClr val="tx1"/>
              </a:solidFill>
            </a:endParaRPr>
          </a:p>
        </p:txBody>
      </p:sp>
      <p:sp>
        <p:nvSpPr>
          <p:cNvPr id="31" name="Овал 30"/>
          <p:cNvSpPr/>
          <p:nvPr/>
        </p:nvSpPr>
        <p:spPr>
          <a:xfrm>
            <a:off x="1928794" y="3357562"/>
            <a:ext cx="1857388" cy="121444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Развивает мелкую моторику рук</a:t>
            </a:r>
            <a:endParaRPr lang="ru-RU" sz="1400" dirty="0">
              <a:solidFill>
                <a:schemeClr val="tx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84" y="142852"/>
            <a:ext cx="3786214" cy="1261884"/>
          </a:xfrm>
          <a:prstGeom prst="rect">
            <a:avLst/>
          </a:prstGeom>
          <a:noFill/>
        </p:spPr>
        <p:txBody>
          <a:bodyPr wrap="square" rtlCol="0">
            <a:spAutoFit/>
          </a:bodyPr>
          <a:lstStyle/>
          <a:p>
            <a:pPr algn="ctr"/>
            <a:r>
              <a:rPr lang="ru-RU" sz="2000" b="1" i="1" dirty="0" smtClean="0">
                <a:solidFill>
                  <a:srgbClr val="C00000"/>
                </a:solidFill>
              </a:rPr>
              <a:t>Нетрадиционная техника рисования</a:t>
            </a:r>
          </a:p>
          <a:p>
            <a:endParaRPr lang="ru-RU" dirty="0" smtClean="0"/>
          </a:p>
          <a:p>
            <a:r>
              <a:rPr lang="ru-RU" dirty="0" smtClean="0"/>
              <a:t>                 </a:t>
            </a:r>
            <a:endParaRPr lang="ru-RU" dirty="0"/>
          </a:p>
        </p:txBody>
      </p:sp>
      <p:sp>
        <p:nvSpPr>
          <p:cNvPr id="4" name="Овал 3"/>
          <p:cNvSpPr/>
          <p:nvPr/>
        </p:nvSpPr>
        <p:spPr>
          <a:xfrm>
            <a:off x="2857488" y="928670"/>
            <a:ext cx="3000396"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Монотипия</a:t>
            </a:r>
            <a:endParaRPr lang="ru-RU" dirty="0">
              <a:solidFill>
                <a:schemeClr val="tx1"/>
              </a:solidFill>
            </a:endParaRPr>
          </a:p>
        </p:txBody>
      </p:sp>
      <p:sp>
        <p:nvSpPr>
          <p:cNvPr id="7" name="Скругленный прямоугольник 6"/>
          <p:cNvSpPr/>
          <p:nvPr/>
        </p:nvSpPr>
        <p:spPr>
          <a:xfrm>
            <a:off x="6786578" y="1571612"/>
            <a:ext cx="1857388" cy="47863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p>
          <a:p>
            <a:pPr algn="ctr"/>
            <a:endParaRPr lang="ru-RU" sz="1400" dirty="0" smtClean="0">
              <a:solidFill>
                <a:schemeClr val="tx1"/>
              </a:solidFill>
            </a:endParaRPr>
          </a:p>
          <a:p>
            <a:pPr algn="ctr"/>
            <a:r>
              <a:rPr lang="ru-RU" sz="1400" dirty="0" smtClean="0">
                <a:solidFill>
                  <a:schemeClr val="tx1"/>
                </a:solidFill>
              </a:rPr>
              <a:t>Лист бумаги делится пополам. На одной половине листа ребёнок рисует краской с помощью кисточки  какую либо часть фигуры(предмета).Краска должна быть густой и яркой. И сразу же, пока не высохла краска, накладывает одну половину листа на другую. «Эффект зеркала».</a:t>
            </a:r>
            <a:endParaRPr lang="ru-RU" sz="1400" dirty="0">
              <a:solidFill>
                <a:schemeClr val="tx1"/>
              </a:solidFill>
            </a:endParaRPr>
          </a:p>
        </p:txBody>
      </p:sp>
      <p:sp>
        <p:nvSpPr>
          <p:cNvPr id="8" name="TextBox 7"/>
          <p:cNvSpPr txBox="1"/>
          <p:nvPr/>
        </p:nvSpPr>
        <p:spPr>
          <a:xfrm>
            <a:off x="6572264" y="3214686"/>
            <a:ext cx="184731" cy="369332"/>
          </a:xfrm>
          <a:prstGeom prst="rect">
            <a:avLst/>
          </a:prstGeom>
          <a:noFill/>
        </p:spPr>
        <p:txBody>
          <a:bodyPr wrap="none" rtlCol="0">
            <a:spAutoFit/>
          </a:bodyPr>
          <a:lstStyle/>
          <a:p>
            <a:endParaRPr lang="ru-RU" dirty="0"/>
          </a:p>
        </p:txBody>
      </p:sp>
      <p:sp>
        <p:nvSpPr>
          <p:cNvPr id="12" name="Облако 11"/>
          <p:cNvSpPr/>
          <p:nvPr/>
        </p:nvSpPr>
        <p:spPr>
          <a:xfrm>
            <a:off x="5929322" y="214290"/>
            <a:ext cx="2714644" cy="121444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гуашь, бумага, кисть.</a:t>
            </a:r>
            <a:endParaRPr lang="ru-RU" sz="1400" dirty="0">
              <a:solidFill>
                <a:schemeClr val="tx1"/>
              </a:solidFill>
            </a:endParaRPr>
          </a:p>
        </p:txBody>
      </p:sp>
      <p:pic>
        <p:nvPicPr>
          <p:cNvPr id="20" name="Рисунок 19" descr="IMG-c44f744b581c68c18d5a96084b96e873-V.jpg"/>
          <p:cNvPicPr>
            <a:picLocks noChangeAspect="1"/>
          </p:cNvPicPr>
          <p:nvPr/>
        </p:nvPicPr>
        <p:blipFill>
          <a:blip r:embed="rId2"/>
          <a:stretch>
            <a:fillRect/>
          </a:stretch>
        </p:blipFill>
        <p:spPr>
          <a:xfrm>
            <a:off x="1643042" y="1928802"/>
            <a:ext cx="2377421" cy="4214818"/>
          </a:xfrm>
          <a:prstGeom prst="rect">
            <a:avLst/>
          </a:prstGeom>
        </p:spPr>
      </p:pic>
      <p:pic>
        <p:nvPicPr>
          <p:cNvPr id="21" name="Рисунок 20" descr="IMG-b86cedfaa23b820dffe9be262f428ac2-V.jpg"/>
          <p:cNvPicPr>
            <a:picLocks noChangeAspect="1"/>
          </p:cNvPicPr>
          <p:nvPr/>
        </p:nvPicPr>
        <p:blipFill>
          <a:blip r:embed="rId3"/>
          <a:stretch>
            <a:fillRect/>
          </a:stretch>
        </p:blipFill>
        <p:spPr>
          <a:xfrm>
            <a:off x="4196504" y="1928802"/>
            <a:ext cx="2377421" cy="4214818"/>
          </a:xfrm>
          <a:prstGeom prst="rect">
            <a:avLst/>
          </a:prstGeom>
        </p:spPr>
      </p:pic>
      <p:pic>
        <p:nvPicPr>
          <p:cNvPr id="22" name="Рисунок 21" descr="images (8).jpg"/>
          <p:cNvPicPr>
            <a:picLocks noChangeAspect="1"/>
          </p:cNvPicPr>
          <p:nvPr/>
        </p:nvPicPr>
        <p:blipFill>
          <a:blip r:embed="rId4"/>
          <a:stretch>
            <a:fillRect/>
          </a:stretch>
        </p:blipFill>
        <p:spPr>
          <a:xfrm>
            <a:off x="1714480" y="571480"/>
            <a:ext cx="849354" cy="119538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86050" y="428604"/>
            <a:ext cx="2857520"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Кляксография с трубочкой</a:t>
            </a:r>
            <a:endParaRPr lang="ru-RU" dirty="0">
              <a:solidFill>
                <a:schemeClr val="tx1"/>
              </a:solidFill>
            </a:endParaRPr>
          </a:p>
        </p:txBody>
      </p:sp>
      <p:sp>
        <p:nvSpPr>
          <p:cNvPr id="3" name="Скругленный прямоугольник 2"/>
          <p:cNvSpPr/>
          <p:nvPr/>
        </p:nvSpPr>
        <p:spPr>
          <a:xfrm>
            <a:off x="6715140" y="1785926"/>
            <a:ext cx="2000264" cy="46434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p>
          <a:p>
            <a:pPr algn="ctr"/>
            <a:endParaRPr lang="ru-RU" sz="1400" dirty="0" smtClean="0">
              <a:solidFill>
                <a:schemeClr val="tx1"/>
              </a:solidFill>
            </a:endParaRPr>
          </a:p>
          <a:p>
            <a:pPr algn="ctr"/>
            <a:r>
              <a:rPr lang="ru-RU" sz="1400" dirty="0" smtClean="0">
                <a:solidFill>
                  <a:schemeClr val="tx1"/>
                </a:solidFill>
              </a:rPr>
              <a:t>Ребёнок зачерпывает краску пластиковой ложкой, выливает её на лист бумаги. Затем на это пятно дует так, чтобы её конец не касался ни пятна ни бумаги. При необходимости процедура повторяется. Не достающиеся детали дорисовываются.</a:t>
            </a:r>
            <a:endParaRPr lang="ru-RU" sz="1400" dirty="0">
              <a:solidFill>
                <a:schemeClr val="tx1"/>
              </a:solidFill>
            </a:endParaRPr>
          </a:p>
        </p:txBody>
      </p:sp>
      <p:sp>
        <p:nvSpPr>
          <p:cNvPr id="8" name="Облако 7"/>
          <p:cNvSpPr/>
          <p:nvPr/>
        </p:nvSpPr>
        <p:spPr>
          <a:xfrm>
            <a:off x="5786446" y="0"/>
            <a:ext cx="3000396" cy="150017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бумага, гуашь,  пластиковая ложечка, трубочка(соломинка для напитков)</a:t>
            </a:r>
            <a:endParaRPr lang="ru-RU" sz="1400" dirty="0">
              <a:solidFill>
                <a:schemeClr val="tx1"/>
              </a:solidFill>
            </a:endParaRPr>
          </a:p>
        </p:txBody>
      </p:sp>
      <p:pic>
        <p:nvPicPr>
          <p:cNvPr id="9" name="Рисунок 8" descr="IMG-77623585374845816db4e8d80e938aa5-V.jpg"/>
          <p:cNvPicPr>
            <a:picLocks noChangeAspect="1"/>
          </p:cNvPicPr>
          <p:nvPr/>
        </p:nvPicPr>
        <p:blipFill>
          <a:blip r:embed="rId2"/>
          <a:stretch>
            <a:fillRect/>
          </a:stretch>
        </p:blipFill>
        <p:spPr>
          <a:xfrm>
            <a:off x="1643042" y="1785926"/>
            <a:ext cx="2377421" cy="4214818"/>
          </a:xfrm>
          <a:prstGeom prst="rect">
            <a:avLst/>
          </a:prstGeom>
        </p:spPr>
      </p:pic>
      <p:pic>
        <p:nvPicPr>
          <p:cNvPr id="11" name="Рисунок 10" descr="IMG-ec43c8131ab4168ed5844ab91759de89-V.jpg"/>
          <p:cNvPicPr>
            <a:picLocks noChangeAspect="1"/>
          </p:cNvPicPr>
          <p:nvPr/>
        </p:nvPicPr>
        <p:blipFill>
          <a:blip r:embed="rId3"/>
          <a:stretch>
            <a:fillRect/>
          </a:stretch>
        </p:blipFill>
        <p:spPr>
          <a:xfrm>
            <a:off x="4143372" y="1785926"/>
            <a:ext cx="2377421" cy="4214818"/>
          </a:xfrm>
          <a:prstGeom prst="rect">
            <a:avLst/>
          </a:prstGeom>
        </p:spPr>
      </p:pic>
      <p:pic>
        <p:nvPicPr>
          <p:cNvPr id="7" name="Рисунок 6" descr="Без названия (11).jpg"/>
          <p:cNvPicPr>
            <a:picLocks noChangeAspect="1"/>
          </p:cNvPicPr>
          <p:nvPr/>
        </p:nvPicPr>
        <p:blipFill>
          <a:blip r:embed="rId4"/>
          <a:stretch>
            <a:fillRect/>
          </a:stretch>
        </p:blipFill>
        <p:spPr>
          <a:xfrm>
            <a:off x="1571604" y="428604"/>
            <a:ext cx="1111009" cy="1166813"/>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071802" y="357166"/>
            <a:ext cx="2500330" cy="9286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Набрызг</a:t>
            </a:r>
            <a:endParaRPr lang="ru-RU" dirty="0">
              <a:solidFill>
                <a:schemeClr val="tx1"/>
              </a:solidFill>
            </a:endParaRPr>
          </a:p>
        </p:txBody>
      </p:sp>
      <p:sp>
        <p:nvSpPr>
          <p:cNvPr id="5" name="Облако 4"/>
          <p:cNvSpPr/>
          <p:nvPr/>
        </p:nvSpPr>
        <p:spPr>
          <a:xfrm>
            <a:off x="6000760" y="357166"/>
            <a:ext cx="2857520" cy="15001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бумага, (трафарет),  гуашь, зубная щётка, расческа с зубчиками в один ряд.</a:t>
            </a:r>
            <a:endParaRPr lang="ru-RU" sz="1400" dirty="0">
              <a:solidFill>
                <a:schemeClr val="tx1"/>
              </a:solidFill>
            </a:endParaRPr>
          </a:p>
        </p:txBody>
      </p:sp>
      <p:sp>
        <p:nvSpPr>
          <p:cNvPr id="6" name="Скругленный прямоугольник 5"/>
          <p:cNvSpPr/>
          <p:nvPr/>
        </p:nvSpPr>
        <p:spPr>
          <a:xfrm>
            <a:off x="6429388" y="2071678"/>
            <a:ext cx="2143140" cy="41434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p>
          <a:p>
            <a:pPr algn="ctr"/>
            <a:endParaRPr lang="ru-RU" sz="1400" dirty="0" smtClean="0">
              <a:solidFill>
                <a:schemeClr val="tx1"/>
              </a:solidFill>
            </a:endParaRPr>
          </a:p>
          <a:p>
            <a:pPr algn="ctr"/>
            <a:r>
              <a:rPr lang="ru-RU" sz="1400" dirty="0" smtClean="0">
                <a:solidFill>
                  <a:schemeClr val="tx1"/>
                </a:solidFill>
              </a:rPr>
              <a:t>Ребёнок опускает зубную щётку в баночку с краской, затем проводит расческой по зубной щётке, держа её над бумагой. (Можно использовать трафарет с изображением  животных,  деревьев, цветов и т.д.)</a:t>
            </a:r>
            <a:endParaRPr lang="ru-RU" dirty="0" smtClean="0">
              <a:solidFill>
                <a:schemeClr val="tx1"/>
              </a:solidFill>
            </a:endParaRPr>
          </a:p>
        </p:txBody>
      </p:sp>
      <p:pic>
        <p:nvPicPr>
          <p:cNvPr id="12" name="Рисунок 11" descr="IMG_20180409_211612.jpg"/>
          <p:cNvPicPr>
            <a:picLocks noChangeAspect="1"/>
          </p:cNvPicPr>
          <p:nvPr/>
        </p:nvPicPr>
        <p:blipFill>
          <a:blip r:embed="rId2" cstate="print"/>
          <a:stretch>
            <a:fillRect/>
          </a:stretch>
        </p:blipFill>
        <p:spPr>
          <a:xfrm>
            <a:off x="1571604" y="1785926"/>
            <a:ext cx="2305304" cy="4143380"/>
          </a:xfrm>
          <a:prstGeom prst="rect">
            <a:avLst/>
          </a:prstGeom>
        </p:spPr>
      </p:pic>
      <p:pic>
        <p:nvPicPr>
          <p:cNvPr id="13" name="Рисунок 12" descr="IMG_20180409_094947.jpg"/>
          <p:cNvPicPr>
            <a:picLocks noChangeAspect="1"/>
          </p:cNvPicPr>
          <p:nvPr/>
        </p:nvPicPr>
        <p:blipFill>
          <a:blip r:embed="rId3" cstate="print"/>
          <a:stretch>
            <a:fillRect/>
          </a:stretch>
        </p:blipFill>
        <p:spPr>
          <a:xfrm>
            <a:off x="4000496" y="1785926"/>
            <a:ext cx="2297243" cy="4117683"/>
          </a:xfrm>
          <a:prstGeom prst="rect">
            <a:avLst/>
          </a:prstGeom>
        </p:spPr>
      </p:pic>
      <p:pic>
        <p:nvPicPr>
          <p:cNvPr id="17" name="Рисунок 16" descr="images (6).jpg"/>
          <p:cNvPicPr>
            <a:picLocks noChangeAspect="1"/>
          </p:cNvPicPr>
          <p:nvPr/>
        </p:nvPicPr>
        <p:blipFill>
          <a:blip r:embed="rId4"/>
          <a:stretch>
            <a:fillRect/>
          </a:stretch>
        </p:blipFill>
        <p:spPr>
          <a:xfrm>
            <a:off x="1643042" y="571480"/>
            <a:ext cx="1298212" cy="862013"/>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000364" y="285728"/>
            <a:ext cx="2643206"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Рисование солью</a:t>
            </a:r>
            <a:endParaRPr lang="ru-RU" dirty="0">
              <a:solidFill>
                <a:schemeClr val="tx1"/>
              </a:solidFill>
            </a:endParaRPr>
          </a:p>
        </p:txBody>
      </p:sp>
      <p:sp>
        <p:nvSpPr>
          <p:cNvPr id="3" name="Облако 2"/>
          <p:cNvSpPr/>
          <p:nvPr/>
        </p:nvSpPr>
        <p:spPr>
          <a:xfrm>
            <a:off x="6072198" y="214290"/>
            <a:ext cx="2643206" cy="128588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бумага, клей ПВА, кисть, соль, гуашь.</a:t>
            </a:r>
            <a:endParaRPr lang="ru-RU" sz="1400" dirty="0">
              <a:solidFill>
                <a:schemeClr val="tx1"/>
              </a:solidFill>
            </a:endParaRPr>
          </a:p>
        </p:txBody>
      </p:sp>
      <p:sp>
        <p:nvSpPr>
          <p:cNvPr id="5" name="Скругленный прямоугольник 4"/>
          <p:cNvSpPr/>
          <p:nvPr/>
        </p:nvSpPr>
        <p:spPr>
          <a:xfrm>
            <a:off x="6715140" y="1785926"/>
            <a:ext cx="1857388" cy="40005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p>
          <a:p>
            <a:pPr algn="ctr"/>
            <a:endParaRPr lang="ru-RU" sz="1400" dirty="0" smtClean="0">
              <a:solidFill>
                <a:schemeClr val="tx1"/>
              </a:solidFill>
            </a:endParaRPr>
          </a:p>
          <a:p>
            <a:pPr algn="ctr"/>
            <a:r>
              <a:rPr lang="ru-RU" sz="1400" dirty="0" smtClean="0">
                <a:solidFill>
                  <a:schemeClr val="tx1"/>
                </a:solidFill>
              </a:rPr>
              <a:t>Ребёнок наносит клей по контуру рисунка, присыпает его солью, даёт высохнуть и стряхивает лишнюю соль. Получается объёмный рисунок, который можно раскрасить.</a:t>
            </a:r>
          </a:p>
        </p:txBody>
      </p:sp>
      <p:pic>
        <p:nvPicPr>
          <p:cNvPr id="6" name="Рисунок 5" descr="IMG-a82b2cf76a1e042a6587c7c1016f04e6-V.jpg"/>
          <p:cNvPicPr>
            <a:picLocks noChangeAspect="1"/>
          </p:cNvPicPr>
          <p:nvPr/>
        </p:nvPicPr>
        <p:blipFill>
          <a:blip r:embed="rId2"/>
          <a:stretch>
            <a:fillRect/>
          </a:stretch>
        </p:blipFill>
        <p:spPr>
          <a:xfrm>
            <a:off x="1522156" y="1643050"/>
            <a:ext cx="2417718" cy="4286256"/>
          </a:xfrm>
          <a:prstGeom prst="rect">
            <a:avLst/>
          </a:prstGeom>
        </p:spPr>
      </p:pic>
      <p:pic>
        <p:nvPicPr>
          <p:cNvPr id="7" name="Рисунок 6" descr="IMG-248f2e57a47dae16f4dda41d0c56cad9-V.jpg"/>
          <p:cNvPicPr>
            <a:picLocks noChangeAspect="1"/>
          </p:cNvPicPr>
          <p:nvPr/>
        </p:nvPicPr>
        <p:blipFill>
          <a:blip r:embed="rId3"/>
          <a:stretch>
            <a:fillRect/>
          </a:stretch>
        </p:blipFill>
        <p:spPr>
          <a:xfrm>
            <a:off x="4022485" y="1643050"/>
            <a:ext cx="2417731" cy="4286280"/>
          </a:xfrm>
          <a:prstGeom prst="rect">
            <a:avLst/>
          </a:prstGeom>
        </p:spPr>
      </p:pic>
      <p:pic>
        <p:nvPicPr>
          <p:cNvPr id="8" name="Рисунок 7" descr="Без названия (12).jpg"/>
          <p:cNvPicPr>
            <a:picLocks noChangeAspect="1"/>
          </p:cNvPicPr>
          <p:nvPr/>
        </p:nvPicPr>
        <p:blipFill>
          <a:blip r:embed="rId4"/>
          <a:stretch>
            <a:fillRect/>
          </a:stretch>
        </p:blipFill>
        <p:spPr>
          <a:xfrm>
            <a:off x="1643042" y="428604"/>
            <a:ext cx="1186367" cy="1104900"/>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28926" y="357166"/>
            <a:ext cx="2928958"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Пластилинография</a:t>
            </a:r>
            <a:endParaRPr lang="ru-RU" dirty="0">
              <a:solidFill>
                <a:schemeClr val="tx1"/>
              </a:solidFill>
            </a:endParaRPr>
          </a:p>
        </p:txBody>
      </p:sp>
      <p:sp>
        <p:nvSpPr>
          <p:cNvPr id="3" name="Облако 2"/>
          <p:cNvSpPr/>
          <p:nvPr/>
        </p:nvSpPr>
        <p:spPr>
          <a:xfrm>
            <a:off x="6072198" y="142852"/>
            <a:ext cx="2786082" cy="121444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Материалы: пластилин, шаблон-основа(картон), стека.</a:t>
            </a:r>
            <a:endParaRPr lang="ru-RU" sz="1400" dirty="0">
              <a:solidFill>
                <a:schemeClr val="tx1"/>
              </a:solidFill>
            </a:endParaRPr>
          </a:p>
        </p:txBody>
      </p:sp>
      <p:sp>
        <p:nvSpPr>
          <p:cNvPr id="4" name="Скругленный прямоугольник 3"/>
          <p:cNvSpPr/>
          <p:nvPr/>
        </p:nvSpPr>
        <p:spPr>
          <a:xfrm>
            <a:off x="6858016" y="1571612"/>
            <a:ext cx="2000264" cy="49292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Способ получения изображения:</a:t>
            </a:r>
          </a:p>
          <a:p>
            <a:pPr algn="ctr"/>
            <a:endParaRPr lang="ru-RU" sz="1400" dirty="0" smtClean="0">
              <a:solidFill>
                <a:schemeClr val="tx1"/>
              </a:solidFill>
            </a:endParaRPr>
          </a:p>
          <a:p>
            <a:pPr algn="ctr"/>
            <a:r>
              <a:rPr lang="ru-RU" sz="1400" dirty="0" smtClean="0">
                <a:solidFill>
                  <a:schemeClr val="tx1"/>
                </a:solidFill>
              </a:rPr>
              <a:t>Ребёнок наносит пластилин на основу-шаблон пальцами с помощью приема размазывания, скатывания в шарики, скручивания, стараясь не заходить за контуры, таким образом, «закрашивая» рисунок. Дополнительные детали доделывает с помощью стеки и бросового материала.</a:t>
            </a:r>
          </a:p>
        </p:txBody>
      </p:sp>
      <p:pic>
        <p:nvPicPr>
          <p:cNvPr id="7" name="Рисунок 6" descr="IMG_20180220_154340.jpg"/>
          <p:cNvPicPr>
            <a:picLocks noChangeAspect="1"/>
          </p:cNvPicPr>
          <p:nvPr/>
        </p:nvPicPr>
        <p:blipFill>
          <a:blip r:embed="rId2" cstate="print"/>
          <a:stretch>
            <a:fillRect/>
          </a:stretch>
        </p:blipFill>
        <p:spPr>
          <a:xfrm>
            <a:off x="1571604" y="1785926"/>
            <a:ext cx="2488425" cy="4071942"/>
          </a:xfrm>
          <a:prstGeom prst="rect">
            <a:avLst/>
          </a:prstGeom>
        </p:spPr>
      </p:pic>
      <p:pic>
        <p:nvPicPr>
          <p:cNvPr id="8" name="Рисунок 7" descr="IMG_20180220_154332.jpg"/>
          <p:cNvPicPr>
            <a:picLocks noChangeAspect="1"/>
          </p:cNvPicPr>
          <p:nvPr/>
        </p:nvPicPr>
        <p:blipFill>
          <a:blip r:embed="rId3" cstate="print"/>
          <a:stretch>
            <a:fillRect/>
          </a:stretch>
        </p:blipFill>
        <p:spPr>
          <a:xfrm>
            <a:off x="4214810" y="1785926"/>
            <a:ext cx="2500330" cy="4048129"/>
          </a:xfrm>
          <a:prstGeom prst="rect">
            <a:avLst/>
          </a:prstGeom>
        </p:spPr>
      </p:pic>
      <p:pic>
        <p:nvPicPr>
          <p:cNvPr id="9" name="Рисунок 8" descr="Без названия (13).jpg"/>
          <p:cNvPicPr>
            <a:picLocks noChangeAspect="1"/>
          </p:cNvPicPr>
          <p:nvPr/>
        </p:nvPicPr>
        <p:blipFill>
          <a:blip r:embed="rId4"/>
          <a:stretch>
            <a:fillRect/>
          </a:stretch>
        </p:blipFill>
        <p:spPr>
          <a:xfrm>
            <a:off x="1500166" y="642918"/>
            <a:ext cx="1257708" cy="757236"/>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738</Words>
  <Application>Microsoft Office PowerPoint</Application>
  <PresentationFormat>Экран (4:3)</PresentationFormat>
  <Paragraphs>88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Использование нетрадиционных  техник и материалов  в различных видах изобразительной деятельности.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Валерий</dc:creator>
  <cp:lastModifiedBy>Евгения</cp:lastModifiedBy>
  <cp:revision>138</cp:revision>
  <dcterms:created xsi:type="dcterms:W3CDTF">2018-04-03T13:50:19Z</dcterms:created>
  <dcterms:modified xsi:type="dcterms:W3CDTF">2019-02-03T12:57:14Z</dcterms:modified>
</cp:coreProperties>
</file>