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7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88" r:id="rId12"/>
    <p:sldId id="260" r:id="rId13"/>
    <p:sldId id="304" r:id="rId14"/>
    <p:sldId id="303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639FC-50C4-47E3-A638-1367AB73F12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1D9CCC-3002-4D23-9AD5-93807DFA7462}">
      <dgm:prSet phldrT="[Текст]"/>
      <dgm:spPr/>
      <dgm:t>
        <a:bodyPr/>
        <a:lstStyle/>
        <a:p>
          <a:r>
            <a:rPr lang="ru-RU" b="1" i="1" dirty="0" smtClean="0"/>
            <a:t>1 этап</a:t>
          </a:r>
          <a:endParaRPr lang="ru-RU" dirty="0"/>
        </a:p>
      </dgm:t>
    </dgm:pt>
    <dgm:pt modelId="{0FEA233D-882A-4D66-B7EE-8A60072C020B}" type="parTrans" cxnId="{B978A162-0916-4859-B781-DDB9076343F8}">
      <dgm:prSet/>
      <dgm:spPr/>
      <dgm:t>
        <a:bodyPr/>
        <a:lstStyle/>
        <a:p>
          <a:endParaRPr lang="ru-RU"/>
        </a:p>
      </dgm:t>
    </dgm:pt>
    <dgm:pt modelId="{9124607C-266C-4E93-A853-406E597E49DE}" type="sibTrans" cxnId="{B978A162-0916-4859-B781-DDB9076343F8}">
      <dgm:prSet/>
      <dgm:spPr/>
      <dgm:t>
        <a:bodyPr/>
        <a:lstStyle/>
        <a:p>
          <a:endParaRPr lang="ru-RU"/>
        </a:p>
      </dgm:t>
    </dgm:pt>
    <dgm:pt modelId="{E8AB607A-609A-4F7C-8F13-5B01C6ED835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C0"/>
              </a:solidFill>
            </a:rPr>
            <a:t>Рассматривание таблицы и разбор того, что на ней изображено.</a:t>
          </a:r>
          <a:r>
            <a:rPr lang="ru-RU" sz="2000" dirty="0" smtClean="0">
              <a:solidFill>
                <a:srgbClr val="0070C0"/>
              </a:solidFill>
            </a:rPr>
            <a:t> </a:t>
          </a:r>
          <a:endParaRPr lang="ru-RU" sz="2000" dirty="0">
            <a:solidFill>
              <a:srgbClr val="0070C0"/>
            </a:solidFill>
          </a:endParaRPr>
        </a:p>
      </dgm:t>
    </dgm:pt>
    <dgm:pt modelId="{AB6B4A0B-0649-44B7-8D53-B152A5FF527C}" type="parTrans" cxnId="{E53BDC0E-E2E6-419B-A529-9186F2B992EB}">
      <dgm:prSet/>
      <dgm:spPr/>
      <dgm:t>
        <a:bodyPr/>
        <a:lstStyle/>
        <a:p>
          <a:endParaRPr lang="ru-RU"/>
        </a:p>
      </dgm:t>
    </dgm:pt>
    <dgm:pt modelId="{6AA63425-02E4-460D-AA79-185C69A4B614}" type="sibTrans" cxnId="{E53BDC0E-E2E6-419B-A529-9186F2B992EB}">
      <dgm:prSet/>
      <dgm:spPr/>
      <dgm:t>
        <a:bodyPr/>
        <a:lstStyle/>
        <a:p>
          <a:endParaRPr lang="ru-RU"/>
        </a:p>
      </dgm:t>
    </dgm:pt>
    <dgm:pt modelId="{4AC35C9E-2587-4EB9-94BB-8D1EEED87396}">
      <dgm:prSet phldrT="[Текст]"/>
      <dgm:spPr/>
      <dgm:t>
        <a:bodyPr/>
        <a:lstStyle/>
        <a:p>
          <a:r>
            <a:rPr lang="ru-RU" b="1" i="1" dirty="0" smtClean="0"/>
            <a:t>2 этап</a:t>
          </a:r>
          <a:endParaRPr lang="ru-RU" dirty="0"/>
        </a:p>
      </dgm:t>
    </dgm:pt>
    <dgm:pt modelId="{120EE5F8-CBF9-4D7A-9026-7191236CEA94}" type="parTrans" cxnId="{B7EA395C-557C-4E17-A8A6-130403FEE697}">
      <dgm:prSet/>
      <dgm:spPr/>
      <dgm:t>
        <a:bodyPr/>
        <a:lstStyle/>
        <a:p>
          <a:endParaRPr lang="ru-RU"/>
        </a:p>
      </dgm:t>
    </dgm:pt>
    <dgm:pt modelId="{14C97C14-4C98-448A-8276-1CC74818AA32}" type="sibTrans" cxnId="{B7EA395C-557C-4E17-A8A6-130403FEE697}">
      <dgm:prSet/>
      <dgm:spPr/>
      <dgm:t>
        <a:bodyPr/>
        <a:lstStyle/>
        <a:p>
          <a:endParaRPr lang="ru-RU"/>
        </a:p>
      </dgm:t>
    </dgm:pt>
    <dgm:pt modelId="{6DF4C198-E87B-4C50-9647-D0F454A8D2B9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CC0066"/>
              </a:solidFill>
            </a:rPr>
            <a:t>Осуществляется перекодирование информации, т.е. преобразование из абстрактных символов слов в образы. </a:t>
          </a:r>
          <a:endParaRPr lang="ru-RU" sz="1800" dirty="0">
            <a:solidFill>
              <a:srgbClr val="CC0066"/>
            </a:solidFill>
          </a:endParaRPr>
        </a:p>
      </dgm:t>
    </dgm:pt>
    <dgm:pt modelId="{298E53E8-77C9-4424-819A-5553B10F6E0D}" type="parTrans" cxnId="{FB902FF2-1005-487B-B126-5294016549F8}">
      <dgm:prSet/>
      <dgm:spPr/>
      <dgm:t>
        <a:bodyPr/>
        <a:lstStyle/>
        <a:p>
          <a:endParaRPr lang="ru-RU"/>
        </a:p>
      </dgm:t>
    </dgm:pt>
    <dgm:pt modelId="{D2094F68-DC73-470B-A96B-242DF71FC7CA}" type="sibTrans" cxnId="{FB902FF2-1005-487B-B126-5294016549F8}">
      <dgm:prSet/>
      <dgm:spPr/>
      <dgm:t>
        <a:bodyPr/>
        <a:lstStyle/>
        <a:p>
          <a:endParaRPr lang="ru-RU"/>
        </a:p>
      </dgm:t>
    </dgm:pt>
    <dgm:pt modelId="{6C366E01-5052-4312-B751-240DFCB59146}">
      <dgm:prSet phldrT="[Текст]"/>
      <dgm:spPr/>
      <dgm:t>
        <a:bodyPr/>
        <a:lstStyle/>
        <a:p>
          <a:r>
            <a:rPr lang="ru-RU" b="1" i="1" dirty="0" smtClean="0"/>
            <a:t>3 этап</a:t>
          </a:r>
          <a:endParaRPr lang="ru-RU" dirty="0"/>
        </a:p>
      </dgm:t>
    </dgm:pt>
    <dgm:pt modelId="{37B0F80B-0690-43F6-9A83-47BF3A8DCBD6}" type="parTrans" cxnId="{356E5D7F-44CF-4971-A7E3-1BBA5CBE6C53}">
      <dgm:prSet/>
      <dgm:spPr/>
      <dgm:t>
        <a:bodyPr/>
        <a:lstStyle/>
        <a:p>
          <a:endParaRPr lang="ru-RU"/>
        </a:p>
      </dgm:t>
    </dgm:pt>
    <dgm:pt modelId="{4367BCF7-402D-48EC-B5F7-CA8F36D6BDEF}" type="sibTrans" cxnId="{356E5D7F-44CF-4971-A7E3-1BBA5CBE6C53}">
      <dgm:prSet/>
      <dgm:spPr/>
      <dgm:t>
        <a:bodyPr/>
        <a:lstStyle/>
        <a:p>
          <a:endParaRPr lang="ru-RU"/>
        </a:p>
      </dgm:t>
    </dgm:pt>
    <dgm:pt modelId="{BF714273-0EE0-4CB8-BF20-7D2CD0627307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После перекодирования осуществляется пересказ сказки, рассказ по заданной теме или чтение стихотворения с опорой на символы (образы).</a:t>
          </a:r>
          <a:r>
            <a:rPr lang="ru-RU" sz="1600" b="1" i="1" dirty="0" smtClean="0">
              <a:solidFill>
                <a:srgbClr val="002060"/>
              </a:solidFill>
            </a:rPr>
            <a:t> </a:t>
          </a:r>
          <a:endParaRPr lang="ru-RU" sz="1600" dirty="0">
            <a:solidFill>
              <a:srgbClr val="002060"/>
            </a:solidFill>
          </a:endParaRPr>
        </a:p>
      </dgm:t>
    </dgm:pt>
    <dgm:pt modelId="{5F515FD3-584D-4506-89CF-DD2F6F18E359}" type="parTrans" cxnId="{93413971-EEB5-4D17-9E26-65EC6B42F3F1}">
      <dgm:prSet/>
      <dgm:spPr/>
      <dgm:t>
        <a:bodyPr/>
        <a:lstStyle/>
        <a:p>
          <a:endParaRPr lang="ru-RU"/>
        </a:p>
      </dgm:t>
    </dgm:pt>
    <dgm:pt modelId="{739FE4D9-DC07-447E-8AFC-B157914BFA09}" type="sibTrans" cxnId="{93413971-EEB5-4D17-9E26-65EC6B42F3F1}">
      <dgm:prSet/>
      <dgm:spPr/>
      <dgm:t>
        <a:bodyPr/>
        <a:lstStyle/>
        <a:p>
          <a:endParaRPr lang="ru-RU"/>
        </a:p>
      </dgm:t>
    </dgm:pt>
    <dgm:pt modelId="{6A7B9E9F-46B1-4487-A030-FE4833C08783}" type="pres">
      <dgm:prSet presAssocID="{924639FC-50C4-47E3-A638-1367AB73F1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38677-5E8F-4B76-91BA-2DFF936057B1}" type="pres">
      <dgm:prSet presAssocID="{C71D9CCC-3002-4D23-9AD5-93807DFA7462}" presName="linNode" presStyleCnt="0"/>
      <dgm:spPr/>
    </dgm:pt>
    <dgm:pt modelId="{5464EDAF-7DBE-416B-BE20-FF7E0EB109C4}" type="pres">
      <dgm:prSet presAssocID="{C71D9CCC-3002-4D23-9AD5-93807DFA74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A4D04-B34D-4642-89C7-9B08B3090156}" type="pres">
      <dgm:prSet presAssocID="{C71D9CCC-3002-4D23-9AD5-93807DFA74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7D9D7-76C1-4A42-99F7-01F74022CEDD}" type="pres">
      <dgm:prSet presAssocID="{9124607C-266C-4E93-A853-406E597E49DE}" presName="sp" presStyleCnt="0"/>
      <dgm:spPr/>
    </dgm:pt>
    <dgm:pt modelId="{F902BEC5-CDB2-44F1-92F9-8B33BBEB8BE2}" type="pres">
      <dgm:prSet presAssocID="{4AC35C9E-2587-4EB9-94BB-8D1EEED87396}" presName="linNode" presStyleCnt="0"/>
      <dgm:spPr/>
    </dgm:pt>
    <dgm:pt modelId="{EF6B02F6-2A59-48D9-8AC4-A9880E8050EC}" type="pres">
      <dgm:prSet presAssocID="{4AC35C9E-2587-4EB9-94BB-8D1EEED873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2BCF1-CFDC-40C0-BB17-7C50B75DF629}" type="pres">
      <dgm:prSet presAssocID="{4AC35C9E-2587-4EB9-94BB-8D1EEED8739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28A75-5BFA-4B5D-9B47-36EFC7D20223}" type="pres">
      <dgm:prSet presAssocID="{14C97C14-4C98-448A-8276-1CC74818AA32}" presName="sp" presStyleCnt="0"/>
      <dgm:spPr/>
    </dgm:pt>
    <dgm:pt modelId="{FFD3C3E4-B7D9-4A73-B16F-A9FFC11F681D}" type="pres">
      <dgm:prSet presAssocID="{6C366E01-5052-4312-B751-240DFCB59146}" presName="linNode" presStyleCnt="0"/>
      <dgm:spPr/>
    </dgm:pt>
    <dgm:pt modelId="{DA223D46-2073-4EA0-8C38-ABC2206E2812}" type="pres">
      <dgm:prSet presAssocID="{6C366E01-5052-4312-B751-240DFCB591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98F6-7E51-4731-94ED-6D5F422598B2}" type="pres">
      <dgm:prSet presAssocID="{6C366E01-5052-4312-B751-240DFCB5914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D5A03-2DD5-4C92-96EB-AE757FA1F859}" type="presOf" srcId="{924639FC-50C4-47E3-A638-1367AB73F129}" destId="{6A7B9E9F-46B1-4487-A030-FE4833C08783}" srcOrd="0" destOrd="0" presId="urn:microsoft.com/office/officeart/2005/8/layout/vList5"/>
    <dgm:cxn modelId="{BDB413EC-D5B5-4FA6-99BC-A6CF915B5981}" type="presOf" srcId="{4AC35C9E-2587-4EB9-94BB-8D1EEED87396}" destId="{EF6B02F6-2A59-48D9-8AC4-A9880E8050EC}" srcOrd="0" destOrd="0" presId="urn:microsoft.com/office/officeart/2005/8/layout/vList5"/>
    <dgm:cxn modelId="{E53BDC0E-E2E6-419B-A529-9186F2B992EB}" srcId="{C71D9CCC-3002-4D23-9AD5-93807DFA7462}" destId="{E8AB607A-609A-4F7C-8F13-5B01C6ED8352}" srcOrd="0" destOrd="0" parTransId="{AB6B4A0B-0649-44B7-8D53-B152A5FF527C}" sibTransId="{6AA63425-02E4-460D-AA79-185C69A4B614}"/>
    <dgm:cxn modelId="{BB8B0E23-BA3A-4E19-90F1-1350EB84FDB0}" type="presOf" srcId="{E8AB607A-609A-4F7C-8F13-5B01C6ED8352}" destId="{86FA4D04-B34D-4642-89C7-9B08B3090156}" srcOrd="0" destOrd="0" presId="urn:microsoft.com/office/officeart/2005/8/layout/vList5"/>
    <dgm:cxn modelId="{93413971-EEB5-4D17-9E26-65EC6B42F3F1}" srcId="{6C366E01-5052-4312-B751-240DFCB59146}" destId="{BF714273-0EE0-4CB8-BF20-7D2CD0627307}" srcOrd="0" destOrd="0" parTransId="{5F515FD3-584D-4506-89CF-DD2F6F18E359}" sibTransId="{739FE4D9-DC07-447E-8AFC-B157914BFA09}"/>
    <dgm:cxn modelId="{B978A162-0916-4859-B781-DDB9076343F8}" srcId="{924639FC-50C4-47E3-A638-1367AB73F129}" destId="{C71D9CCC-3002-4D23-9AD5-93807DFA7462}" srcOrd="0" destOrd="0" parTransId="{0FEA233D-882A-4D66-B7EE-8A60072C020B}" sibTransId="{9124607C-266C-4E93-A853-406E597E49DE}"/>
    <dgm:cxn modelId="{37DCA0E4-9376-4D6B-89D2-AB5FBA8894E5}" type="presOf" srcId="{6C366E01-5052-4312-B751-240DFCB59146}" destId="{DA223D46-2073-4EA0-8C38-ABC2206E2812}" srcOrd="0" destOrd="0" presId="urn:microsoft.com/office/officeart/2005/8/layout/vList5"/>
    <dgm:cxn modelId="{FC8BDAF9-00DD-423C-ABC3-477B90FDF453}" type="presOf" srcId="{BF714273-0EE0-4CB8-BF20-7D2CD0627307}" destId="{577C98F6-7E51-4731-94ED-6D5F422598B2}" srcOrd="0" destOrd="0" presId="urn:microsoft.com/office/officeart/2005/8/layout/vList5"/>
    <dgm:cxn modelId="{FB902FF2-1005-487B-B126-5294016549F8}" srcId="{4AC35C9E-2587-4EB9-94BB-8D1EEED87396}" destId="{6DF4C198-E87B-4C50-9647-D0F454A8D2B9}" srcOrd="0" destOrd="0" parTransId="{298E53E8-77C9-4424-819A-5553B10F6E0D}" sibTransId="{D2094F68-DC73-470B-A96B-242DF71FC7CA}"/>
    <dgm:cxn modelId="{4A8EC1A3-B5F6-4467-8C64-A3C0E519B652}" type="presOf" srcId="{C71D9CCC-3002-4D23-9AD5-93807DFA7462}" destId="{5464EDAF-7DBE-416B-BE20-FF7E0EB109C4}" srcOrd="0" destOrd="0" presId="urn:microsoft.com/office/officeart/2005/8/layout/vList5"/>
    <dgm:cxn modelId="{B7EA395C-557C-4E17-A8A6-130403FEE697}" srcId="{924639FC-50C4-47E3-A638-1367AB73F129}" destId="{4AC35C9E-2587-4EB9-94BB-8D1EEED87396}" srcOrd="1" destOrd="0" parTransId="{120EE5F8-CBF9-4D7A-9026-7191236CEA94}" sibTransId="{14C97C14-4C98-448A-8276-1CC74818AA32}"/>
    <dgm:cxn modelId="{356E5D7F-44CF-4971-A7E3-1BBA5CBE6C53}" srcId="{924639FC-50C4-47E3-A638-1367AB73F129}" destId="{6C366E01-5052-4312-B751-240DFCB59146}" srcOrd="2" destOrd="0" parTransId="{37B0F80B-0690-43F6-9A83-47BF3A8DCBD6}" sibTransId="{4367BCF7-402D-48EC-B5F7-CA8F36D6BDEF}"/>
    <dgm:cxn modelId="{43B030BC-3808-478F-AA35-E575C6BBA126}" type="presOf" srcId="{6DF4C198-E87B-4C50-9647-D0F454A8D2B9}" destId="{7342BCF1-CFDC-40C0-BB17-7C50B75DF629}" srcOrd="0" destOrd="0" presId="urn:microsoft.com/office/officeart/2005/8/layout/vList5"/>
    <dgm:cxn modelId="{D6C94EB0-2F94-48F8-B65B-F3013C808038}" type="presParOf" srcId="{6A7B9E9F-46B1-4487-A030-FE4833C08783}" destId="{86438677-5E8F-4B76-91BA-2DFF936057B1}" srcOrd="0" destOrd="0" presId="urn:microsoft.com/office/officeart/2005/8/layout/vList5"/>
    <dgm:cxn modelId="{4AFC5535-BFA9-4837-BD0F-55FA41F005BB}" type="presParOf" srcId="{86438677-5E8F-4B76-91BA-2DFF936057B1}" destId="{5464EDAF-7DBE-416B-BE20-FF7E0EB109C4}" srcOrd="0" destOrd="0" presId="urn:microsoft.com/office/officeart/2005/8/layout/vList5"/>
    <dgm:cxn modelId="{32DD0756-C969-4E73-AE9A-3FB9FF86C056}" type="presParOf" srcId="{86438677-5E8F-4B76-91BA-2DFF936057B1}" destId="{86FA4D04-B34D-4642-89C7-9B08B3090156}" srcOrd="1" destOrd="0" presId="urn:microsoft.com/office/officeart/2005/8/layout/vList5"/>
    <dgm:cxn modelId="{1167198E-DC5A-4739-A0A9-0CB8FB9AC18A}" type="presParOf" srcId="{6A7B9E9F-46B1-4487-A030-FE4833C08783}" destId="{AE57D9D7-76C1-4A42-99F7-01F74022CEDD}" srcOrd="1" destOrd="0" presId="urn:microsoft.com/office/officeart/2005/8/layout/vList5"/>
    <dgm:cxn modelId="{72BA8AC8-189D-4958-B19F-9D53673EDE4F}" type="presParOf" srcId="{6A7B9E9F-46B1-4487-A030-FE4833C08783}" destId="{F902BEC5-CDB2-44F1-92F9-8B33BBEB8BE2}" srcOrd="2" destOrd="0" presId="urn:microsoft.com/office/officeart/2005/8/layout/vList5"/>
    <dgm:cxn modelId="{5F23C245-DC93-4566-A2D9-FDA60D7AA307}" type="presParOf" srcId="{F902BEC5-CDB2-44F1-92F9-8B33BBEB8BE2}" destId="{EF6B02F6-2A59-48D9-8AC4-A9880E8050EC}" srcOrd="0" destOrd="0" presId="urn:microsoft.com/office/officeart/2005/8/layout/vList5"/>
    <dgm:cxn modelId="{A0EB2B34-2293-406E-87E5-796288E567F5}" type="presParOf" srcId="{F902BEC5-CDB2-44F1-92F9-8B33BBEB8BE2}" destId="{7342BCF1-CFDC-40C0-BB17-7C50B75DF629}" srcOrd="1" destOrd="0" presId="urn:microsoft.com/office/officeart/2005/8/layout/vList5"/>
    <dgm:cxn modelId="{265DEF27-AF1B-4A1C-9FEE-0446272BF0B5}" type="presParOf" srcId="{6A7B9E9F-46B1-4487-A030-FE4833C08783}" destId="{EA828A75-5BFA-4B5D-9B47-36EFC7D20223}" srcOrd="3" destOrd="0" presId="urn:microsoft.com/office/officeart/2005/8/layout/vList5"/>
    <dgm:cxn modelId="{FB6E74F8-2D94-417C-8842-04CD12A367AD}" type="presParOf" srcId="{6A7B9E9F-46B1-4487-A030-FE4833C08783}" destId="{FFD3C3E4-B7D9-4A73-B16F-A9FFC11F681D}" srcOrd="4" destOrd="0" presId="urn:microsoft.com/office/officeart/2005/8/layout/vList5"/>
    <dgm:cxn modelId="{35AC04EB-5D34-42FA-9D93-ECB48E79C5FF}" type="presParOf" srcId="{FFD3C3E4-B7D9-4A73-B16F-A9FFC11F681D}" destId="{DA223D46-2073-4EA0-8C38-ABC2206E2812}" srcOrd="0" destOrd="0" presId="urn:microsoft.com/office/officeart/2005/8/layout/vList5"/>
    <dgm:cxn modelId="{BAB2566C-3201-4B3A-96B1-652111A37788}" type="presParOf" srcId="{FFD3C3E4-B7D9-4A73-B16F-A9FFC11F681D}" destId="{577C98F6-7E51-4731-94ED-6D5F422598B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A4D04-B34D-4642-89C7-9B08B3090156}">
      <dsp:nvSpPr>
        <dsp:cNvPr id="0" name=""/>
        <dsp:cNvSpPr/>
      </dsp:nvSpPr>
      <dsp:spPr>
        <a:xfrm rot="5400000">
          <a:off x="4540576" y="-1627850"/>
          <a:ext cx="1299519" cy="48850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70C0"/>
              </a:solidFill>
            </a:rPr>
            <a:t>Рассматривание таблицы и разбор того, что на ней изображено.</a:t>
          </a:r>
          <a:r>
            <a:rPr lang="ru-RU" sz="2000" kern="1200" dirty="0" smtClean="0">
              <a:solidFill>
                <a:srgbClr val="0070C0"/>
              </a:solidFill>
            </a:rPr>
            <a:t> </a:t>
          </a:r>
          <a:endParaRPr lang="ru-RU" sz="2000" kern="1200" dirty="0">
            <a:solidFill>
              <a:srgbClr val="0070C0"/>
            </a:solidFill>
          </a:endParaRPr>
        </a:p>
      </dsp:txBody>
      <dsp:txXfrm rot="5400000">
        <a:off x="4540576" y="-1627850"/>
        <a:ext cx="1299519" cy="4885022"/>
      </dsp:txXfrm>
    </dsp:sp>
    <dsp:sp modelId="{5464EDAF-7DBE-416B-BE20-FF7E0EB109C4}">
      <dsp:nvSpPr>
        <dsp:cNvPr id="0" name=""/>
        <dsp:cNvSpPr/>
      </dsp:nvSpPr>
      <dsp:spPr>
        <a:xfrm>
          <a:off x="0" y="2461"/>
          <a:ext cx="2747825" cy="1624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1 этап</a:t>
          </a:r>
          <a:endParaRPr lang="ru-RU" sz="5100" kern="1200" dirty="0"/>
        </a:p>
      </dsp:txBody>
      <dsp:txXfrm>
        <a:off x="0" y="2461"/>
        <a:ext cx="2747825" cy="1624399"/>
      </dsp:txXfrm>
    </dsp:sp>
    <dsp:sp modelId="{7342BCF1-CFDC-40C0-BB17-7C50B75DF629}">
      <dsp:nvSpPr>
        <dsp:cNvPr id="0" name=""/>
        <dsp:cNvSpPr/>
      </dsp:nvSpPr>
      <dsp:spPr>
        <a:xfrm rot="5400000">
          <a:off x="4540576" y="77768"/>
          <a:ext cx="1299519" cy="48850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CC0066"/>
              </a:solidFill>
            </a:rPr>
            <a:t>Осуществляется перекодирование информации, т.е. преобразование из абстрактных символов слов в образы. </a:t>
          </a:r>
          <a:endParaRPr lang="ru-RU" sz="1800" kern="1200" dirty="0">
            <a:solidFill>
              <a:srgbClr val="CC0066"/>
            </a:solidFill>
          </a:endParaRPr>
        </a:p>
      </dsp:txBody>
      <dsp:txXfrm rot="5400000">
        <a:off x="4540576" y="77768"/>
        <a:ext cx="1299519" cy="4885022"/>
      </dsp:txXfrm>
    </dsp:sp>
    <dsp:sp modelId="{EF6B02F6-2A59-48D9-8AC4-A9880E8050EC}">
      <dsp:nvSpPr>
        <dsp:cNvPr id="0" name=""/>
        <dsp:cNvSpPr/>
      </dsp:nvSpPr>
      <dsp:spPr>
        <a:xfrm>
          <a:off x="0" y="1708080"/>
          <a:ext cx="2747825" cy="1624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2 этап</a:t>
          </a:r>
          <a:endParaRPr lang="ru-RU" sz="5100" kern="1200" dirty="0"/>
        </a:p>
      </dsp:txBody>
      <dsp:txXfrm>
        <a:off x="0" y="1708080"/>
        <a:ext cx="2747825" cy="1624399"/>
      </dsp:txXfrm>
    </dsp:sp>
    <dsp:sp modelId="{577C98F6-7E51-4731-94ED-6D5F422598B2}">
      <dsp:nvSpPr>
        <dsp:cNvPr id="0" name=""/>
        <dsp:cNvSpPr/>
      </dsp:nvSpPr>
      <dsp:spPr>
        <a:xfrm rot="5400000">
          <a:off x="4540576" y="1783387"/>
          <a:ext cx="1299519" cy="48850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2060"/>
              </a:solidFill>
            </a:rPr>
            <a:t>После перекодирования осуществляется пересказ сказки, рассказ по заданной </a:t>
          </a:r>
          <a:r>
            <a:rPr lang="ru-RU" sz="1800" b="1" i="1" kern="1200" dirty="0" smtClean="0">
              <a:solidFill>
                <a:srgbClr val="002060"/>
              </a:solidFill>
            </a:rPr>
            <a:t>теме </a:t>
          </a:r>
          <a:r>
            <a:rPr lang="ru-RU" sz="1800" b="1" i="1" kern="1200" dirty="0" smtClean="0">
              <a:solidFill>
                <a:srgbClr val="002060"/>
              </a:solidFill>
            </a:rPr>
            <a:t>или чтение стихотворения с опорой на символы (образы).</a:t>
          </a:r>
          <a:r>
            <a:rPr lang="ru-RU" sz="1600" b="1" i="1" kern="1200" dirty="0" smtClean="0">
              <a:solidFill>
                <a:srgbClr val="002060"/>
              </a:solidFill>
            </a:rPr>
            <a:t> </a:t>
          </a:r>
          <a:endParaRPr lang="ru-RU" sz="1600" kern="1200" dirty="0">
            <a:solidFill>
              <a:srgbClr val="002060"/>
            </a:solidFill>
          </a:endParaRPr>
        </a:p>
      </dsp:txBody>
      <dsp:txXfrm rot="5400000">
        <a:off x="4540576" y="1783387"/>
        <a:ext cx="1299519" cy="4885022"/>
      </dsp:txXfrm>
    </dsp:sp>
    <dsp:sp modelId="{DA223D46-2073-4EA0-8C38-ABC2206E2812}">
      <dsp:nvSpPr>
        <dsp:cNvPr id="0" name=""/>
        <dsp:cNvSpPr/>
      </dsp:nvSpPr>
      <dsp:spPr>
        <a:xfrm>
          <a:off x="0" y="3413699"/>
          <a:ext cx="2747825" cy="1624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3 этап</a:t>
          </a:r>
          <a:endParaRPr lang="ru-RU" sz="5100" kern="1200" dirty="0"/>
        </a:p>
      </dsp:txBody>
      <dsp:txXfrm>
        <a:off x="0" y="3413699"/>
        <a:ext cx="2747825" cy="162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0C67-6F23-4A04-A481-9F95DFA83F9F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4AD8C-FD0B-4BCA-B192-34D7D7EDC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63888" y="260648"/>
            <a:ext cx="5580112" cy="344967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Использование технологии мнемотехника в образовательном процессе в ДОУ 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1896" cy="34563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4437112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Илларионова Светлана Александровна,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воспитатель МКДОУ Октябрьский детский сад «Колокольчик»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332656"/>
            <a:ext cx="418384" cy="2346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4320480" cy="32403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Для детей старшего возраста схемы желательно рисовать в одном цвете, чтобы не привлекать внимание на яркость символических изображений.</a:t>
            </a:r>
          </a:p>
          <a:p>
            <a:pPr algn="ctr"/>
            <a:endParaRPr lang="ru-RU" dirty="0">
              <a:latin typeface="Georgia" pitchFamily="18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2916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2" y="3356992"/>
            <a:ext cx="457785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05273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Последовательность работы с </a:t>
            </a:r>
            <a:r>
              <a:rPr lang="ru-RU" dirty="0" err="1" smtClean="0"/>
              <a:t>мнемтаблицами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188640"/>
            <a:ext cx="7632848" cy="144016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Последовательность работы с мнемотаблицами:</a:t>
            </a:r>
            <a:endParaRPr lang="ru-RU" sz="2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628800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892480" cy="63813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</a:t>
            </a:r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ознакомления детей с окружающим миром; 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заучивании стихов;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пересказах художественной 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обучении составлению рассказов;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отгадывании и загадывании загадок;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обогащения словарного запаса;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обучении составу числа;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воспитании культурно-гигиенических навыков;    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воспитании навыков самообслуживания;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алгоритм рисования, лепки;</a:t>
            </a:r>
          </a:p>
          <a:p>
            <a:pPr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ознакомлении с основами безопасности </a:t>
            </a:r>
          </a:p>
          <a:p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жизнедеятельности;</a:t>
            </a:r>
          </a:p>
          <a:p>
            <a:endParaRPr lang="ru-RU" sz="23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539552" y="0"/>
            <a:ext cx="7848872" cy="1196752"/>
          </a:xfrm>
          <a:prstGeom prst="ribbon">
            <a:avLst/>
          </a:prstGeom>
          <a:solidFill>
            <a:srgbClr val="0070C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Мнемотаблицы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можно использовать в любой образовательной области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39" y="404664"/>
            <a:ext cx="8101409" cy="60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892480" cy="63813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</a:t>
            </a:r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детей увеличивается круг знаний об  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окружающем мире;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появляется желание пересказывать тексты,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придумывать интересные истории;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появляется интерес к заучиванию стихов 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потешек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словарный запас выходит на более высокий уровень;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дети преодолевают робость, застенчивость,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учатся свободно держаться перед аудиторией.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3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3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539552" y="188640"/>
            <a:ext cx="7848872" cy="1008112"/>
          </a:xfrm>
          <a:prstGeom prst="ribbon">
            <a:avLst/>
          </a:prstGeom>
          <a:solidFill>
            <a:srgbClr val="0070C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Результаты: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5536" y="4221088"/>
            <a:ext cx="8352928" cy="2636912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Занятия с использованием мнемотехники всегда проходят интересно не только для детей,                но и для педагога!</a:t>
            </a:r>
          </a:p>
          <a:p>
            <a:pPr algn="ctr"/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175115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</a:t>
            </a:r>
            <a:endParaRPr kumimoji="0" lang="ru-RU" sz="7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</a:t>
            </a:r>
            <a:endParaRPr kumimoji="0" lang="ru-RU" sz="7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f25e8272c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852936"/>
            <a:ext cx="4104456" cy="380297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784976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4664"/>
            <a:ext cx="5004048" cy="266429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9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Современный мир насыщен новейшими технологиями</a:t>
            </a:r>
          </a:p>
          <a:p>
            <a:pPr algn="ctr"/>
            <a:r>
              <a:rPr lang="ru-RU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026" name="Picture 2" descr="http://www.lemonjellychildcaresolutions.co.uk/wp-content/uploads/2016/02/Comp-small-1180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134795" cy="3429000"/>
          </a:xfrm>
          <a:prstGeom prst="rect">
            <a:avLst/>
          </a:prstGeom>
          <a:noFill/>
        </p:spPr>
      </p:pic>
      <p:pic>
        <p:nvPicPr>
          <p:cNvPr id="6" name="Содержимое 9" descr="child-with-ip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3426703"/>
            <a:ext cx="4139952" cy="3431297"/>
          </a:xfrm>
          <a:prstGeom prst="rect">
            <a:avLst/>
          </a:prstGeom>
        </p:spPr>
      </p:pic>
      <p:pic>
        <p:nvPicPr>
          <p:cNvPr id="38914" name="Picture 2" descr="https://emozen.ru/wp-content/uploads/2017/09/ZgzR3PwLiCw-1024x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9240" cy="690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772400" cy="60486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9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лету».</a:t>
            </a:r>
          </a:p>
          <a:p>
            <a:pPr algn="r"/>
            <a:endParaRPr lang="ru-RU" sz="1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r"/>
            <a:r>
              <a:rPr lang="ru-RU" sz="1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К. Д. Ушинский</a:t>
            </a:r>
          </a:p>
          <a:p>
            <a:endParaRPr lang="ru-RU" sz="128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683568" cy="1338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568952" cy="60486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Образовательная технология мнемотехника–   это система методов и приемов, обеспечивающих эффективное запоминание, сохранение и воспроизведение информации. </a:t>
            </a:r>
          </a:p>
          <a:p>
            <a:endParaRPr lang="ru-RU" sz="2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3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5842" name="Diagram 2"/>
          <p:cNvGraphicFramePr>
            <a:graphicFrameLocks/>
          </p:cNvGraphicFramePr>
          <p:nvPr/>
        </p:nvGraphicFramePr>
        <p:xfrm>
          <a:off x="228600" y="152400"/>
          <a:ext cx="8686800" cy="6705600"/>
        </p:xfrm>
        <a:graphic>
          <a:graphicData uri="http://schemas.openxmlformats.org/drawingml/2006/compatibility">
            <com:legacyDrawing xmlns:com="http://schemas.openxmlformats.org/drawingml/2006/compatibility" spid="_x0000_s35842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3" y="260351"/>
            <a:ext cx="7772400" cy="1152425"/>
          </a:xfrm>
          <a:prstGeom prst="ribbon">
            <a:avLst/>
          </a:prstGeom>
          <a:solidFill>
            <a:srgbClr val="0070C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Структура мнемотехники: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67322"/>
            <a:ext cx="8424936" cy="510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7032"/>
            <a:ext cx="7772400" cy="1362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29523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Georgia" pitchFamily="18" charset="0"/>
              </a:rPr>
              <a:t>Мнемоквадрат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– это отдельный схематичный рисунок с определенной информацией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5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71731"/>
            <a:ext cx="3315788" cy="4053530"/>
          </a:xfrm>
          <a:prstGeom prst="rect">
            <a:avLst/>
          </a:prstGeom>
        </p:spPr>
      </p:pic>
      <p:pic>
        <p:nvPicPr>
          <p:cNvPr id="6" name="Содержимое 7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419802" cy="3980999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9076"/>
            <a:ext cx="8044060" cy="37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80283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7772400" cy="115212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Мнемотаблица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- это схема, в которой заложена определенная информация. 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3600400" cy="255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210402" cy="29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4176464" cy="285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35696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Осень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878" y="1196752"/>
            <a:ext cx="3764075" cy="26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372</Words>
  <Application>Microsoft Office PowerPoint</Application>
  <PresentationFormat>Экран (4:3)</PresentationFormat>
  <Paragraphs>84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328</cp:revision>
  <dcterms:created xsi:type="dcterms:W3CDTF">2012-11-12T11:04:26Z</dcterms:created>
  <dcterms:modified xsi:type="dcterms:W3CDTF">2018-11-27T07:34:21Z</dcterms:modified>
</cp:coreProperties>
</file>