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82;&#1088;&#1080;&#1090;&#1077;&#1088;&#1080;&#1080;%20&#1086;&#1094;&#1077;&#1085;&#1080;&#1074;&#1072;&#1085;&#1080;&#1103;.docx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83;&#1080;&#1089;&#1090;%20&#1089;&#1072;&#1084;&#1086;&#1086;&#1094;&#1077;&#1085;&#1082;&#1080;.docx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83;&#1080;&#1089;&#1090;%20&#1074;&#1079;&#1072;&#1080;&#1084;&#1086;&#1086;&#1094;&#1077;&#1085;&#1080;&#1074;&#1072;&#1085;&#1080;&#1103;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регулятивных УУД через формирование оценочной деятельности на уроках русского языка и литературы.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357166"/>
            <a:ext cx="4572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Виды оценивания</a:t>
            </a:r>
            <a:endParaRPr lang="ru-RU" sz="3200" b="1" u="sng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1643050"/>
            <a:ext cx="4071966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диагностическое</a:t>
            </a:r>
            <a:endParaRPr lang="ru-RU" sz="32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43438" y="1571612"/>
            <a:ext cx="3929090" cy="1428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Формативное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(формирующее)</a:t>
            </a:r>
            <a:endParaRPr lang="ru-RU" sz="32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85984" y="3857628"/>
            <a:ext cx="3929090" cy="15716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Суммативное</a:t>
            </a:r>
            <a:endParaRPr lang="ru-RU" sz="3200" dirty="0" smtClean="0"/>
          </a:p>
          <a:p>
            <a:pPr algn="ctr"/>
            <a:r>
              <a:rPr lang="ru-RU" sz="3200" dirty="0" smtClean="0"/>
              <a:t>(итоговое)</a:t>
            </a:r>
            <a:endParaRPr lang="ru-RU" sz="3200" dirty="0"/>
          </a:p>
        </p:txBody>
      </p:sp>
      <p:cxnSp>
        <p:nvCxnSpPr>
          <p:cNvPr id="8" name="Прямая со стрелкой 7"/>
          <p:cNvCxnSpPr>
            <a:stCxn id="2" idx="2"/>
            <a:endCxn id="3" idx="3"/>
          </p:cNvCxnSpPr>
          <p:nvPr/>
        </p:nvCxnSpPr>
        <p:spPr>
          <a:xfrm rot="5400000">
            <a:off x="3046796" y="475036"/>
            <a:ext cx="371484" cy="1964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4" idx="3"/>
          </p:cNvCxnSpPr>
          <p:nvPr/>
        </p:nvCxnSpPr>
        <p:spPr>
          <a:xfrm rot="16200000" flipH="1">
            <a:off x="5261373" y="225002"/>
            <a:ext cx="300046" cy="2393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6" idx="3"/>
          </p:cNvCxnSpPr>
          <p:nvPr/>
        </p:nvCxnSpPr>
        <p:spPr>
          <a:xfrm rot="16200000" flipH="1">
            <a:off x="2939638" y="2546737"/>
            <a:ext cx="258606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Диагностическое оценивание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- это определение начального уровня сформированности знаний, умений и навыков (ЗУН) и компетентности учащегося.</a:t>
            </a:r>
            <a:endParaRPr lang="ru-RU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Формативное</a:t>
            </a:r>
            <a:r>
              <a:rPr lang="ru-RU" b="1" dirty="0" smtClean="0"/>
              <a:t> (формирующее) оценивание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- это целенаправленный непрерывный процесс наблюдения за учением ученика. </a:t>
            </a:r>
            <a:r>
              <a:rPr lang="ru-RU" sz="2800" dirty="0" err="1" smtClean="0"/>
              <a:t>Формативное</a:t>
            </a:r>
            <a:r>
              <a:rPr lang="ru-RU" sz="2800" dirty="0" smtClean="0"/>
              <a:t> оценивание является «неформальным» (чаще всего </a:t>
            </a:r>
            <a:r>
              <a:rPr lang="ru-RU" sz="2800" dirty="0" err="1" smtClean="0"/>
              <a:t>безотметочным</a:t>
            </a:r>
            <a:r>
              <a:rPr lang="ru-RU" sz="2800" dirty="0" smtClean="0"/>
              <a:t>) оцениванием. Оно основывается на оценивании в соответствии с критериями и предполагает обратную связь.</a:t>
            </a:r>
            <a:endParaRPr lang="ru-RU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Суммативное</a:t>
            </a:r>
            <a:r>
              <a:rPr lang="ru-RU" dirty="0" smtClean="0"/>
              <a:t> (итоговое) оценивание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предназначено для определения уровня сформированности знаний, умений, навыков, компетентностей при завершении изучения темы, раздела к определенному периоду времени. </a:t>
            </a:r>
            <a:r>
              <a:rPr lang="ru-RU" dirty="0" err="1" smtClean="0"/>
              <a:t>Суммативное</a:t>
            </a:r>
            <a:r>
              <a:rPr lang="ru-RU" dirty="0" smtClean="0"/>
              <a:t> оценивание проводится  по результатам выполнения различных видов проверочных работ (теста, контрольной, лабораторной, исследовательской работ, эссе, проекта, устной презентации и т.п.).  Отметки, выставленные за проверочные работы, являются основой для определения итоговой оценки.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Техники формирующего </a:t>
            </a:r>
            <a:r>
              <a:rPr lang="ru-RU" dirty="0" smtClean="0"/>
              <a:t>оценивания, </a:t>
            </a:r>
            <a:r>
              <a:rPr lang="ru-RU" dirty="0" smtClean="0"/>
              <a:t>используемые мной в практике.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Самооценивание</a:t>
            </a:r>
            <a:endParaRPr lang="ru-RU" dirty="0" smtClean="0"/>
          </a:p>
          <a:p>
            <a:r>
              <a:rPr lang="ru-RU" dirty="0" err="1" smtClean="0"/>
              <a:t>Взаимооценивание</a:t>
            </a:r>
            <a:r>
              <a:rPr lang="ru-RU" dirty="0" smtClean="0"/>
              <a:t> в парах</a:t>
            </a:r>
          </a:p>
          <a:p>
            <a:r>
              <a:rPr lang="ru-RU" dirty="0" smtClean="0"/>
              <a:t>Пирамида знаний</a:t>
            </a:r>
          </a:p>
          <a:p>
            <a:r>
              <a:rPr lang="ru-RU" dirty="0" smtClean="0"/>
              <a:t>Две звезды и желание</a:t>
            </a:r>
          </a:p>
          <a:p>
            <a:r>
              <a:rPr lang="ru-RU" dirty="0" smtClean="0"/>
              <a:t>Дневники по </a:t>
            </a:r>
            <a:r>
              <a:rPr lang="ru-RU" dirty="0" smtClean="0"/>
              <a:t>самооценке </a:t>
            </a:r>
          </a:p>
          <a:p>
            <a:r>
              <a:rPr lang="ru-RU" dirty="0" smtClean="0"/>
              <a:t>Мини-тесты</a:t>
            </a:r>
          </a:p>
          <a:p>
            <a:r>
              <a:rPr lang="ru-RU" dirty="0" smtClean="0"/>
              <a:t>Три лица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Плюс-минус-интересно</a:t>
            </a:r>
            <a:r>
              <a:rPr lang="ru-RU" smtClean="0"/>
              <a:t>»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оценивания по теме «Морфологический разбор причастия»</a:t>
            </a:r>
            <a:endParaRPr lang="ru-RU" dirty="0"/>
          </a:p>
        </p:txBody>
      </p:sp>
      <p:sp>
        <p:nvSpPr>
          <p:cNvPr id="3" name="Стрелка вправо 2">
            <a:hlinkClick r:id="rId2" action="ppaction://hlinkfile"/>
          </p:cNvPr>
          <p:cNvSpPr/>
          <p:nvPr/>
        </p:nvSpPr>
        <p:spPr>
          <a:xfrm>
            <a:off x="7072330" y="2285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428604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Задание: </a:t>
            </a:r>
            <a:r>
              <a:rPr lang="ru-RU" dirty="0" smtClean="0"/>
              <a:t>1. Найти в предложении причастие и сделать его морфологический разбор.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3108" y="2714620"/>
            <a:ext cx="6172200" cy="13716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Остывшая за ночь степь окутана сизым туманом.</a:t>
            </a:r>
            <a:endParaRPr lang="ru-RU" sz="4000" dirty="0"/>
          </a:p>
        </p:txBody>
      </p:sp>
      <p:sp>
        <p:nvSpPr>
          <p:cNvPr id="5" name="Стрелка вправо 4">
            <a:hlinkClick r:id="rId2" action="ppaction://hlinkfile"/>
          </p:cNvPr>
          <p:cNvSpPr/>
          <p:nvPr/>
        </p:nvSpPr>
        <p:spPr>
          <a:xfrm>
            <a:off x="7286644" y="55721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Задание: </a:t>
            </a:r>
            <a:r>
              <a:rPr lang="ru-RU" b="1" i="1" dirty="0" smtClean="0"/>
              <a:t>Выпишите из предложений грамматические основы.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Три девицы под окном поздно пряли вечерком.</a:t>
            </a:r>
          </a:p>
          <a:p>
            <a:pPr marL="457200" indent="-457200">
              <a:buAutoNum type="arabicPeriod"/>
            </a:pPr>
            <a:r>
              <a:rPr lang="ru-RU" dirty="0" smtClean="0"/>
              <a:t>Закрыл на минуту глаза, стараюсь дышать глубже.</a:t>
            </a:r>
          </a:p>
          <a:p>
            <a:pPr marL="457200" indent="-457200">
              <a:buAutoNum type="arabicPeriod"/>
            </a:pPr>
            <a:r>
              <a:rPr lang="ru-RU" dirty="0" smtClean="0"/>
              <a:t>На реке было еще прохладно, тихо.</a:t>
            </a:r>
          </a:p>
          <a:p>
            <a:pPr marL="457200" indent="-457200">
              <a:buAutoNum type="arabicPeriod"/>
            </a:pPr>
            <a:r>
              <a:rPr lang="ru-RU" dirty="0" smtClean="0"/>
              <a:t>Черная туча совсем надвинулась.</a:t>
            </a:r>
          </a:p>
          <a:p>
            <a:pPr marL="457200" indent="-457200">
              <a:buAutoNum type="arabicPeriod"/>
            </a:pPr>
            <a:r>
              <a:rPr lang="ru-RU" dirty="0" smtClean="0"/>
              <a:t>Ты знаешь этот край.</a:t>
            </a:r>
          </a:p>
          <a:p>
            <a:pPr marL="457200" indent="-457200">
              <a:buAutoNum type="arabicPeriod"/>
            </a:pPr>
            <a:r>
              <a:rPr lang="ru-RU" dirty="0" smtClean="0"/>
              <a:t>Владимир Иванович, приглашаю Вас на торжественный вечер.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file"/>
          </p:cNvPr>
          <p:cNvSpPr/>
          <p:nvPr/>
        </p:nvSpPr>
        <p:spPr>
          <a:xfrm>
            <a:off x="6429388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3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8957" t="23000" r="20267" b="46556"/>
          <a:stretch>
            <a:fillRect/>
          </a:stretch>
        </p:blipFill>
        <p:spPr>
          <a:xfrm>
            <a:off x="285720" y="1643050"/>
            <a:ext cx="8419709" cy="378621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51851"/>
            <a:ext cx="8329642" cy="468542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Решетников Ф.П. «Опять двойка»</a:t>
            </a:r>
            <a:endParaRPr lang="ru-RU" dirty="0"/>
          </a:p>
        </p:txBody>
      </p:sp>
      <p:pic>
        <p:nvPicPr>
          <p:cNvPr id="1026" name="Picture 2" descr="C:\Users\Admin\Desktop\Opyat_dvoy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4114" y="1600200"/>
            <a:ext cx="4353772" cy="487362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3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8624738" cy="485141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214554"/>
            <a:ext cx="50577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и недостатки современной системы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Простота</a:t>
            </a:r>
          </a:p>
          <a:p>
            <a:r>
              <a:rPr lang="ru-RU" dirty="0" smtClean="0"/>
              <a:t>Ускоренность</a:t>
            </a:r>
          </a:p>
          <a:p>
            <a:r>
              <a:rPr lang="ru-RU" dirty="0" smtClean="0"/>
              <a:t>Понятность для всех субъектов процесса (учеников, учителей, родителей, администрации)</a:t>
            </a:r>
          </a:p>
          <a:p>
            <a:r>
              <a:rPr lang="ru-RU" dirty="0" smtClean="0"/>
              <a:t>Универсальность</a:t>
            </a:r>
          </a:p>
          <a:p>
            <a:r>
              <a:rPr lang="ru-RU" dirty="0" smtClean="0"/>
              <a:t>Сила воздействия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4" y="2362200"/>
            <a:ext cx="4271991" cy="3886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Отсутствуют четкие критерии оценки достижения планируемых результатов обучения, понятные учащимся, родителям и педагогам</a:t>
            </a:r>
          </a:p>
          <a:p>
            <a:r>
              <a:rPr lang="ru-RU" dirty="0" smtClean="0"/>
              <a:t>Педагог выставляет отметку ориентируясь на средний уровень знаний класса в целом, а не на достижение каждым учеником единых критериев.</a:t>
            </a:r>
          </a:p>
          <a:p>
            <a:r>
              <a:rPr lang="ru-RU" dirty="0" smtClean="0"/>
              <a:t>Существующая система оценивания отражает результаты усвоения знаний, а не процесс их усвоения.</a:t>
            </a:r>
          </a:p>
          <a:p>
            <a:r>
              <a:rPr lang="ru-RU" dirty="0" smtClean="0"/>
              <a:t>Отметки, выставляемые учащимся, не дают представления об усвоении конкретных элементов знаний, умений, навыков по отдельным разделам учебной программы, что не позволяет определить индивидуальную траекторию обучения каждого ученика.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оценивания рисунка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Фундамент – 1 б</a:t>
            </a:r>
          </a:p>
          <a:p>
            <a:pPr marL="457200" indent="-457200">
              <a:buAutoNum type="arabicPeriod"/>
            </a:pPr>
            <a:r>
              <a:rPr lang="ru-RU" dirty="0" smtClean="0"/>
              <a:t>Ступени – 1б</a:t>
            </a:r>
          </a:p>
          <a:p>
            <a:pPr marL="457200" indent="-457200">
              <a:buAutoNum type="arabicPeriod"/>
            </a:pPr>
            <a:r>
              <a:rPr lang="ru-RU" dirty="0" smtClean="0"/>
              <a:t>Перила – 1б</a:t>
            </a:r>
          </a:p>
          <a:p>
            <a:pPr marL="457200" indent="-457200">
              <a:buAutoNum type="arabicPeriod"/>
            </a:pPr>
            <a:r>
              <a:rPr lang="ru-RU" dirty="0" smtClean="0"/>
              <a:t>Дверь – 1б</a:t>
            </a:r>
          </a:p>
          <a:p>
            <a:pPr marL="457200" indent="-457200">
              <a:buAutoNum type="arabicPeriod"/>
            </a:pPr>
            <a:r>
              <a:rPr lang="ru-RU" dirty="0" smtClean="0"/>
              <a:t>Окно – 1 б</a:t>
            </a:r>
          </a:p>
          <a:p>
            <a:pPr marL="457200" indent="-457200">
              <a:buAutoNum type="arabicPeriod"/>
            </a:pPr>
            <a:r>
              <a:rPr lang="ru-RU" dirty="0" smtClean="0"/>
              <a:t>Окно на чердаке – 1б</a:t>
            </a:r>
          </a:p>
          <a:p>
            <a:pPr marL="457200" indent="-457200">
              <a:buAutoNum type="arabicPeriod"/>
            </a:pPr>
            <a:r>
              <a:rPr lang="ru-RU" dirty="0" smtClean="0"/>
              <a:t>Водосточная труба – 1б</a:t>
            </a:r>
          </a:p>
          <a:p>
            <a:pPr marL="457200" indent="-457200">
              <a:buAutoNum type="arabicPeriod"/>
            </a:pPr>
            <a:r>
              <a:rPr lang="ru-RU" dirty="0" smtClean="0"/>
              <a:t>Труба на крыше дома – 1б</a:t>
            </a:r>
          </a:p>
          <a:p>
            <a:pPr marL="457200" indent="-457200">
              <a:buAutoNum type="arabicPeriod"/>
            </a:pPr>
            <a:r>
              <a:rPr lang="ru-RU" dirty="0" smtClean="0"/>
              <a:t>Трава возле дома – 1б</a:t>
            </a:r>
          </a:p>
          <a:p>
            <a:pPr marL="457200" indent="-457200">
              <a:buNone/>
            </a:pPr>
            <a:r>
              <a:rPr lang="ru-RU" dirty="0" smtClean="0"/>
              <a:t>Максимальное количество баллов – 9 б</a:t>
            </a:r>
          </a:p>
          <a:p>
            <a:pPr marL="457200" indent="-457200">
              <a:buNone/>
            </a:pPr>
            <a:r>
              <a:rPr lang="ru-RU" dirty="0" smtClean="0"/>
              <a:t>0-3 - «2»</a:t>
            </a:r>
          </a:p>
          <a:p>
            <a:pPr marL="457200" indent="-457200">
              <a:buNone/>
            </a:pPr>
            <a:r>
              <a:rPr lang="ru-RU" dirty="0" smtClean="0"/>
              <a:t>4-5 - «3»</a:t>
            </a:r>
          </a:p>
          <a:p>
            <a:pPr marL="457200" indent="-457200">
              <a:buNone/>
            </a:pPr>
            <a:r>
              <a:rPr lang="ru-RU" dirty="0" smtClean="0"/>
              <a:t>6-7 – «4»</a:t>
            </a:r>
          </a:p>
          <a:p>
            <a:pPr marL="457200" indent="-457200">
              <a:buNone/>
            </a:pPr>
            <a:r>
              <a:rPr lang="ru-RU" dirty="0" smtClean="0"/>
              <a:t>8-9 – «5»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47863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err="1" smtClean="0"/>
              <a:t>Критериальное</a:t>
            </a:r>
            <a:r>
              <a:rPr lang="ru-RU" b="1" u="sng" dirty="0" smtClean="0"/>
              <a:t> оценивание </a:t>
            </a:r>
            <a:r>
              <a:rPr lang="ru-RU" dirty="0" smtClean="0"/>
              <a:t>– это процесс, основанный на сравнении учебных достижений учащихся с четко определенными, коллективно выработанными, заранее известными всем участникам процесса критериями, соответствующими целям и содержанию образования, </a:t>
            </a:r>
            <a:r>
              <a:rPr lang="ru-RU" dirty="0" err="1" smtClean="0"/>
              <a:t>способствующимим</a:t>
            </a:r>
            <a:r>
              <a:rPr lang="ru-RU" dirty="0" smtClean="0"/>
              <a:t> формированию учебно-познавательной компетентности учащихся.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значимость </a:t>
            </a:r>
            <a:r>
              <a:rPr lang="ru-RU" dirty="0" err="1" smtClean="0"/>
              <a:t>критериального</a:t>
            </a:r>
            <a:r>
              <a:rPr lang="ru-RU" dirty="0" smtClean="0"/>
              <a:t> оценивания.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Оценивается только работа учащихся</a:t>
            </a:r>
          </a:p>
          <a:p>
            <a:r>
              <a:rPr lang="ru-RU" dirty="0" smtClean="0"/>
              <a:t>Работа учащегося сравнивается с образцом (эталоном) правильно выполненной работы, который известен учащимся заранее.</a:t>
            </a:r>
          </a:p>
          <a:p>
            <a:r>
              <a:rPr lang="ru-RU" dirty="0" smtClean="0"/>
              <a:t>Учащемуся известен четкий алгоритм выведения оценки, по которому он сам может определить уровень своей работы и информировать родителей.</a:t>
            </a:r>
          </a:p>
          <a:p>
            <a:r>
              <a:rPr lang="ru-RU" dirty="0" smtClean="0"/>
              <a:t>Оценивают у учащихся только то, чему учили, так как критерий оценивания представляет конкретное выражение учебных целей.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Критериальное</a:t>
            </a:r>
            <a:r>
              <a:rPr lang="ru-RU" dirty="0" smtClean="0"/>
              <a:t> оценивание позволяет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Разработать критерии, способствующие получению качественных результатов обучения;</a:t>
            </a:r>
          </a:p>
          <a:p>
            <a:r>
              <a:rPr lang="ru-RU" dirty="0" smtClean="0"/>
              <a:t>Иметь оперативную информацию для анализа и планирования своей деятельности;</a:t>
            </a:r>
          </a:p>
          <a:p>
            <a:r>
              <a:rPr lang="ru-RU" dirty="0" smtClean="0"/>
              <a:t>Улучшить качество преподавания;</a:t>
            </a:r>
          </a:p>
          <a:p>
            <a:r>
              <a:rPr lang="ru-RU" dirty="0" smtClean="0"/>
              <a:t>Выстраивать индивидуальную траекторию обучения каждого ученика с учетом его </a:t>
            </a:r>
            <a:r>
              <a:rPr lang="ru-RU" dirty="0" err="1" smtClean="0"/>
              <a:t>инд</a:t>
            </a:r>
            <a:r>
              <a:rPr lang="ru-RU" dirty="0" smtClean="0"/>
              <a:t> особенностей</a:t>
            </a:r>
          </a:p>
          <a:p>
            <a:r>
              <a:rPr lang="ru-RU" dirty="0" smtClean="0"/>
              <a:t>Использовать разнообразные подходы и инструменты оценивания;</a:t>
            </a:r>
          </a:p>
          <a:p>
            <a:r>
              <a:rPr lang="ru-RU" dirty="0" smtClean="0"/>
              <a:t>Вносить предложения по совершенствованию содержания учебной программы.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Использовать многообразие стилей обучения, типов мыслительной деятельности и способностей для выражения своего понимания;</a:t>
            </a:r>
          </a:p>
          <a:p>
            <a:r>
              <a:rPr lang="ru-RU" dirty="0" smtClean="0"/>
              <a:t>Знать и понимать критерии оценивания для прогнозирования результата, осознавать критерии успеха;</a:t>
            </a:r>
          </a:p>
          <a:p>
            <a:r>
              <a:rPr lang="ru-RU" dirty="0" smtClean="0"/>
              <a:t>Участвовать в рефлексии, оценивая себя и своих сверстников</a:t>
            </a:r>
          </a:p>
          <a:p>
            <a:r>
              <a:rPr lang="ru-RU" dirty="0" smtClean="0"/>
              <a:t>Использовать знания для решения реальных задач, выражать разные точки зрения, критически мыслить.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учителям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учащимся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Снижение тревожности</a:t>
            </a:r>
          </a:p>
          <a:p>
            <a:r>
              <a:rPr lang="ru-RU" dirty="0" smtClean="0"/>
              <a:t>Сравнение собственных достижений с эталоном</a:t>
            </a:r>
          </a:p>
          <a:p>
            <a:r>
              <a:rPr lang="ru-RU" dirty="0" smtClean="0"/>
              <a:t>Объективность</a:t>
            </a:r>
          </a:p>
          <a:p>
            <a:r>
              <a:rPr lang="ru-RU" dirty="0" smtClean="0"/>
              <a:t>Прозрачность</a:t>
            </a:r>
          </a:p>
          <a:p>
            <a:r>
              <a:rPr lang="ru-RU" dirty="0" smtClean="0"/>
              <a:t>Единство требований</a:t>
            </a:r>
          </a:p>
          <a:p>
            <a:r>
              <a:rPr lang="ru-RU" dirty="0" smtClean="0"/>
              <a:t>Многогранность</a:t>
            </a:r>
          </a:p>
          <a:p>
            <a:r>
              <a:rPr lang="ru-RU" dirty="0" smtClean="0"/>
              <a:t>Возможность самооценки, самоанализа, самоконтроля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Трудоемкость</a:t>
            </a:r>
          </a:p>
          <a:p>
            <a:r>
              <a:rPr lang="ru-RU" dirty="0" smtClean="0"/>
              <a:t>Издержки адаптационного периода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за</a:t>
            </a: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против</a:t>
            </a:r>
            <a:endParaRPr lang="ru-RU" sz="48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Критериальное</a:t>
            </a:r>
            <a:r>
              <a:rPr lang="ru-RU" b="1" dirty="0" smtClean="0"/>
              <a:t> оценивание </a:t>
            </a:r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Примерные процедуры совместной </a:t>
            </a:r>
            <a:r>
              <a:rPr lang="ru-RU" i="1" dirty="0" smtClean="0"/>
              <a:t>(</a:t>
            </a:r>
            <a:r>
              <a:rPr lang="ru-RU" i="1" dirty="0" err="1" smtClean="0"/>
              <a:t>учитель-учащиеся</a:t>
            </a:r>
            <a:r>
              <a:rPr lang="ru-RU" i="1" dirty="0" smtClean="0"/>
              <a:t>) </a:t>
            </a:r>
            <a:r>
              <a:rPr lang="ru-RU" b="1" dirty="0" smtClean="0"/>
              <a:t>разработки критериев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Объявите учащимся цели и задачи урока перед началом изучения темы, главы, раздела.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Попросите каждого учащегося написать один два критерия, по которым будут оцениваться работы.</a:t>
            </a:r>
          </a:p>
          <a:p>
            <a:pPr marL="457200" indent="-457200">
              <a:buAutoNum type="arabicPeriod"/>
            </a:pPr>
            <a:r>
              <a:rPr lang="ru-RU" dirty="0" smtClean="0"/>
              <a:t>Запишите на доске критерии, предложенные учащимися.</a:t>
            </a:r>
          </a:p>
          <a:p>
            <a:pPr marL="457200" indent="-457200">
              <a:buAutoNum type="arabicPeriod"/>
            </a:pPr>
            <a:r>
              <a:rPr lang="ru-RU" dirty="0" smtClean="0"/>
              <a:t>Убедитесь, что все учащиеся поняли предложенные критерии.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Расположите критерии по степени важности.</a:t>
            </a:r>
          </a:p>
          <a:p>
            <a:pPr marL="457200" indent="-457200">
              <a:buAutoNum type="arabicPeriod"/>
            </a:pPr>
            <a:r>
              <a:rPr lang="ru-RU" dirty="0" smtClean="0"/>
              <a:t>В процессе обсуждения выберите приоритетные критерии.</a:t>
            </a:r>
          </a:p>
          <a:p>
            <a:pPr marL="457200" indent="-457200">
              <a:buAutoNum type="arabicPeriod"/>
            </a:pPr>
            <a:r>
              <a:rPr lang="ru-RU" dirty="0" smtClean="0"/>
              <a:t>Если предполагается выставление отметки, определите количественное выражение (баллы) каждого критерия или произведите его градацию (разбивку на уровни выполнения задания).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</TotalTime>
  <Words>783</Words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Развитие регулятивных УУД через формирование оценочной деятельности на уроках русского языка и литературы.</vt:lpstr>
      <vt:lpstr>Решетников Ф.П. «Опять двойка»</vt:lpstr>
      <vt:lpstr>Достоинства и недостатки современной системы оценивания</vt:lpstr>
      <vt:lpstr>Критерии оценивания рисунка</vt:lpstr>
      <vt:lpstr>Критериальное оценивание – это процесс, основанный на сравнении учебных достижений учащихся с четко определенными, коллективно выработанными, заранее известными всем участникам процесса критериями, соответствующими целям и содержанию образования, способствующимим формированию учебно-познавательной компетентности учащихся.</vt:lpstr>
      <vt:lpstr>Практическая значимость критериального оценивания.</vt:lpstr>
      <vt:lpstr>Критериальное оценивание позволяет</vt:lpstr>
      <vt:lpstr>Критериальное оценивание </vt:lpstr>
      <vt:lpstr> Примерные процедуры совместной (учитель-учащиеся) разработки критериев</vt:lpstr>
      <vt:lpstr>Слайд 10</vt:lpstr>
      <vt:lpstr>Диагностическое оценивание</vt:lpstr>
      <vt:lpstr>Формативное (формирующее) оценивание</vt:lpstr>
      <vt:lpstr>Суммативное (итоговое) оценивание</vt:lpstr>
      <vt:lpstr>Техники формирующего оценивания, используемые мной в практике.</vt:lpstr>
      <vt:lpstr>Критерии оценивания по теме «Морфологический разбор причастия»</vt:lpstr>
      <vt:lpstr>Задание: 1. Найти в предложении причастие и сделать его морфологический разбор.</vt:lpstr>
      <vt:lpstr>Задание: Выпишите из предложений грамматические основы. 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32</cp:revision>
  <dcterms:created xsi:type="dcterms:W3CDTF">2018-11-12T09:37:05Z</dcterms:created>
  <dcterms:modified xsi:type="dcterms:W3CDTF">2018-11-16T13:17:10Z</dcterms:modified>
</cp:coreProperties>
</file>