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73" r:id="rId5"/>
    <p:sldId id="275" r:id="rId6"/>
    <p:sldId id="261" r:id="rId7"/>
    <p:sldId id="276" r:id="rId8"/>
    <p:sldId id="263" r:id="rId9"/>
    <p:sldId id="258" r:id="rId10"/>
    <p:sldId id="265" r:id="rId11"/>
    <p:sldId id="266" r:id="rId12"/>
    <p:sldId id="267" r:id="rId13"/>
    <p:sldId id="268" r:id="rId14"/>
    <p:sldId id="257" r:id="rId15"/>
    <p:sldId id="272" r:id="rId16"/>
    <p:sldId id="277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3861048"/>
            <a:ext cx="6400800" cy="175260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/>
              <a:t>у</a:t>
            </a:r>
            <a:r>
              <a:rPr lang="ru-RU" dirty="0" smtClean="0"/>
              <a:t>читель истории и обществознания</a:t>
            </a:r>
          </a:p>
          <a:p>
            <a:pPr algn="r"/>
            <a:r>
              <a:rPr lang="ru-RU" dirty="0" smtClean="0"/>
              <a:t>МБОУ «Гимназия №5»</a:t>
            </a:r>
          </a:p>
          <a:p>
            <a:pPr algn="r"/>
            <a:r>
              <a:rPr lang="ru-RU" dirty="0" smtClean="0"/>
              <a:t>г. Камень-на-Оби</a:t>
            </a:r>
          </a:p>
          <a:p>
            <a:pPr algn="r"/>
            <a:r>
              <a:rPr lang="ru-RU" dirty="0" smtClean="0"/>
              <a:t>Е.А. Ермакова</a:t>
            </a:r>
          </a:p>
          <a:p>
            <a:pPr algn="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8064896" cy="2880320"/>
          </a:xfr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2800" dirty="0" smtClean="0"/>
              <a:t>мастер-класс по теме:</a:t>
            </a:r>
            <a:br>
              <a:rPr lang="ru-RU" sz="2800" dirty="0" smtClean="0"/>
            </a:br>
            <a:r>
              <a:rPr lang="ru-RU" dirty="0" smtClean="0">
                <a:solidFill>
                  <a:srgbClr val="FFFF00"/>
                </a:solidFill>
              </a:rPr>
              <a:t>«Целеполагание</a:t>
            </a:r>
            <a:r>
              <a:rPr lang="ru-RU" dirty="0">
                <a:solidFill>
                  <a:srgbClr val="FFFF00"/>
                </a:solidFill>
              </a:rPr>
              <a:t>, как способ создания ситуации успеха на уроках истории в условиях реализации ФГОС ООО»</a:t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59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«Тема-вопрос».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Тема урока «Как жили земледельцы и ремесленники Египта?» </a:t>
            </a:r>
            <a:endParaRPr lang="ru-RU" sz="3200" dirty="0" smtClean="0"/>
          </a:p>
          <a:p>
            <a:pPr marL="0" indent="0">
              <a:buNone/>
            </a:pPr>
            <a:endParaRPr lang="ru-RU" sz="3200" dirty="0" smtClean="0"/>
          </a:p>
          <a:p>
            <a:r>
              <a:rPr lang="ru-RU" sz="3200" dirty="0" smtClean="0"/>
              <a:t>1. Вспомнить </a:t>
            </a:r>
          </a:p>
          <a:p>
            <a:r>
              <a:rPr lang="ru-RU" sz="3200" dirty="0" smtClean="0"/>
              <a:t>2</a:t>
            </a:r>
            <a:r>
              <a:rPr lang="ru-RU" sz="3200" dirty="0"/>
              <a:t>. </a:t>
            </a:r>
            <a:r>
              <a:rPr lang="ru-RU" sz="3200" dirty="0" smtClean="0"/>
              <a:t>Определить</a:t>
            </a:r>
          </a:p>
          <a:p>
            <a:r>
              <a:rPr lang="ru-RU" sz="3200" dirty="0" smtClean="0"/>
              <a:t>3. Выяснить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44533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«Работа с таблицей»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8138864" cy="4114800"/>
          </a:xfrm>
        </p:spPr>
        <p:txBody>
          <a:bodyPr/>
          <a:lstStyle/>
          <a:p>
            <a:r>
              <a:rPr lang="ru-RU" sz="2800" dirty="0" smtClean="0"/>
              <a:t>тема </a:t>
            </a:r>
            <a:r>
              <a:rPr lang="ru-RU" sz="2800" dirty="0"/>
              <a:t>«Столетие бедствий</a:t>
            </a:r>
            <a:r>
              <a:rPr lang="ru-RU" sz="2800" dirty="0" smtClean="0"/>
              <a:t>»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8642930"/>
              </p:ext>
            </p:extLst>
          </p:nvPr>
        </p:nvGraphicFramePr>
        <p:xfrm>
          <a:off x="683568" y="2420890"/>
          <a:ext cx="7920879" cy="28803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22364"/>
                <a:gridCol w="1759460"/>
                <a:gridCol w="3139055"/>
              </a:tblGrid>
              <a:tr h="95975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bg1"/>
                          </a:solidFill>
                          <a:effectLst/>
                        </a:rPr>
                        <a:t>Вопросы для сравнения</a:t>
                      </a:r>
                      <a:endParaRPr lang="ru-RU" sz="1800" b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bg1"/>
                          </a:solidFill>
                          <a:effectLst/>
                        </a:rPr>
                        <a:t>Жакерия</a:t>
                      </a:r>
                      <a:endParaRPr lang="ru-RU" sz="1800" b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bg1"/>
                          </a:solidFill>
                          <a:effectLst/>
                        </a:rPr>
                        <a:t>Восстание У. </a:t>
                      </a:r>
                      <a:r>
                        <a:rPr lang="ru-RU" sz="1800" b="0" dirty="0" err="1">
                          <a:solidFill>
                            <a:schemeClr val="bg1"/>
                          </a:solidFill>
                          <a:effectLst/>
                        </a:rPr>
                        <a:t>Тайлера</a:t>
                      </a:r>
                      <a:endParaRPr lang="ru-RU" sz="1800" b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6028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6028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423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«Домысливание»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Тема: «</a:t>
            </a:r>
            <a:r>
              <a:rPr lang="ru-RU" sz="2800" dirty="0" err="1"/>
              <a:t>Бунташный</a:t>
            </a:r>
            <a:r>
              <a:rPr lang="ru-RU" sz="2800" dirty="0"/>
              <a:t> век»</a:t>
            </a:r>
          </a:p>
          <a:p>
            <a:endParaRPr lang="ru-RU" sz="2800" dirty="0" smtClean="0"/>
          </a:p>
          <a:p>
            <a:r>
              <a:rPr lang="ru-RU" sz="2800" dirty="0" smtClean="0"/>
              <a:t>Выясним</a:t>
            </a:r>
            <a:r>
              <a:rPr lang="ru-RU" sz="2800" dirty="0"/>
              <a:t>… </a:t>
            </a:r>
            <a:endParaRPr lang="ru-RU" sz="2800" dirty="0" smtClean="0"/>
          </a:p>
          <a:p>
            <a:r>
              <a:rPr lang="ru-RU" sz="2800" dirty="0" smtClean="0"/>
              <a:t>Узнаем…</a:t>
            </a:r>
          </a:p>
          <a:p>
            <a:r>
              <a:rPr lang="ru-RU" sz="2800" dirty="0" smtClean="0"/>
              <a:t>Научимся</a:t>
            </a:r>
            <a:r>
              <a:rPr lang="ru-RU" sz="2800" dirty="0"/>
              <a:t>… </a:t>
            </a:r>
            <a:endParaRPr lang="ru-RU" sz="2800" dirty="0" smtClean="0"/>
          </a:p>
          <a:p>
            <a:r>
              <a:rPr lang="ru-RU" sz="2800" dirty="0" smtClean="0"/>
              <a:t>Проверим</a:t>
            </a:r>
            <a:r>
              <a:rPr lang="ru-RU" sz="2800" dirty="0" smtClean="0"/>
              <a:t>…</a:t>
            </a:r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8916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«Оптические иллюзии»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Тема: «Архитектура Древней Греции»</a:t>
            </a:r>
            <a:endParaRPr lang="ru-RU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276872"/>
            <a:ext cx="5688632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238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«Решение ребусов»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7200" dirty="0" smtClean="0"/>
              <a:t>С         (х    =    т)</a:t>
            </a:r>
          </a:p>
          <a:p>
            <a:pPr marL="0" indent="0">
              <a:buNone/>
            </a:pPr>
            <a:endParaRPr lang="ru-RU" sz="7200" dirty="0"/>
          </a:p>
          <a:p>
            <a:pPr marL="0" indent="0">
              <a:buNone/>
            </a:pPr>
            <a:r>
              <a:rPr lang="ru-RU" sz="4000" dirty="0" smtClean="0"/>
              <a:t>Тема: «Смута»</a:t>
            </a:r>
            <a:endParaRPr lang="ru-RU" sz="4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04778"/>
            <a:ext cx="1728192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6307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«Собери </a:t>
            </a:r>
            <a:r>
              <a:rPr lang="ru-RU" dirty="0" smtClean="0"/>
              <a:t> </a:t>
            </a:r>
            <a:r>
              <a:rPr lang="ru-RU" dirty="0" err="1" smtClean="0"/>
              <a:t>пазлы</a:t>
            </a:r>
            <a:r>
              <a:rPr lang="ru-RU" dirty="0"/>
              <a:t>»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тема: «Отечественная </a:t>
            </a:r>
            <a:r>
              <a:rPr lang="ru-RU" dirty="0"/>
              <a:t>война 1812 года»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Василий Верещагин </a:t>
            </a:r>
            <a:r>
              <a:rPr lang="ru-RU" dirty="0"/>
              <a:t>«Наполеон на Бородинских высотах» (1897 г).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95379"/>
            <a:ext cx="6843243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771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323528" y="908720"/>
            <a:ext cx="4176464" cy="5328592"/>
          </a:xfrm>
        </p:spPr>
        <p:txBody>
          <a:bodyPr>
            <a:noAutofit/>
          </a:bodyPr>
          <a:lstStyle/>
          <a:p>
            <a:pPr marL="0" lvl="0" indent="0">
              <a:buClr>
                <a:srgbClr val="DC9E1F"/>
              </a:buClr>
              <a:buNone/>
            </a:pPr>
            <a:r>
              <a:rPr lang="ru-RU" sz="1800" dirty="0">
                <a:solidFill>
                  <a:srgbClr val="FFFF00"/>
                </a:solidFill>
              </a:rPr>
              <a:t>Был Грозный на расправу скор, жесток –</a:t>
            </a:r>
          </a:p>
          <a:p>
            <a:pPr marL="0" lvl="0" indent="0">
              <a:buClr>
                <a:srgbClr val="DC9E1F"/>
              </a:buClr>
              <a:buNone/>
            </a:pPr>
            <a:r>
              <a:rPr lang="ru-RU" sz="1800" dirty="0" smtClean="0">
                <a:solidFill>
                  <a:srgbClr val="FFFF00"/>
                </a:solidFill>
              </a:rPr>
              <a:t>И </a:t>
            </a:r>
            <a:r>
              <a:rPr lang="ru-RU" sz="1800" dirty="0">
                <a:solidFill>
                  <a:srgbClr val="FFFF00"/>
                </a:solidFill>
              </a:rPr>
              <a:t>сила беззаконья и закона...</a:t>
            </a:r>
          </a:p>
          <a:p>
            <a:pPr marL="0" lvl="0" indent="0">
              <a:buClr>
                <a:srgbClr val="DC9E1F"/>
              </a:buClr>
              <a:buNone/>
            </a:pPr>
            <a:r>
              <a:rPr lang="ru-RU" sz="1800" dirty="0" smtClean="0">
                <a:solidFill>
                  <a:srgbClr val="FFFF00"/>
                </a:solidFill>
              </a:rPr>
              <a:t>И </a:t>
            </a:r>
            <a:r>
              <a:rPr lang="ru-RU" sz="1800" dirty="0">
                <a:solidFill>
                  <a:srgbClr val="FFFF00"/>
                </a:solidFill>
              </a:rPr>
              <a:t>смерть его раздоров всех исток  –</a:t>
            </a:r>
          </a:p>
          <a:p>
            <a:pPr marL="0" lvl="0" indent="0">
              <a:buClr>
                <a:srgbClr val="DC9E1F"/>
              </a:buClr>
              <a:buNone/>
            </a:pPr>
            <a:r>
              <a:rPr lang="ru-RU" sz="1800" dirty="0" smtClean="0">
                <a:solidFill>
                  <a:srgbClr val="FFFF00"/>
                </a:solidFill>
              </a:rPr>
              <a:t>Борьба </a:t>
            </a:r>
            <a:r>
              <a:rPr lang="ru-RU" sz="1800" dirty="0">
                <a:solidFill>
                  <a:srgbClr val="FFFF00"/>
                </a:solidFill>
              </a:rPr>
              <a:t>бояр кровавая у трона</a:t>
            </a:r>
            <a:r>
              <a:rPr lang="ru-RU" sz="1800" dirty="0" smtClean="0">
                <a:solidFill>
                  <a:srgbClr val="FFFF00"/>
                </a:solidFill>
              </a:rPr>
              <a:t>...</a:t>
            </a:r>
          </a:p>
          <a:p>
            <a:pPr marL="0" lvl="0" indent="0">
              <a:buClr>
                <a:srgbClr val="DC9E1F"/>
              </a:buClr>
              <a:buNone/>
            </a:pPr>
            <a:r>
              <a:rPr lang="ru-RU" sz="1800" dirty="0" smtClean="0">
                <a:solidFill>
                  <a:srgbClr val="FFFF00"/>
                </a:solidFill>
              </a:rPr>
              <a:t>Она </a:t>
            </a:r>
            <a:r>
              <a:rPr lang="ru-RU" sz="1800" dirty="0">
                <a:solidFill>
                  <a:srgbClr val="FFFF00"/>
                </a:solidFill>
              </a:rPr>
              <a:t>была подобна схватке свор...</a:t>
            </a:r>
          </a:p>
          <a:p>
            <a:pPr marL="0" lvl="0" indent="0">
              <a:buClr>
                <a:srgbClr val="DC9E1F"/>
              </a:buClr>
              <a:buNone/>
            </a:pPr>
            <a:r>
              <a:rPr lang="ru-RU" sz="1800" dirty="0">
                <a:solidFill>
                  <a:srgbClr val="FFFF00"/>
                </a:solidFill>
              </a:rPr>
              <a:t> </a:t>
            </a:r>
            <a:r>
              <a:rPr lang="ru-RU" sz="1800" dirty="0" smtClean="0">
                <a:solidFill>
                  <a:srgbClr val="FFFF00"/>
                </a:solidFill>
              </a:rPr>
              <a:t>Кто </a:t>
            </a:r>
            <a:r>
              <a:rPr lang="ru-RU" sz="1800" dirty="0">
                <a:solidFill>
                  <a:srgbClr val="FFFF00"/>
                </a:solidFill>
              </a:rPr>
              <a:t>одолел, те правили с грехами...</a:t>
            </a:r>
          </a:p>
          <a:p>
            <a:pPr marL="0" lvl="0" indent="0">
              <a:buClr>
                <a:srgbClr val="DC9E1F"/>
              </a:buClr>
              <a:buNone/>
            </a:pPr>
            <a:r>
              <a:rPr lang="ru-RU" sz="1800" dirty="0" smtClean="0">
                <a:solidFill>
                  <a:srgbClr val="FFFF00"/>
                </a:solidFill>
              </a:rPr>
              <a:t> Борьба </a:t>
            </a:r>
            <a:r>
              <a:rPr lang="ru-RU" sz="1800" dirty="0">
                <a:solidFill>
                  <a:srgbClr val="FFFF00"/>
                </a:solidFill>
              </a:rPr>
              <a:t>властей – трагический раздор!..</a:t>
            </a:r>
          </a:p>
          <a:p>
            <a:pPr marL="0" lvl="0" indent="0">
              <a:buClr>
                <a:srgbClr val="DC9E1F"/>
              </a:buClr>
              <a:buNone/>
            </a:pPr>
            <a:r>
              <a:rPr lang="ru-RU" sz="1800" dirty="0" smtClean="0">
                <a:solidFill>
                  <a:srgbClr val="FFFF00"/>
                </a:solidFill>
              </a:rPr>
              <a:t> Был </a:t>
            </a:r>
            <a:r>
              <a:rPr lang="ru-RU" sz="1800" dirty="0">
                <a:solidFill>
                  <a:srgbClr val="FFFF00"/>
                </a:solidFill>
              </a:rPr>
              <a:t>смутными закончен временами</a:t>
            </a:r>
            <a:r>
              <a:rPr lang="ru-RU" sz="1800" dirty="0" smtClean="0">
                <a:solidFill>
                  <a:srgbClr val="FFFF00"/>
                </a:solidFill>
              </a:rPr>
              <a:t>...</a:t>
            </a:r>
          </a:p>
          <a:p>
            <a:pPr marL="0" lvl="0" indent="0">
              <a:buClr>
                <a:srgbClr val="DC9E1F"/>
              </a:buClr>
              <a:buNone/>
            </a:pPr>
            <a:r>
              <a:rPr lang="ru-RU" sz="1800" dirty="0" smtClean="0">
                <a:solidFill>
                  <a:srgbClr val="FFFF00"/>
                </a:solidFill>
              </a:rPr>
              <a:t> Врагам </a:t>
            </a:r>
            <a:r>
              <a:rPr lang="ru-RU" sz="1800" dirty="0">
                <a:solidFill>
                  <a:srgbClr val="FFFF00"/>
                </a:solidFill>
              </a:rPr>
              <a:t>на растерзанье сдали Русь:</a:t>
            </a:r>
          </a:p>
          <a:p>
            <a:pPr marL="0" lvl="0" indent="0">
              <a:buClr>
                <a:srgbClr val="DC9E1F"/>
              </a:buClr>
              <a:buNone/>
            </a:pPr>
            <a:r>
              <a:rPr lang="ru-RU" sz="1800" dirty="0" smtClean="0">
                <a:solidFill>
                  <a:srgbClr val="FFFF00"/>
                </a:solidFill>
              </a:rPr>
              <a:t> Безвластье </a:t>
            </a:r>
            <a:r>
              <a:rPr lang="ru-RU" sz="1800" dirty="0">
                <a:solidFill>
                  <a:srgbClr val="FFFF00"/>
                </a:solidFill>
              </a:rPr>
              <a:t>и предательство в расцвете...</a:t>
            </a:r>
          </a:p>
          <a:p>
            <a:pPr marL="0" lvl="0" indent="0">
              <a:buClr>
                <a:srgbClr val="DC9E1F"/>
              </a:buClr>
              <a:buNone/>
            </a:pPr>
            <a:r>
              <a:rPr lang="ru-RU" sz="1800" dirty="0">
                <a:solidFill>
                  <a:srgbClr val="FFFF00"/>
                </a:solidFill>
              </a:rPr>
              <a:t> </a:t>
            </a:r>
            <a:r>
              <a:rPr lang="ru-RU" sz="1800" dirty="0" smtClean="0">
                <a:solidFill>
                  <a:srgbClr val="FFFF00"/>
                </a:solidFill>
              </a:rPr>
              <a:t>Как </a:t>
            </a:r>
            <a:r>
              <a:rPr lang="ru-RU" sz="1800" dirty="0">
                <a:solidFill>
                  <a:srgbClr val="FFFF00"/>
                </a:solidFill>
              </a:rPr>
              <a:t>я такого времени страшусь!</a:t>
            </a:r>
          </a:p>
          <a:p>
            <a:pPr marL="0" lvl="0" indent="0">
              <a:buClr>
                <a:srgbClr val="DC9E1F"/>
              </a:buClr>
              <a:buNone/>
            </a:pPr>
            <a:r>
              <a:rPr lang="ru-RU" sz="1800" dirty="0" smtClean="0">
                <a:solidFill>
                  <a:srgbClr val="FFFF00"/>
                </a:solidFill>
              </a:rPr>
              <a:t> Бесследно </a:t>
            </a:r>
            <a:r>
              <a:rPr lang="ru-RU" sz="1800" dirty="0">
                <a:solidFill>
                  <a:srgbClr val="FFFF00"/>
                </a:solidFill>
              </a:rPr>
              <a:t>всё – кто за беду в ответе?</a:t>
            </a:r>
          </a:p>
          <a:p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>
          <a:xfrm>
            <a:off x="4927351" y="1268760"/>
            <a:ext cx="4248472" cy="4114800"/>
          </a:xfrm>
        </p:spPr>
        <p:txBody>
          <a:bodyPr>
            <a:noAutofit/>
          </a:bodyPr>
          <a:lstStyle/>
          <a:p>
            <a:pPr marL="0" lvl="0" indent="0">
              <a:buClr>
                <a:srgbClr val="DC9E1F"/>
              </a:buCl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 Из </a:t>
            </a:r>
            <a:r>
              <a:rPr lang="ru-RU" sz="2000" dirty="0">
                <a:solidFill>
                  <a:srgbClr val="FFFF00"/>
                </a:solidFill>
              </a:rPr>
              <a:t>прошлого не выкинуть строки.</a:t>
            </a:r>
          </a:p>
          <a:p>
            <a:pPr marL="0" lvl="0" indent="0">
              <a:buClr>
                <a:srgbClr val="DC9E1F"/>
              </a:buCl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 Отечество спасло простонародье</a:t>
            </a:r>
            <a:r>
              <a:rPr lang="ru-RU" sz="2000" dirty="0">
                <a:solidFill>
                  <a:srgbClr val="FFFF00"/>
                </a:solidFill>
              </a:rPr>
              <a:t>...</a:t>
            </a:r>
          </a:p>
          <a:p>
            <a:pPr marL="0" lvl="0" indent="0">
              <a:buClr>
                <a:srgbClr val="DC9E1F"/>
              </a:buCl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 </a:t>
            </a:r>
            <a:r>
              <a:rPr lang="ru-RU" sz="2000" dirty="0">
                <a:solidFill>
                  <a:srgbClr val="FFFF00"/>
                </a:solidFill>
              </a:rPr>
              <a:t>К своей судьбе вернулись мужики,</a:t>
            </a:r>
          </a:p>
          <a:p>
            <a:pPr marL="0" lvl="0" indent="0">
              <a:buClr>
                <a:srgbClr val="DC9E1F"/>
              </a:buCl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 </a:t>
            </a:r>
            <a:r>
              <a:rPr lang="ru-RU" sz="2000" dirty="0">
                <a:solidFill>
                  <a:srgbClr val="FFFF00"/>
                </a:solidFill>
              </a:rPr>
              <a:t>Где ожидало старое </a:t>
            </a:r>
            <a:r>
              <a:rPr lang="ru-RU" sz="2000" dirty="0" err="1">
                <a:solidFill>
                  <a:srgbClr val="FFFF00"/>
                </a:solidFill>
              </a:rPr>
              <a:t>невзгодье</a:t>
            </a:r>
            <a:r>
              <a:rPr lang="ru-RU" sz="2000" dirty="0" smtClean="0">
                <a:solidFill>
                  <a:srgbClr val="FFFF00"/>
                </a:solidFill>
              </a:rPr>
              <a:t>.</a:t>
            </a:r>
          </a:p>
          <a:p>
            <a:pPr marL="0" lvl="0" indent="0">
              <a:buClr>
                <a:srgbClr val="DC9E1F"/>
              </a:buCl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..</a:t>
            </a:r>
            <a:r>
              <a:rPr lang="ru-RU" sz="2000" dirty="0">
                <a:solidFill>
                  <a:srgbClr val="FFFF00"/>
                </a:solidFill>
              </a:rPr>
              <a:t>Взойдёт не скоро  светлая заря –</a:t>
            </a:r>
          </a:p>
          <a:p>
            <a:pPr marL="0" lvl="0" indent="0">
              <a:buClr>
                <a:srgbClr val="DC9E1F"/>
              </a:buCl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 И </a:t>
            </a:r>
            <a:r>
              <a:rPr lang="ru-RU" sz="2000" dirty="0">
                <a:solidFill>
                  <a:srgbClr val="FFFF00"/>
                </a:solidFill>
              </a:rPr>
              <a:t>жизнь не зря по-черному </a:t>
            </a:r>
            <a:r>
              <a:rPr lang="ru-RU" sz="2000" dirty="0" smtClean="0">
                <a:solidFill>
                  <a:srgbClr val="FFFF00"/>
                </a:solidFill>
              </a:rPr>
              <a:t>бранили:</a:t>
            </a:r>
          </a:p>
          <a:p>
            <a:pPr marL="0" lvl="0" indent="0">
              <a:buClr>
                <a:srgbClr val="DC9E1F"/>
              </a:buCl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 Нашли </a:t>
            </a:r>
            <a:r>
              <a:rPr lang="ru-RU" sz="2000" dirty="0">
                <a:solidFill>
                  <a:srgbClr val="FFFF00"/>
                </a:solidFill>
              </a:rPr>
              <a:t>народу нового царя</a:t>
            </a:r>
          </a:p>
          <a:p>
            <a:pPr marL="0" lvl="0" indent="0">
              <a:buClr>
                <a:srgbClr val="DC9E1F"/>
              </a:buCl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 И </a:t>
            </a:r>
            <a:r>
              <a:rPr lang="ru-RU" sz="2000" dirty="0">
                <a:solidFill>
                  <a:srgbClr val="FFFF00"/>
                </a:solidFill>
              </a:rPr>
              <a:t>на века холопство сохранили</a:t>
            </a:r>
            <a:r>
              <a:rPr lang="ru-RU" sz="2000" dirty="0" smtClean="0">
                <a:solidFill>
                  <a:srgbClr val="FFFF00"/>
                </a:solidFill>
              </a:rPr>
              <a:t>. </a:t>
            </a:r>
          </a:p>
          <a:p>
            <a:pPr marL="0" lvl="0" indent="0" algn="r">
              <a:buClr>
                <a:srgbClr val="DC9E1F"/>
              </a:buClr>
              <a:buNone/>
            </a:pPr>
            <a:r>
              <a:rPr lang="ru-RU" sz="1400" dirty="0" smtClean="0"/>
              <a:t>Алексей </a:t>
            </a:r>
            <a:r>
              <a:rPr lang="ru-RU" sz="1400" dirty="0"/>
              <a:t>Порошин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634082"/>
          </a:xfrm>
        </p:spPr>
        <p:txBody>
          <a:bodyPr/>
          <a:lstStyle/>
          <a:p>
            <a:r>
              <a:rPr lang="ru-RU" dirty="0"/>
              <a:t>«Отсроченная тема» </a:t>
            </a:r>
          </a:p>
        </p:txBody>
      </p:sp>
    </p:spTree>
    <p:extLst>
      <p:ext uri="{BB962C8B-B14F-4D97-AF65-F5344CB8AC3E}">
        <p14:creationId xmlns:p14="http://schemas.microsoft.com/office/powerpoint/2010/main" val="235441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83275" y="2204864"/>
            <a:ext cx="65069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Спасибо за внимание!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9101" y="3818784"/>
            <a:ext cx="797526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Желаю Вам творческих успехов!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9268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980728"/>
            <a:ext cx="7924800" cy="411480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                                                                  </a:t>
            </a:r>
            <a:r>
              <a:rPr lang="ru-RU" sz="3600" b="1" dirty="0">
                <a:solidFill>
                  <a:srgbClr val="FFFF00"/>
                </a:solidFill>
              </a:rPr>
              <a:t>Плохой учитель сообщает истину,                                                                  хороший — учит ее </a:t>
            </a:r>
            <a:r>
              <a:rPr lang="ru-RU" sz="3600" b="1" dirty="0" smtClean="0">
                <a:solidFill>
                  <a:srgbClr val="FFFF00"/>
                </a:solidFill>
              </a:rPr>
              <a:t>находить</a:t>
            </a:r>
            <a:r>
              <a:rPr lang="ru-RU" sz="3600" b="1" dirty="0">
                <a:solidFill>
                  <a:srgbClr val="FFFF00"/>
                </a:solidFill>
              </a:rPr>
              <a:t>.</a:t>
            </a:r>
          </a:p>
          <a:p>
            <a:pPr marL="0" indent="0" algn="r">
              <a:buNone/>
            </a:pPr>
            <a:r>
              <a:rPr lang="ru-RU" sz="3600" i="1" dirty="0">
                <a:solidFill>
                  <a:srgbClr val="FFFF00"/>
                </a:solidFill>
              </a:rPr>
              <a:t>А. </a:t>
            </a:r>
            <a:r>
              <a:rPr lang="ru-RU" sz="3600" i="1" dirty="0" err="1">
                <a:solidFill>
                  <a:srgbClr val="FFFF00"/>
                </a:solidFill>
              </a:rPr>
              <a:t>Дистервег</a:t>
            </a:r>
            <a:endParaRPr lang="ru-RU" sz="3600" i="1" dirty="0">
              <a:solidFill>
                <a:srgbClr val="FFFF00"/>
              </a:solidFill>
            </a:endParaRPr>
          </a:p>
          <a:p>
            <a:pPr marL="0" indent="0" algn="r">
              <a:buNone/>
            </a:pPr>
            <a:r>
              <a:rPr lang="ru-RU" sz="3600" dirty="0">
                <a:solidFill>
                  <a:srgbClr val="FFFF00"/>
                </a:solidFill>
              </a:rPr>
              <a:t> </a:t>
            </a:r>
            <a:r>
              <a:rPr lang="ru-RU" sz="3600" b="1" dirty="0">
                <a:solidFill>
                  <a:srgbClr val="FFFF00"/>
                </a:solidFill>
              </a:rPr>
              <a:t>«Хорошее начало – половина дела».  </a:t>
            </a:r>
          </a:p>
          <a:p>
            <a:pPr marL="0" indent="0" algn="r">
              <a:buNone/>
            </a:pPr>
            <a:r>
              <a:rPr lang="ru-RU" sz="3600" i="1" dirty="0">
                <a:solidFill>
                  <a:srgbClr val="FFFF00"/>
                </a:solidFill>
              </a:rPr>
              <a:t>Народная мудрость</a:t>
            </a:r>
          </a:p>
          <a:p>
            <a:endParaRPr lang="ru-RU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9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4900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052736"/>
            <a:ext cx="7924800" cy="4546848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FFFF00"/>
                </a:solidFill>
              </a:rPr>
              <a:t>Цель мастер - класса</a:t>
            </a:r>
            <a:r>
              <a:rPr lang="ru-RU" sz="2400" dirty="0"/>
              <a:t>: обрести в вашем лице союзников, заинтересованных в организации учебного процесса, при котором создается возможность достичь успешных результатов в деятельности как отдельно взятой личности, так и коллектива в целом.</a:t>
            </a:r>
          </a:p>
          <a:p>
            <a:r>
              <a:rPr lang="ru-RU" sz="2400" dirty="0">
                <a:solidFill>
                  <a:srgbClr val="FFFF00"/>
                </a:solidFill>
              </a:rPr>
              <a:t>Задачи: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/>
              <a:t>напомнить </a:t>
            </a:r>
            <a:r>
              <a:rPr lang="ru-RU" sz="2400" dirty="0"/>
              <a:t>коллегам </a:t>
            </a:r>
            <a:r>
              <a:rPr lang="ru-RU" sz="2400" dirty="0" smtClean="0"/>
              <a:t>понятие «педагогический успех», «целеполагание», «ситуация успеха»”;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/>
              <a:t>показать </a:t>
            </a:r>
            <a:r>
              <a:rPr lang="ru-RU" sz="2400" dirty="0"/>
              <a:t>методы и приемы  </a:t>
            </a:r>
            <a:r>
              <a:rPr lang="ru-RU" sz="2400" dirty="0" smtClean="0"/>
              <a:t>целеполагания на первом этапе урока  </a:t>
            </a:r>
            <a:r>
              <a:rPr lang="ru-RU" sz="2400" dirty="0"/>
              <a:t>применяемые  на уроках истории провоцирующие создание ситуации успеха для учащихся . </a:t>
            </a:r>
          </a:p>
        </p:txBody>
      </p:sp>
    </p:spTree>
    <p:extLst>
      <p:ext uri="{BB962C8B-B14F-4D97-AF65-F5344CB8AC3E}">
        <p14:creationId xmlns:p14="http://schemas.microsoft.com/office/powerpoint/2010/main" val="21225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778098"/>
          </a:xfrm>
        </p:spPr>
        <p:txBody>
          <a:bodyPr/>
          <a:lstStyle/>
          <a:p>
            <a:pPr algn="ctr"/>
            <a:r>
              <a:rPr lang="ru-RU" sz="2800" dirty="0"/>
              <a:t>В процессе обучения истории учитель формулирует три группы целей: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196752"/>
            <a:ext cx="7924800" cy="54006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Обучающие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dirty="0"/>
              <a:t>«выбрать», «назвать», «дать определение», «написать», «перечислить», «систематизировать».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Развивающие</a:t>
            </a:r>
          </a:p>
          <a:p>
            <a:pPr marL="0" indent="0">
              <a:buNone/>
            </a:pPr>
            <a:r>
              <a:rPr lang="ru-RU" sz="2400" dirty="0"/>
              <a:t>соотнести, сопоставить, классифицировать, сгруппировать, объяснить, сделать выводы, доказать, обосновать суждения, выдвинуть (проверить) гипотезу.</a:t>
            </a:r>
            <a:endParaRPr lang="ru-RU" sz="2400" dirty="0" smtClean="0"/>
          </a:p>
          <a:p>
            <a:r>
              <a:rPr lang="ru-RU" sz="2400" dirty="0">
                <a:solidFill>
                  <a:srgbClr val="FFFF00"/>
                </a:solidFill>
              </a:rPr>
              <a:t>Воспитательные </a:t>
            </a:r>
            <a:endParaRPr lang="ru-RU" sz="2400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sz="2400" dirty="0"/>
              <a:t>пробудить интерес к самостоятельному решению задач, побудить учащихся к активности, выразить свое отношение…</a:t>
            </a:r>
          </a:p>
        </p:txBody>
      </p:sp>
    </p:spTree>
    <p:extLst>
      <p:ext uri="{BB962C8B-B14F-4D97-AF65-F5344CB8AC3E}">
        <p14:creationId xmlns:p14="http://schemas.microsoft.com/office/powerpoint/2010/main" val="196438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706090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dirty="0"/>
              <a:t>Подводящий диалог</a:t>
            </a:r>
            <a:r>
              <a:rPr lang="ru-RU" dirty="0" smtClean="0"/>
              <a:t>»</a:t>
            </a:r>
            <a:br>
              <a:rPr lang="ru-RU" dirty="0" smtClean="0"/>
            </a:br>
            <a:r>
              <a:rPr lang="ru-RU" sz="2400" dirty="0" smtClean="0"/>
              <a:t>Тема: «В рыцарском замке»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04052567"/>
              </p:ext>
            </p:extLst>
          </p:nvPr>
        </p:nvGraphicFramePr>
        <p:xfrm>
          <a:off x="251520" y="1347042"/>
          <a:ext cx="8352928" cy="50342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264696"/>
                <a:gridCol w="2088232"/>
              </a:tblGrid>
              <a:tr h="3050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Действия учителя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96" marR="4969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effectLst/>
                        </a:rPr>
                        <a:t>Действия ученика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96" marR="49696" marT="0" marB="0"/>
                </a:tc>
              </a:tr>
              <a:tr h="4180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Ребята, кого в современном обществе называют рыцарем? 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96" marR="49696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9696" marR="49696" marT="0" marB="0"/>
                </a:tc>
              </a:tr>
              <a:tr h="3649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Приведите пример рыцарского поступка. 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96" marR="49696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9696" marR="49696" marT="0" marB="0"/>
                </a:tc>
              </a:tr>
              <a:tr h="3649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А в средние века кого называли рыцарем? 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96" marR="49696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9696" marR="49696" marT="0" marB="0"/>
                </a:tc>
              </a:tr>
              <a:tr h="631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Есть в этом определении характеристики, которые вы перечисляли, говоря о современном значении слова «рыцарь»? 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96" marR="49696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9696" marR="49696" marT="0" marB="0"/>
                </a:tc>
              </a:tr>
              <a:tr h="3649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А почему сейчас мы так понимаем это слово?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96" marR="49696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9696" marR="49696" marT="0" marB="0"/>
                </a:tc>
              </a:tr>
              <a:tr h="631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Посмотрите отрывок фильма «История рыцаря». Поступок какого героя можно назвать рыцарским, а какого – нельзя? И почему? 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96" marR="49696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9696" marR="49696" marT="0" marB="0"/>
                </a:tc>
              </a:tr>
              <a:tr h="631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Итак, кто же из них был рыцарем по титулу?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А мог ли первый герой стать рыцарем? Кто думает иначе 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96" marR="49696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9696" marR="49696" marT="0" marB="0"/>
                </a:tc>
              </a:tr>
              <a:tr h="631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Ребята, какое противоречие в фактах мы видим в этом отрывке?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Так какой же возникает вопрос? </a:t>
                      </a:r>
                      <a:endParaRPr lang="ru-RU" sz="14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96" marR="49696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9696" marR="49696" marT="0" marB="0"/>
                </a:tc>
              </a:tr>
              <a:tr h="305091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Формулируем учебную проблему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/>
                        </a:rPr>
                        <a:t>: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96" marR="4969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48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96" marR="4969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96" marR="4969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505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«Работа над понятием».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4930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Тема урока: «Смутное время»</a:t>
            </a:r>
          </a:p>
          <a:p>
            <a:r>
              <a:rPr lang="ru-RU" sz="2800" dirty="0" smtClean="0"/>
              <a:t>Найдите в толковом словаре значение термина смутное время</a:t>
            </a:r>
          </a:p>
          <a:p>
            <a:pPr marL="0" indent="0">
              <a:buNone/>
            </a:pPr>
            <a:endParaRPr lang="ru-RU" sz="2800" dirty="0" smtClean="0"/>
          </a:p>
          <a:p>
            <a:r>
              <a:rPr lang="ru-RU" sz="2800" dirty="0"/>
              <a:t>«Смутное время» — раздоры, восстания, мятеж. </a:t>
            </a:r>
            <a:endParaRPr lang="ru-RU" sz="2800" dirty="0" smtClean="0"/>
          </a:p>
          <a:p>
            <a:r>
              <a:rPr lang="ru-RU" sz="2800" dirty="0" smtClean="0"/>
              <a:t>Определите  цель нашего урока, поставьте задачи которые нам предстоит решить для достижения цели.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3745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«Противоречие».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endParaRPr lang="ru-RU" sz="2000" dirty="0" smtClean="0"/>
          </a:p>
          <a:p>
            <a:r>
              <a:rPr lang="ru-RU" sz="2400" dirty="0"/>
              <a:t>Тема: «</a:t>
            </a:r>
            <a:r>
              <a:rPr lang="ru-RU" sz="2400" dirty="0" smtClean="0"/>
              <a:t>Отечественная война 1812 года». </a:t>
            </a:r>
            <a:endParaRPr lang="ru-RU" sz="2400" dirty="0"/>
          </a:p>
          <a:p>
            <a:r>
              <a:rPr lang="ru-RU" sz="2400" dirty="0" smtClean="0"/>
              <a:t>Сегодня </a:t>
            </a:r>
            <a:r>
              <a:rPr lang="ru-RU" sz="2400" dirty="0"/>
              <a:t>мы будем говорить о войне, в которой принимало участие наше государство. Эта война получила название «Отечественная». Ни одна из предыдущих войн не имела такого названия.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      Учащиеся </a:t>
            </a:r>
            <a:r>
              <a:rPr lang="ru-RU" sz="2400" dirty="0"/>
              <a:t>формулируют цели урока.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47190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«Ситуация яркого пятна»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тема </a:t>
            </a:r>
            <a:r>
              <a:rPr lang="ru-RU" sz="3200" dirty="0"/>
              <a:t>«НЭП» </a:t>
            </a:r>
            <a:endParaRPr lang="ru-RU" sz="3200" dirty="0" smtClean="0"/>
          </a:p>
          <a:p>
            <a:endParaRPr lang="ru-RU" sz="3200" dirty="0"/>
          </a:p>
          <a:p>
            <a:r>
              <a:rPr lang="ru-RU" sz="3200" dirty="0" smtClean="0"/>
              <a:t>Нэпман </a:t>
            </a:r>
            <a:r>
              <a:rPr lang="ru-RU" sz="3200" dirty="0"/>
              <a:t>у нэпмана спрашивает: «Как дела?» Тот отвечает: «Как у картошки. Если не съедят, то посадят</a:t>
            </a:r>
            <a:r>
              <a:rPr lang="ru-RU" sz="3200" dirty="0" smtClean="0"/>
              <a:t>.»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35685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706090"/>
          </a:xfrm>
        </p:spPr>
        <p:txBody>
          <a:bodyPr/>
          <a:lstStyle/>
          <a:p>
            <a:r>
              <a:rPr lang="ru-RU" sz="2400" dirty="0" smtClean="0"/>
              <a:t>Тема :«</a:t>
            </a:r>
            <a:r>
              <a:rPr lang="ru-RU" sz="2400" dirty="0"/>
              <a:t>СССР в 30-е гг.»: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984469861"/>
              </p:ext>
            </p:extLst>
          </p:nvPr>
        </p:nvGraphicFramePr>
        <p:xfrm>
          <a:off x="539552" y="1340769"/>
          <a:ext cx="8280919" cy="42484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40027"/>
                <a:gridCol w="4140892"/>
              </a:tblGrid>
              <a:tr h="7724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Действия учителя 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Предполагаемы ответы детей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58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mtClean="0">
                          <a:solidFill>
                            <a:schemeClr val="bg1"/>
                          </a:solidFill>
                          <a:effectLst/>
                        </a:rPr>
                        <a:t>Что вы знаете об отношении людей к личности Сталина?</a:t>
                      </a:r>
                      <a:endParaRPr lang="ru-RU" sz="1100" b="1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mtClean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Характеризуют его по-разному</a:t>
                      </a:r>
                      <a:endParaRPr lang="ru-RU" sz="1100" b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448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</a:rPr>
                        <a:t>По официальной версии И.В. Сталин родился 21</a:t>
                      </a:r>
                      <a:endParaRPr lang="ru-RU" sz="1100" b="1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</a:rPr>
                        <a:t>декабря 1879 под знаком Сатаны.</a:t>
                      </a:r>
                      <a:endParaRPr lang="ru-RU" sz="1100" b="1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1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724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effectLst/>
                        </a:rPr>
                        <a:t>Как думаете о чем пойдет речь? Отразилось ли это на его политики?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814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418</TotalTime>
  <Words>747</Words>
  <Application>Microsoft Office PowerPoint</Application>
  <PresentationFormat>Экран (4:3)</PresentationFormat>
  <Paragraphs>135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Горизонт</vt:lpstr>
      <vt:lpstr>  мастер-класс по теме: «Целеполагание, как способ создания ситуации успеха на уроках истории в условиях реализации ФГОС ООО» </vt:lpstr>
      <vt:lpstr>Презентация PowerPoint</vt:lpstr>
      <vt:lpstr>Презентация PowerPoint</vt:lpstr>
      <vt:lpstr>В процессе обучения истории учитель формулирует три группы целей:</vt:lpstr>
      <vt:lpstr>«Подводящий диалог» Тема: «В рыцарском замке»</vt:lpstr>
      <vt:lpstr>«Работа над понятием». </vt:lpstr>
      <vt:lpstr>«Противоречие». </vt:lpstr>
      <vt:lpstr>«Ситуация яркого пятна»</vt:lpstr>
      <vt:lpstr>Тема :«СССР в 30-е гг.»:</vt:lpstr>
      <vt:lpstr> «Тема-вопрос». </vt:lpstr>
      <vt:lpstr>«Работа с таблицей»</vt:lpstr>
      <vt:lpstr>«Домысливание»</vt:lpstr>
      <vt:lpstr>«Оптические иллюзии»</vt:lpstr>
      <vt:lpstr>«Решение ребусов»</vt:lpstr>
      <vt:lpstr>«Собери  пазлы»  тема: «Отечественная война 1812 года»</vt:lpstr>
      <vt:lpstr>«Отсроченная тема»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Ермаков Евгений Иванович</dc:creator>
  <cp:lastModifiedBy>Ермаков Евгений Иванович</cp:lastModifiedBy>
  <cp:revision>30</cp:revision>
  <dcterms:created xsi:type="dcterms:W3CDTF">2019-02-04T12:09:42Z</dcterms:created>
  <dcterms:modified xsi:type="dcterms:W3CDTF">2019-02-06T14:30:50Z</dcterms:modified>
</cp:coreProperties>
</file>