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36"/>
  </p:notesMasterIdLst>
  <p:sldIdLst>
    <p:sldId id="256" r:id="rId2"/>
    <p:sldId id="297" r:id="rId3"/>
    <p:sldId id="300" r:id="rId4"/>
    <p:sldId id="260" r:id="rId5"/>
    <p:sldId id="257" r:id="rId6"/>
    <p:sldId id="262" r:id="rId7"/>
    <p:sldId id="263" r:id="rId8"/>
    <p:sldId id="265" r:id="rId9"/>
    <p:sldId id="267" r:id="rId10"/>
    <p:sldId id="268" r:id="rId11"/>
    <p:sldId id="309" r:id="rId12"/>
    <p:sldId id="269" r:id="rId13"/>
    <p:sldId id="270" r:id="rId14"/>
    <p:sldId id="271" r:id="rId15"/>
    <p:sldId id="272" r:id="rId16"/>
    <p:sldId id="304" r:id="rId17"/>
    <p:sldId id="305" r:id="rId18"/>
    <p:sldId id="277" r:id="rId19"/>
    <p:sldId id="279" r:id="rId20"/>
    <p:sldId id="280" r:id="rId21"/>
    <p:sldId id="281" r:id="rId22"/>
    <p:sldId id="290" r:id="rId23"/>
    <p:sldId id="292" r:id="rId24"/>
    <p:sldId id="291" r:id="rId25"/>
    <p:sldId id="283" r:id="rId26"/>
    <p:sldId id="285" r:id="rId27"/>
    <p:sldId id="286" r:id="rId28"/>
    <p:sldId id="306" r:id="rId29"/>
    <p:sldId id="307" r:id="rId30"/>
    <p:sldId id="301" r:id="rId31"/>
    <p:sldId id="303" r:id="rId32"/>
    <p:sldId id="302" r:id="rId33"/>
    <p:sldId id="274" r:id="rId34"/>
    <p:sldId id="296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Да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Вопрос №1</c:v>
                </c:pt>
                <c:pt idx="1">
                  <c:v>Вопрос №2</c:v>
                </c:pt>
                <c:pt idx="2">
                  <c:v>Вопрос №3</c:v>
                </c:pt>
                <c:pt idx="3">
                  <c:v>Вопрос №4</c:v>
                </c:pt>
                <c:pt idx="4">
                  <c:v>Вопрос №5</c:v>
                </c:pt>
                <c:pt idx="5">
                  <c:v>Вопрос № 6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1</c:v>
                </c:pt>
                <c:pt idx="1">
                  <c:v>0.33</c:v>
                </c:pt>
                <c:pt idx="2">
                  <c:v>0.79</c:v>
                </c:pt>
                <c:pt idx="3">
                  <c:v>0.8</c:v>
                </c:pt>
                <c:pt idx="4">
                  <c:v>0.79</c:v>
                </c:pt>
                <c:pt idx="5">
                  <c:v>0.92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Нет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Вопрос №1</c:v>
                </c:pt>
                <c:pt idx="1">
                  <c:v>Вопрос №2</c:v>
                </c:pt>
                <c:pt idx="2">
                  <c:v>Вопрос №3</c:v>
                </c:pt>
                <c:pt idx="3">
                  <c:v>Вопрос №4</c:v>
                </c:pt>
                <c:pt idx="4">
                  <c:v>Вопрос №5</c:v>
                </c:pt>
                <c:pt idx="5">
                  <c:v>Вопрос № 6</c:v>
                </c:pt>
              </c:strCache>
            </c:strRef>
          </c:cat>
          <c:val>
            <c:numRef>
              <c:f>Лист1!$C$2:$C$7</c:f>
              <c:numCache>
                <c:formatCode>0%</c:formatCode>
                <c:ptCount val="6"/>
                <c:pt idx="0">
                  <c:v>0</c:v>
                </c:pt>
                <c:pt idx="1">
                  <c:v>0.67</c:v>
                </c:pt>
                <c:pt idx="2">
                  <c:v>0.21</c:v>
                </c:pt>
                <c:pt idx="3">
                  <c:v>0.2</c:v>
                </c:pt>
                <c:pt idx="4">
                  <c:v>0.11</c:v>
                </c:pt>
                <c:pt idx="5">
                  <c:v>0.08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2049792"/>
        <c:axId val="72051328"/>
      </c:barChart>
      <c:catAx>
        <c:axId val="72049792"/>
        <c:scaling>
          <c:orientation val="minMax"/>
        </c:scaling>
        <c:delete val="0"/>
        <c:axPos val="l"/>
        <c:majorTickMark val="out"/>
        <c:minorTickMark val="none"/>
        <c:tickLblPos val="nextTo"/>
        <c:crossAx val="72051328"/>
        <c:crosses val="autoZero"/>
        <c:auto val="1"/>
        <c:lblAlgn val="ctr"/>
        <c:lblOffset val="100"/>
        <c:noMultiLvlLbl val="0"/>
      </c:catAx>
      <c:valAx>
        <c:axId val="72051328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7204979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DC4EA-C4C3-4C31-B3C3-5278B0AA4AB4}" type="datetimeFigureOut">
              <a:rPr lang="ru-RU" smtClean="0"/>
              <a:t>21.01.2019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8B1A45-687A-40F5-9070-E8877FD1E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074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61B7-6B7E-4752-998D-4DE248B0ECF6}" type="datetimeFigureOut">
              <a:rPr lang="ru-RU" smtClean="0"/>
              <a:t>21.01.2019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8B7A-24D3-44A3-A6FF-D367E7CA43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61B7-6B7E-4752-998D-4DE248B0ECF6}" type="datetimeFigureOut">
              <a:rPr lang="ru-RU" smtClean="0"/>
              <a:t>21.01.2019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8B7A-24D3-44A3-A6FF-D367E7CA43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61B7-6B7E-4752-998D-4DE248B0ECF6}" type="datetimeFigureOut">
              <a:rPr lang="ru-RU" smtClean="0"/>
              <a:t>21.01.2019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8B7A-24D3-44A3-A6FF-D367E7CA43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61B7-6B7E-4752-998D-4DE248B0ECF6}" type="datetimeFigureOut">
              <a:rPr lang="ru-RU" smtClean="0"/>
              <a:t>21.01.2019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8B7A-24D3-44A3-A6FF-D367E7CA43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61B7-6B7E-4752-998D-4DE248B0ECF6}" type="datetimeFigureOut">
              <a:rPr lang="ru-RU" smtClean="0"/>
              <a:t>21.01.2019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8B7A-24D3-44A3-A6FF-D367E7CA43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61B7-6B7E-4752-998D-4DE248B0ECF6}" type="datetimeFigureOut">
              <a:rPr lang="ru-RU" smtClean="0"/>
              <a:t>21.01.2019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8B7A-24D3-44A3-A6FF-D367E7CA434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61B7-6B7E-4752-998D-4DE248B0ECF6}" type="datetimeFigureOut">
              <a:rPr lang="ru-RU" smtClean="0"/>
              <a:t>21.01.2019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8B7A-24D3-44A3-A6FF-D367E7CA43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61B7-6B7E-4752-998D-4DE248B0ECF6}" type="datetimeFigureOut">
              <a:rPr lang="ru-RU" smtClean="0"/>
              <a:t>21.01.2019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8B7A-24D3-44A3-A6FF-D367E7CA43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61B7-6B7E-4752-998D-4DE248B0ECF6}" type="datetimeFigureOut">
              <a:rPr lang="ru-RU" smtClean="0"/>
              <a:t>21.01.2019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8B7A-24D3-44A3-A6FF-D367E7CA43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61B7-6B7E-4752-998D-4DE248B0ECF6}" type="datetimeFigureOut">
              <a:rPr lang="ru-RU" smtClean="0"/>
              <a:t>21.01.2019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0268B7A-24D3-44A3-A6FF-D367E7CA43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C61B7-6B7E-4752-998D-4DE248B0ECF6}" type="datetimeFigureOut">
              <a:rPr lang="ru-RU" smtClean="0"/>
              <a:t>21.01.2019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8B7A-24D3-44A3-A6FF-D367E7CA43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2EC61B7-6B7E-4752-998D-4DE248B0ECF6}" type="datetimeFigureOut">
              <a:rPr lang="ru-RU" smtClean="0"/>
              <a:t>21.01.2019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90268B7A-24D3-44A3-A6FF-D367E7CA434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1916832"/>
            <a:ext cx="6621360" cy="1512168"/>
          </a:xfrm>
        </p:spPr>
        <p:txBody>
          <a:bodyPr>
            <a:normAutofit fontScale="90000"/>
          </a:bodyPr>
          <a:lstStyle/>
          <a:p>
            <a:pPr algn="ctr">
              <a:lnSpc>
                <a:spcPct val="200000"/>
              </a:lnSpc>
            </a:pPr>
            <a:r>
              <a:rPr lang="ru-RU" sz="4000" u="sng" dirty="0">
                <a:effectLst/>
              </a:rPr>
              <a:t>«</a:t>
            </a:r>
            <a:r>
              <a:rPr lang="ru-RU" sz="4000" u="sng" dirty="0" smtClean="0">
                <a:effectLst/>
              </a:rPr>
              <a:t>Симметрия </a:t>
            </a:r>
            <a:r>
              <a:rPr lang="ru-RU" sz="4000" u="sng" dirty="0">
                <a:effectLst/>
              </a:rPr>
              <a:t>в</a:t>
            </a:r>
            <a:r>
              <a:rPr lang="ru-RU" sz="4000" u="sng" dirty="0" smtClean="0">
                <a:effectLst/>
              </a:rPr>
              <a:t>округ нас» 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11960" y="3573016"/>
            <a:ext cx="4608512" cy="2592287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выполнили: </a:t>
            </a:r>
          </a:p>
          <a:p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Прохоровская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Олеся и Панина Виктория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8«Е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класс </a:t>
            </a:r>
          </a:p>
          <a:p>
            <a:pPr>
              <a:lnSpc>
                <a:spcPct val="80000"/>
              </a:lnSpc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Руководитель:</a:t>
            </a:r>
            <a:r>
              <a:rPr lang="ru-RU" sz="18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u="sng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учитель математики МБОУ "СОШ"</a:t>
            </a:r>
          </a:p>
          <a:p>
            <a:pPr>
              <a:lnSpc>
                <a:spcPct val="80000"/>
              </a:lnSpc>
            </a:pPr>
            <a:r>
              <a:rPr lang="ru-RU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Тафинцева Галина Александровна </a:t>
            </a: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://wildwildworld.net.ua/sites/default/files/simmetria-v-prirode%20%285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3016"/>
            <a:ext cx="381000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68016" y="258276"/>
            <a:ext cx="64296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Муниципальное бюджетное образовательное учреждение</a:t>
            </a:r>
            <a:b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                « 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Средняя общеобразовательная школа »</a:t>
            </a:r>
            <a:b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                         г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. Котовск, Тамбовская область</a:t>
            </a:r>
            <a:b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1472623"/>
            <a:ext cx="49502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Исследовательская работа</a:t>
            </a:r>
            <a:r>
              <a:rPr lang="ru-RU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73976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913" y="908720"/>
            <a:ext cx="7520940" cy="54864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3"/>
                </a:solidFill>
              </a:rPr>
              <a:t>Лучевая симметрия характерна, как правило, для животных, ведущих прикреплённый образ жизни</a:t>
            </a:r>
            <a:r>
              <a:rPr lang="ru-RU" sz="3200" b="1" dirty="0" smtClean="0">
                <a:solidFill>
                  <a:schemeClr val="accent3"/>
                </a:solidFill>
              </a:rPr>
              <a:t>.</a:t>
            </a:r>
            <a:endParaRPr lang="ru-RU" sz="3200" b="1" dirty="0">
              <a:solidFill>
                <a:schemeClr val="accent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14370" y="2276872"/>
            <a:ext cx="5338936" cy="411595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32" y="2204864"/>
            <a:ext cx="3956636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240868"/>
            <a:ext cx="4464496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280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476672"/>
            <a:ext cx="8640960" cy="866360"/>
          </a:xfrm>
        </p:spPr>
        <p:txBody>
          <a:bodyPr/>
          <a:lstStyle/>
          <a:p>
            <a:r>
              <a:rPr lang="ru-RU" sz="3200" dirty="0" smtClean="0">
                <a:solidFill>
                  <a:schemeClr val="accent3"/>
                </a:solidFill>
              </a:rPr>
              <a:t>                    </a:t>
            </a:r>
            <a:r>
              <a:rPr lang="ru-RU" sz="3200" b="1" dirty="0" smtClean="0">
                <a:solidFill>
                  <a:schemeClr val="accent3"/>
                </a:solidFill>
              </a:rPr>
              <a:t>Центральная симметрия </a:t>
            </a:r>
            <a:endParaRPr lang="ru-RU" sz="3200" b="1" dirty="0">
              <a:solidFill>
                <a:schemeClr val="accent3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321" y="1935164"/>
            <a:ext cx="4005277" cy="234687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3" b="89674" l="9929" r="858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131139"/>
            <a:ext cx="1790700" cy="22029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71" b="79798" l="9783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993" y="4282039"/>
            <a:ext cx="2336800" cy="2402918"/>
          </a:xfrm>
          <a:prstGeom prst="rect">
            <a:avLst/>
          </a:prstGeom>
        </p:spPr>
      </p:pic>
      <p:pic>
        <p:nvPicPr>
          <p:cNvPr id="1026" name="Picture 2" descr="https://ozon-st.cdn.ngenix.net/multimedia/10173068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31238"/>
            <a:ext cx="2520752" cy="252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7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8229600" cy="57832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3"/>
                </a:solidFill>
              </a:rPr>
              <a:t>Одномерная </a:t>
            </a:r>
            <a:r>
              <a:rPr lang="ru-RU" sz="3200" b="1" dirty="0" smtClean="0">
                <a:solidFill>
                  <a:schemeClr val="accent3"/>
                </a:solidFill>
              </a:rPr>
              <a:t>симметрия</a:t>
            </a:r>
            <a:endParaRPr lang="ru-RU" sz="3200" b="1" dirty="0">
              <a:solidFill>
                <a:schemeClr val="accent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5936" y="1935480"/>
            <a:ext cx="4690864" cy="4389120"/>
          </a:xfrm>
        </p:spPr>
        <p:txBody>
          <a:bodyPr>
            <a:normAutofit/>
          </a:bodyPr>
          <a:lstStyle/>
          <a:p>
            <a:endParaRPr lang="ru-RU" sz="1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291158"/>
            <a:ext cx="3503481" cy="261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501690"/>
            <a:ext cx="417646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288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65033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3"/>
                </a:solidFill>
              </a:rPr>
              <a:t>Двумерная </a:t>
            </a:r>
            <a:r>
              <a:rPr lang="ru-RU" sz="3200" b="1" dirty="0" smtClean="0">
                <a:solidFill>
                  <a:schemeClr val="accent3"/>
                </a:solidFill>
              </a:rPr>
              <a:t>симметрия</a:t>
            </a:r>
            <a:endParaRPr lang="ru-RU" sz="3200" b="1" dirty="0">
              <a:solidFill>
                <a:schemeClr val="accent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1880" y="1052736"/>
            <a:ext cx="4978896" cy="5055840"/>
          </a:xfrm>
        </p:spPr>
        <p:txBody>
          <a:bodyPr>
            <a:normAutofit/>
          </a:bodyPr>
          <a:lstStyle/>
          <a:p>
            <a:endParaRPr lang="ru-RU" sz="1800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4031432" cy="2936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72816"/>
            <a:ext cx="3960440" cy="2936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23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92696"/>
            <a:ext cx="7520940" cy="54864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3"/>
                </a:solidFill>
              </a:rPr>
              <a:t>Винтовая ось симметрии </a:t>
            </a:r>
            <a:r>
              <a:rPr lang="ru-RU" sz="3200" b="1" dirty="0" smtClean="0">
                <a:solidFill>
                  <a:schemeClr val="accent3"/>
                </a:solidFill>
              </a:rPr>
              <a:t>подобия</a:t>
            </a:r>
            <a:endParaRPr lang="ru-RU" sz="3200" b="1" dirty="0">
              <a:solidFill>
                <a:schemeClr val="accent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5856" y="1916832"/>
            <a:ext cx="5565304" cy="4389120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  <a:p>
            <a:r>
              <a:rPr lang="ru-RU" dirty="0" smtClean="0"/>
              <a:t>      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3240360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435843"/>
            <a:ext cx="273630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501008"/>
            <a:ext cx="228600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975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548680"/>
            <a:ext cx="6862529" cy="65033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3"/>
                </a:solidFill>
              </a:rPr>
              <a:t>Поворотная симметрия</a:t>
            </a:r>
            <a:endParaRPr lang="ru-RU" sz="3200" b="1" dirty="0">
              <a:solidFill>
                <a:schemeClr val="accent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1880" y="1844824"/>
            <a:ext cx="5349280" cy="4389120"/>
          </a:xfrm>
        </p:spPr>
        <p:txBody>
          <a:bodyPr>
            <a:normAutofit/>
          </a:bodyPr>
          <a:lstStyle/>
          <a:p>
            <a:endParaRPr lang="ru-RU" sz="2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338171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308" y="1575017"/>
            <a:ext cx="3263180" cy="25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260" y="3672484"/>
            <a:ext cx="3766964" cy="2742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71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65760"/>
            <a:ext cx="7156276" cy="54864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3"/>
                </a:solidFill>
              </a:rPr>
              <a:t>Симметрия в неживой природе</a:t>
            </a:r>
            <a:endParaRPr lang="ru-RU" sz="3200" b="1" dirty="0">
              <a:solidFill>
                <a:schemeClr val="accent3"/>
              </a:solidFill>
            </a:endParaRPr>
          </a:p>
        </p:txBody>
      </p:sp>
      <p:pic>
        <p:nvPicPr>
          <p:cNvPr id="2050" name="Picture 2" descr="https://c.pxhere.com/photos/44/46/rocks_stacked_balance_beach_shore-1205894.jpg!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082" y="980728"/>
            <a:ext cx="388843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c.pxhere.com/photos/d3/d2/dunes_sand_landscape_ripples_dry_desert_hot_clouds-887087.jpg!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5" y="2294562"/>
            <a:ext cx="4501643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libtime.ru/wp-content/uploads/2018/01/krater-vulka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93" y="3784054"/>
            <a:ext cx="3967421" cy="289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82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pocemu.ru/wp-content/uploads/2016/07/Pochemu-snezhinki-imeyut-takuyu-formu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268" y="3797633"/>
            <a:ext cx="42225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ktphysics.ucoz.net/_bl/0/92680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656"/>
            <a:ext cx="3957280" cy="296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hellbro.ru/uploads/posts/2018-01/15154356181109s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7"/>
            <a:ext cx="3775496" cy="296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05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0623" y="0"/>
            <a:ext cx="7560840" cy="936104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   Симметрия в архитектуре  </a:t>
            </a:r>
            <a:endParaRPr lang="ru-RU" b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628800"/>
            <a:ext cx="8568952" cy="3024336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«Человеку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необходим порядок: без него все его действия теряют согласованность, логическую взаимность. Чем совершеннее порядок, тем спокойнее и увереннее чувствует себя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человек»</a:t>
            </a:r>
          </a:p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Ле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корбюзье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corbusier.totalarch.com/files/gallery/photo_lc_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613" y="3645024"/>
            <a:ext cx="409489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87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://egyptopedia.info/images/stories/Original/architect/hram_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91" y="206103"/>
            <a:ext cx="4909084" cy="257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ttp://oboi.kards.qip.ru/images/wallpaper/0c/88/34828_800_600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 descr="https://everest-tour.by/images/fotogalereya/avtobusnie/moskva/moskovskie-vorot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90914"/>
            <a:ext cx="3131840" cy="34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.artfile.me/wallpaper/24-08-2014/1920x1240/goroda-moskva--rossiya-bolshoj-teatr-fon-8589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38" y="3212976"/>
            <a:ext cx="4125361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s4.fotokto.ru/concurs/photo/full/8/868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617" y="3789040"/>
            <a:ext cx="4354418" cy="289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90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chemeClr val="accent1"/>
                </a:solidFill>
              </a:rPr>
              <a:t>                   </a:t>
            </a:r>
            <a:r>
              <a:rPr lang="ru-RU" sz="3200" b="1" dirty="0" smtClean="0">
                <a:solidFill>
                  <a:schemeClr val="accent3"/>
                </a:solidFill>
              </a:rPr>
              <a:t>Гипотеза</a:t>
            </a:r>
            <a:endParaRPr lang="ru-RU" sz="3200" b="1" dirty="0">
              <a:solidFill>
                <a:schemeClr val="accent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124744"/>
            <a:ext cx="7520940" cy="3579849"/>
          </a:xfrm>
        </p:spPr>
        <p:txBody>
          <a:bodyPr>
            <a:normAutofit/>
          </a:bodyPr>
          <a:lstStyle/>
          <a:p>
            <a:pPr marL="0" indent="0"/>
            <a:r>
              <a:rPr lang="ru-RU" sz="2800" dirty="0"/>
              <a:t>С</a:t>
            </a:r>
            <a:r>
              <a:rPr lang="ru-RU" sz="2800" dirty="0" smtClean="0"/>
              <a:t>имметрия </a:t>
            </a:r>
            <a:r>
              <a:rPr lang="ru-RU" sz="2800" dirty="0"/>
              <a:t>широко используется во всех проявлениях жизнедеятельности человека, мы сталкиваемся с ней повседневно, она окружает нас.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97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Асимметричные композиции</a:t>
            </a:r>
            <a:endParaRPr lang="ru-RU" sz="3200" b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596" y="836712"/>
            <a:ext cx="8435280" cy="3600400"/>
          </a:xfrm>
        </p:spPr>
        <p:txBody>
          <a:bodyPr>
            <a:normAutofit/>
          </a:bodyPr>
          <a:lstStyle/>
          <a:p>
            <a:pPr marL="0" indent="0"/>
            <a:endParaRPr lang="ru-RU" sz="2400" dirty="0"/>
          </a:p>
        </p:txBody>
      </p:sp>
      <p:pic>
        <p:nvPicPr>
          <p:cNvPr id="3076" name="Picture 4" descr="http://blog.davidgiralphoto.com/wp-content/uploads/2012/08/20120711-DSC_0892-copy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43" y="1484784"/>
            <a:ext cx="4513069" cy="321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avatars.mds.yandex.net/get-pdb/231404/1e7a78a3-3437-460c-93d3-2449193cbcc3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2132856"/>
            <a:ext cx="3960441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00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1530" y="548680"/>
            <a:ext cx="7520940" cy="548640"/>
          </a:xfrm>
        </p:spPr>
        <p:txBody>
          <a:bodyPr/>
          <a:lstStyle/>
          <a:p>
            <a:r>
              <a:rPr lang="ru-RU" sz="3200" b="1" dirty="0">
                <a:solidFill>
                  <a:schemeClr val="accent3"/>
                </a:solidFill>
              </a:rPr>
              <a:t>Центрально-осевая симметрия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6475" y="908720"/>
            <a:ext cx="8229600" cy="3816424"/>
          </a:xfrm>
        </p:spPr>
        <p:txBody>
          <a:bodyPr>
            <a:normAutofit/>
          </a:bodyPr>
          <a:lstStyle/>
          <a:p>
            <a:endParaRPr lang="ru-RU" sz="2400" dirty="0"/>
          </a:p>
        </p:txBody>
      </p:sp>
      <p:pic>
        <p:nvPicPr>
          <p:cNvPr id="4098" name="Picture 2" descr="https://im0-tub-ru.yandex.net/i?id=b541d42e796e84348e54f3bbe08c1e73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20891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0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157592" cy="148478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3"/>
                </a:solidFill>
              </a:rPr>
              <a:t> </a:t>
            </a:r>
            <a:br>
              <a:rPr lang="ru-RU" sz="2000" b="1" dirty="0" smtClean="0">
                <a:solidFill>
                  <a:schemeClr val="accent3"/>
                </a:solidFill>
              </a:rPr>
            </a:br>
            <a:r>
              <a:rPr lang="ru-RU" sz="2000" b="1" dirty="0">
                <a:solidFill>
                  <a:schemeClr val="accent3"/>
                </a:solidFill>
              </a:rPr>
              <a:t/>
            </a:r>
            <a:br>
              <a:rPr lang="ru-RU" sz="2000" b="1" dirty="0">
                <a:solidFill>
                  <a:schemeClr val="accent3"/>
                </a:solidFill>
              </a:rPr>
            </a:br>
            <a:r>
              <a:rPr lang="ru-RU" sz="32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архитектурные сооружения    Нашего города Котовска</a:t>
            </a:r>
            <a:r>
              <a:rPr lang="ru-RU" sz="18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6792"/>
            <a:ext cx="7704856" cy="4896544"/>
          </a:xfrm>
        </p:spPr>
      </p:pic>
    </p:spTree>
    <p:extLst>
      <p:ext uri="{BB962C8B-B14F-4D97-AF65-F5344CB8AC3E}">
        <p14:creationId xmlns:p14="http://schemas.microsoft.com/office/powerpoint/2010/main" val="424907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00" y="292966"/>
            <a:ext cx="9019852" cy="123567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accent3"/>
                </a:solidFill>
              </a:rPr>
              <a:t> </a:t>
            </a:r>
            <a:r>
              <a:rPr lang="ru-RU" sz="3200" b="1" dirty="0" smtClean="0">
                <a:solidFill>
                  <a:schemeClr val="accent3"/>
                </a:solidFill>
              </a:rPr>
              <a:t>                    обелиск </a:t>
            </a:r>
            <a:r>
              <a:rPr lang="ru-RU" sz="3200" b="1" dirty="0">
                <a:solidFill>
                  <a:schemeClr val="accent3"/>
                </a:solidFill>
              </a:rPr>
              <a:t>«Вечный </a:t>
            </a:r>
            <a:r>
              <a:rPr lang="ru-RU" sz="3200" b="1" dirty="0" smtClean="0">
                <a:solidFill>
                  <a:schemeClr val="accent3"/>
                </a:solidFill>
              </a:rPr>
              <a:t>огонь»</a:t>
            </a:r>
            <a:endParaRPr lang="ru-RU" sz="3200" b="1" dirty="0">
              <a:solidFill>
                <a:schemeClr val="accent3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1700808"/>
            <a:ext cx="7050484" cy="4608512"/>
          </a:xfrm>
        </p:spPr>
      </p:pic>
      <p:sp>
        <p:nvSpPr>
          <p:cNvPr id="4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/>
          <p:cNvSpPr>
            <a:spLocks noChangeAspect="1" noChangeArrowheads="1"/>
          </p:cNvSpPr>
          <p:nvPr/>
        </p:nvSpPr>
        <p:spPr bwMode="auto">
          <a:xfrm>
            <a:off x="5207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/>
          <p:cNvSpPr>
            <a:spLocks noChangeAspect="1" noChangeArrowheads="1"/>
          </p:cNvSpPr>
          <p:nvPr/>
        </p:nvSpPr>
        <p:spPr bwMode="auto">
          <a:xfrm>
            <a:off x="673100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2"/>
          <p:cNvSpPr>
            <a:spLocks noChangeAspect="1" noChangeArrowheads="1"/>
          </p:cNvSpPr>
          <p:nvPr/>
        </p:nvSpPr>
        <p:spPr bwMode="auto">
          <a:xfrm>
            <a:off x="825500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17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970556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3"/>
                </a:solidFill>
              </a:rPr>
              <a:t>МБОУ СОШ города Котовска    Тамбовской области</a:t>
            </a:r>
            <a:endParaRPr lang="ru-RU" sz="3200" b="1" dirty="0">
              <a:solidFill>
                <a:schemeClr val="accent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412776"/>
            <a:ext cx="7516316" cy="326770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https://pbs.twimg.com/media/Dbit1XOXUAE2tv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00" y="1484784"/>
            <a:ext cx="788154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20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34687"/>
            <a:ext cx="7637472" cy="54864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/>
                </a:solidFill>
              </a:rPr>
              <a:t>         </a:t>
            </a:r>
            <a:r>
              <a:rPr lang="ru-RU" sz="3600" b="1" dirty="0" smtClean="0">
                <a:solidFill>
                  <a:schemeClr val="accent3"/>
                </a:solidFill>
              </a:rPr>
              <a:t>Симметрия </a:t>
            </a:r>
            <a:r>
              <a:rPr lang="ru-RU" sz="3600" b="1" dirty="0">
                <a:solidFill>
                  <a:schemeClr val="accent3"/>
                </a:solidFill>
              </a:rPr>
              <a:t>человеческого тела</a:t>
            </a:r>
            <a:br>
              <a:rPr lang="ru-RU" sz="3600" b="1" dirty="0">
                <a:solidFill>
                  <a:schemeClr val="accent3"/>
                </a:solidFill>
              </a:rPr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8640"/>
            <a:ext cx="8661648" cy="5832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000" b="1" dirty="0" smtClean="0">
                <a:solidFill>
                  <a:schemeClr val="bg2">
                    <a:lumMod val="75000"/>
                  </a:schemeClr>
                </a:solidFill>
              </a:rPr>
              <a:t>   </a:t>
            </a:r>
            <a:endParaRPr lang="ru-RU" sz="3400" b="1" dirty="0" smtClean="0">
              <a:solidFill>
                <a:schemeClr val="accent3"/>
              </a:solidFill>
            </a:endParaRPr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pPr marL="0" indent="0">
              <a:buNone/>
            </a:pPr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/>
          </a:p>
        </p:txBody>
      </p:sp>
      <p:pic>
        <p:nvPicPr>
          <p:cNvPr id="4" name="Picture 2" descr="ÑÐµÐºÑÑ Ð¿ÑÐ¸ Ð½Ð°Ð²ÐµÐ´ÐµÐ½Ð¸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155" y="1052736"/>
            <a:ext cx="6048671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93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7520940" cy="54864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3"/>
                </a:solidFill>
              </a:rPr>
              <a:t>Зеркальная симметрия человеческого мозга</a:t>
            </a:r>
            <a:endParaRPr lang="ru-RU" sz="3200" b="1" dirty="0">
              <a:solidFill>
                <a:schemeClr val="accent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30191"/>
            <a:ext cx="8075240" cy="4029080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0" name="Picture 2" descr="http://www.bugaga.ru/uploads/posts/2012-09/thumbs/1347582749_mozg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720080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78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584176"/>
          </a:xfrm>
        </p:spPr>
        <p:txBody>
          <a:bodyPr>
            <a:no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Физическая симметрия тела и мозга не означает, что правая сторона и левая равноценны во всех отношениях. Достаточно обратить внимание на действия наших рук, чтобы увидеть начальные признаки функциональной симметрии. Лишь немногие люди одинаково владеют обеими руками; большинство же имеет ведущую руку.</a:t>
            </a:r>
          </a:p>
        </p:txBody>
      </p:sp>
      <p:pic>
        <p:nvPicPr>
          <p:cNvPr id="4" name="videoplayback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2204864"/>
            <a:ext cx="8640960" cy="4536504"/>
          </a:xfrm>
        </p:spPr>
      </p:pic>
    </p:spTree>
    <p:extLst>
      <p:ext uri="{BB962C8B-B14F-4D97-AF65-F5344CB8AC3E}">
        <p14:creationId xmlns:p14="http://schemas.microsoft.com/office/powerpoint/2010/main" val="297167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365760"/>
            <a:ext cx="6076156" cy="54864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3"/>
                </a:solidFill>
              </a:rPr>
              <a:t>Симметрия в музыке </a:t>
            </a:r>
            <a:endParaRPr lang="ru-RU" sz="3200" b="1" dirty="0">
              <a:solidFill>
                <a:schemeClr val="accent3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06632"/>
            <a:ext cx="3024336" cy="26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434340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340768"/>
            <a:ext cx="4608512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757" y="3284985"/>
            <a:ext cx="3333750" cy="3181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473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92696"/>
            <a:ext cx="7520940" cy="548640"/>
          </a:xfrm>
        </p:spPr>
        <p:txBody>
          <a:bodyPr/>
          <a:lstStyle/>
          <a:p>
            <a:r>
              <a:rPr lang="ru-RU" sz="3200" b="1" dirty="0">
                <a:solidFill>
                  <a:schemeClr val="accent3"/>
                </a:solidFill>
              </a:rPr>
              <a:t>симметрия в предметах декоративно-прикладного искусства</a:t>
            </a:r>
            <a:endParaRPr lang="ru-RU" sz="3200" dirty="0"/>
          </a:p>
        </p:txBody>
      </p:sp>
      <p:pic>
        <p:nvPicPr>
          <p:cNvPr id="6146" name="Picture 2" descr="https://avatars.mds.yandex.net/get-marketpic/167181/market_GzF1IivyDAIxTKlXLdCxUw/ori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87583"/>
            <a:ext cx="2308725" cy="216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nyainswe.files.wordpress.com/2011/03/img_09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58822"/>
            <a:ext cx="6624735" cy="264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cluclu.ru/uploads/images/00/00/02/2011/01/15/44abc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458" y="1196752"/>
            <a:ext cx="2690923" cy="274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66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ая прямоугольная выноска 2"/>
          <p:cNvSpPr/>
          <p:nvPr/>
        </p:nvSpPr>
        <p:spPr>
          <a:xfrm>
            <a:off x="1815836" y="4005064"/>
            <a:ext cx="5400600" cy="2037362"/>
          </a:xfrm>
          <a:prstGeom prst="wedgeRoundRectCallout">
            <a:avLst/>
          </a:prstGeom>
        </p:spPr>
        <p:style>
          <a:lnRef idx="1">
            <a:schemeClr val="accent3"/>
          </a:lnRef>
          <a:fillRef idx="1002">
            <a:schemeClr val="dk2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accent3"/>
                </a:solidFill>
              </a:rPr>
              <a:t>                  </a:t>
            </a:r>
            <a:r>
              <a:rPr lang="ru-RU" b="1" dirty="0" smtClean="0">
                <a:solidFill>
                  <a:schemeClr val="accent3"/>
                </a:solidFill>
              </a:rPr>
              <a:t>         </a:t>
            </a:r>
            <a:r>
              <a:rPr lang="ru-RU" b="1" dirty="0" smtClean="0">
                <a:solidFill>
                  <a:schemeClr val="tx1"/>
                </a:solidFill>
              </a:rPr>
              <a:t>Цель проекта: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Сформировать </a:t>
            </a:r>
            <a:r>
              <a:rPr lang="ru-RU" b="1" dirty="0">
                <a:solidFill>
                  <a:schemeClr val="tx1"/>
                </a:solidFill>
              </a:rPr>
              <a:t>представление многогранности понятия «симметрия» через проявления его в окружающем нас мире.</a:t>
            </a: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5767358" y="1441198"/>
            <a:ext cx="2409622" cy="2016224"/>
          </a:xfrm>
          <a:prstGeom prst="wedgeRoundRectCallout">
            <a:avLst/>
          </a:prstGeom>
        </p:spPr>
        <p:style>
          <a:lnRef idx="1">
            <a:schemeClr val="accent6"/>
          </a:lnRef>
          <a:fillRef idx="1002">
            <a:schemeClr val="lt1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Предмет исследования</a:t>
            </a:r>
            <a:r>
              <a:rPr lang="ru-RU" b="1" dirty="0" smtClean="0">
                <a:solidFill>
                  <a:schemeClr val="tx1"/>
                </a:solidFill>
              </a:rPr>
              <a:t>:</a:t>
            </a:r>
          </a:p>
          <a:p>
            <a:pPr algn="ctr">
              <a:defRPr/>
            </a:pPr>
            <a:endParaRPr lang="ru-RU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</a:rPr>
              <a:t>Виды симметрии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989081" y="1441198"/>
            <a:ext cx="2376264" cy="2016224"/>
          </a:xfrm>
          <a:prstGeom prst="wedgeRoundRectCallout">
            <a:avLst/>
          </a:prstGeom>
        </p:spPr>
        <p:style>
          <a:lnRef idx="1">
            <a:schemeClr val="accent3"/>
          </a:lnRef>
          <a:fillRef idx="1002">
            <a:schemeClr val="lt2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Объект </a:t>
            </a:r>
            <a:r>
              <a:rPr lang="ru-RU" b="1" dirty="0" smtClean="0">
                <a:solidFill>
                  <a:schemeClr val="tx1"/>
                </a:solidFill>
              </a:rPr>
              <a:t>исследования:</a:t>
            </a: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Симметрия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56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</a:rPr>
              <a:t> 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289" y="1340768"/>
            <a:ext cx="8964488" cy="4536504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1) Важна ли симметрия в жизни?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2) Все ли живые существа симметричны?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3) Симметрия встречается везде или  нет?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4) Может ли точка быть симметрична самой себе?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5) Как вы думаете есть симметрия в двух полушариях мозга ?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6) Существуют ли цифры, которые имеют ось симметрии ?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13761" y="476672"/>
            <a:ext cx="4122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Социологический опрос</a:t>
            </a:r>
            <a:endParaRPr lang="ru-RU" sz="2800" b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07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970" y="871844"/>
            <a:ext cx="4479773" cy="2514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17030"/>
            <a:ext cx="3908918" cy="30050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71844"/>
            <a:ext cx="3908918" cy="2514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09278" y="2963730"/>
            <a:ext cx="2978104" cy="44847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13765" y="225514"/>
            <a:ext cx="60933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    Опрос   </a:t>
            </a:r>
            <a:r>
              <a:rPr lang="ru-RU" b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обучающихся  8 «Б» и 8 «Е» класса.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51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920880" cy="86409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3"/>
                </a:solidFill>
              </a:rPr>
              <a:t>Ответы мы решили выразить в виде диаграммы. </a:t>
            </a:r>
            <a:endParaRPr lang="ru-RU" sz="3200" b="1" dirty="0">
              <a:solidFill>
                <a:schemeClr val="accent3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3808044"/>
              </p:ext>
            </p:extLst>
          </p:nvPr>
        </p:nvGraphicFramePr>
        <p:xfrm>
          <a:off x="395536" y="1772816"/>
          <a:ext cx="8424936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3148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7520940" cy="548640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accent3"/>
                </a:solidFill>
              </a:rPr>
              <a:t>Вывод</a:t>
            </a:r>
            <a:endParaRPr lang="ru-RU" sz="3200" b="1" dirty="0">
              <a:solidFill>
                <a:schemeClr val="accent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1340768"/>
            <a:ext cx="7520940" cy="3339709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В нашей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работе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мы рассмотрели  симметрию в природе, архитектуре, исследовали и изучили симметрию  живых существ, ее применение  в математике и других сферах жизни, тем самым подтвердили выдвинутую нами гипотезу.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49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764704"/>
            <a:ext cx="7520940" cy="54864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accent3"/>
                </a:solidFill>
                <a:latin typeface="Palatino Linotype" pitchFamily="18" charset="0"/>
              </a:rPr>
              <a:t>Список использованных источников </a:t>
            </a:r>
            <a:r>
              <a:rPr lang="ru-RU" sz="3200" b="1" dirty="0" smtClean="0">
                <a:solidFill>
                  <a:schemeClr val="accent3"/>
                </a:solidFill>
                <a:latin typeface="Palatino Linotype" pitchFamily="18" charset="0"/>
              </a:rPr>
              <a:t>информации </a:t>
            </a:r>
            <a:endParaRPr lang="ru-RU" sz="3200" dirty="0">
              <a:solidFill>
                <a:schemeClr val="accent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700808"/>
            <a:ext cx="7880980" cy="4443945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ru-RU" sz="6400" b="1" dirty="0"/>
              <a:t>Математика и искусство</a:t>
            </a:r>
            <a:r>
              <a:rPr lang="ru-RU" sz="6400" dirty="0"/>
              <a:t>. А. В. Волошинов. М.: </a:t>
            </a:r>
            <a:r>
              <a:rPr lang="ru-RU" sz="6400" i="1" dirty="0"/>
              <a:t>Издательство «Просвещение», </a:t>
            </a:r>
            <a:r>
              <a:rPr lang="ru-RU" sz="6400" i="1" dirty="0" smtClean="0"/>
              <a:t>2000.</a:t>
            </a:r>
          </a:p>
          <a:p>
            <a:pPr marL="0" lvl="0" indent="0">
              <a:buNone/>
            </a:pPr>
            <a:endParaRPr lang="ru-RU" sz="6400" dirty="0"/>
          </a:p>
          <a:p>
            <a:pPr lvl="0"/>
            <a:r>
              <a:rPr lang="ru-RU" sz="6400" dirty="0"/>
              <a:t>Детская энциклопедия для среднего и старшего возраста т.3.- </a:t>
            </a:r>
            <a:r>
              <a:rPr lang="ru-RU" sz="6400" i="1" dirty="0"/>
              <a:t>М.: Издательство Академии Педагогических Наук РСФСР, 1959</a:t>
            </a:r>
            <a:r>
              <a:rPr lang="ru-RU" sz="6400" dirty="0"/>
              <a:t>.</a:t>
            </a:r>
          </a:p>
          <a:p>
            <a:pPr marL="0" indent="0">
              <a:buNone/>
            </a:pPr>
            <a:r>
              <a:rPr lang="ru-RU" sz="6400" dirty="0"/>
              <a:t> </a:t>
            </a:r>
          </a:p>
          <a:p>
            <a:pPr lvl="0"/>
            <a:r>
              <a:rPr lang="ru-RU" sz="6400" b="1" dirty="0"/>
              <a:t>Я познаю мир</a:t>
            </a:r>
            <a:r>
              <a:rPr lang="ru-RU" sz="6400" dirty="0"/>
              <a:t>: Детская энциклопедия: Математика / </a:t>
            </a:r>
            <a:r>
              <a:rPr lang="ru-RU" sz="6400" i="1" dirty="0"/>
              <a:t>Сост. А.П. Савин, В.В. </a:t>
            </a:r>
            <a:r>
              <a:rPr lang="ru-RU" sz="6400" i="1" dirty="0" err="1"/>
              <a:t>Станцо</a:t>
            </a:r>
            <a:r>
              <a:rPr lang="ru-RU" sz="6400" i="1" dirty="0"/>
              <a:t>, А.Ю. Котова: Под </a:t>
            </a:r>
            <a:r>
              <a:rPr lang="ru-RU" sz="6400" i="1" dirty="0" err="1"/>
              <a:t>общ.ред</a:t>
            </a:r>
            <a:r>
              <a:rPr lang="ru-RU" sz="6400" i="1" dirty="0"/>
              <a:t>. О.Г. </a:t>
            </a:r>
            <a:r>
              <a:rPr lang="ru-RU" sz="6400" i="1" dirty="0" err="1"/>
              <a:t>Хинн</a:t>
            </a:r>
            <a:r>
              <a:rPr lang="ru-RU" sz="6400" dirty="0"/>
              <a:t>. – </a:t>
            </a:r>
            <a:r>
              <a:rPr lang="ru-RU" sz="6400" i="1" dirty="0"/>
              <a:t>М.: ООО «Издательство АСТ – ЛТД», 1998.</a:t>
            </a:r>
            <a:endParaRPr lang="ru-RU" sz="6400" dirty="0"/>
          </a:p>
          <a:p>
            <a:pPr marL="0" indent="0">
              <a:buNone/>
            </a:pPr>
            <a:r>
              <a:rPr lang="ru-RU" sz="6400" dirty="0"/>
              <a:t> </a:t>
            </a:r>
          </a:p>
          <a:p>
            <a:pPr marL="0" indent="0">
              <a:buNone/>
            </a:pPr>
            <a:r>
              <a:rPr lang="ru-RU" sz="6400" dirty="0"/>
              <a:t> </a:t>
            </a:r>
          </a:p>
          <a:p>
            <a:pPr lvl="0"/>
            <a:r>
              <a:rPr lang="ru-RU" sz="6400" dirty="0"/>
              <a:t>И.Ф. </a:t>
            </a:r>
            <a:r>
              <a:rPr lang="ru-RU" sz="6400" dirty="0" err="1"/>
              <a:t>Шарыгин</a:t>
            </a:r>
            <a:r>
              <a:rPr lang="ru-RU" sz="6400" dirty="0"/>
              <a:t>, Л.Н. </a:t>
            </a:r>
            <a:r>
              <a:rPr lang="ru-RU" sz="6400" dirty="0" err="1"/>
              <a:t>Ерганжиева</a:t>
            </a:r>
            <a:r>
              <a:rPr lang="ru-RU" sz="6400" dirty="0"/>
              <a:t> «Наглядная геометрия» 5-6 классы. – </a:t>
            </a:r>
            <a:r>
              <a:rPr lang="ru-RU" sz="6400" i="1" dirty="0"/>
              <a:t>М.: Дрофа, 2005.</a:t>
            </a:r>
            <a:endParaRPr lang="ru-RU" sz="6400" dirty="0"/>
          </a:p>
          <a:p>
            <a:pPr marL="0" indent="0">
              <a:buNone/>
            </a:pPr>
            <a:r>
              <a:rPr lang="ru-RU" sz="6400" dirty="0"/>
              <a:t> </a:t>
            </a:r>
          </a:p>
          <a:p>
            <a:pPr lvl="0"/>
            <a:r>
              <a:rPr lang="ru-RU" sz="6400" dirty="0"/>
              <a:t>Большая компьютерная энциклопедия Кирилла и </a:t>
            </a:r>
            <a:r>
              <a:rPr lang="ru-RU" sz="6400" dirty="0" err="1"/>
              <a:t>Мефодия</a:t>
            </a:r>
            <a:r>
              <a:rPr lang="ru-RU" sz="6400" dirty="0"/>
              <a:t>.</a:t>
            </a:r>
          </a:p>
          <a:p>
            <a:pPr marL="0" indent="0">
              <a:buNone/>
            </a:pPr>
            <a:r>
              <a:rPr lang="ru-RU" sz="6400" dirty="0"/>
              <a:t> </a:t>
            </a:r>
          </a:p>
          <a:p>
            <a:pPr lvl="0"/>
            <a:r>
              <a:rPr lang="ru-RU" sz="6400" dirty="0" smtClean="0"/>
              <a:t>Иванова </a:t>
            </a:r>
            <a:r>
              <a:rPr lang="ru-RU" sz="6400" dirty="0"/>
              <a:t>О. Интегрированный урок «Этот симметричный мир»// газета Математика. 2006. №6 с.32-36.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176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20688"/>
            <a:ext cx="7520940" cy="548640"/>
          </a:xfrm>
        </p:spPr>
        <p:txBody>
          <a:bodyPr/>
          <a:lstStyle/>
          <a:p>
            <a:r>
              <a:rPr lang="ru-RU" sz="3200" b="1" dirty="0">
                <a:solidFill>
                  <a:schemeClr val="accent3"/>
                </a:solidFill>
              </a:rPr>
              <a:t>ЗАДАЧИ ПРОЕКТА: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484784"/>
            <a:ext cx="7520940" cy="3147801"/>
          </a:xfrm>
        </p:spPr>
        <p:txBody>
          <a:bodyPr>
            <a:normAutofit/>
          </a:bodyPr>
          <a:lstStyle/>
          <a:p>
            <a:r>
              <a:rPr lang="ru-RU" sz="1800" dirty="0" smtClean="0"/>
              <a:t>1 . </a:t>
            </a:r>
            <a:r>
              <a:rPr lang="ru-RU" sz="1800" dirty="0"/>
              <a:t>Найти симметрию в окружающем мире.</a:t>
            </a:r>
          </a:p>
          <a:p>
            <a:pPr lvl="0"/>
            <a:r>
              <a:rPr lang="ru-RU" sz="1800" dirty="0" smtClean="0"/>
              <a:t>2. Доказать</a:t>
            </a:r>
            <a:r>
              <a:rPr lang="ru-RU" sz="1800" dirty="0"/>
              <a:t>, действительно ли нас окружают симметричные предметы.</a:t>
            </a:r>
          </a:p>
          <a:p>
            <a:r>
              <a:rPr lang="ru-RU" sz="1800" dirty="0" smtClean="0"/>
              <a:t>3. Определить </a:t>
            </a:r>
            <a:r>
              <a:rPr lang="ru-RU" sz="1800" dirty="0"/>
              <a:t>значение симметрии и ее использование в </a:t>
            </a:r>
            <a:r>
              <a:rPr lang="ru-RU" sz="1800" dirty="0" smtClean="0"/>
              <a:t>жизни.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23024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31" y="47667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3"/>
                </a:solidFill>
                <a:latin typeface="Times New Roman"/>
              </a:rPr>
              <a:t>АКТУАЛЬНОСТЬ</a:t>
            </a:r>
            <a:endParaRPr lang="ru-RU" sz="3200" dirty="0">
              <a:solidFill>
                <a:schemeClr val="accent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340768"/>
            <a:ext cx="7560840" cy="34978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>
                <a:latin typeface="Times New Roman"/>
              </a:rPr>
              <a:t/>
            </a:r>
            <a:br>
              <a:rPr lang="ru-RU" sz="1800" dirty="0">
                <a:latin typeface="Times New Roman"/>
              </a:rPr>
            </a:br>
            <a:r>
              <a:rPr lang="ru-RU" sz="1800" dirty="0" smtClean="0">
                <a:latin typeface="Times New Roman"/>
              </a:rPr>
              <a:t>Симметрия </a:t>
            </a:r>
            <a:r>
              <a:rPr lang="ru-RU" sz="1800" dirty="0">
                <a:latin typeface="Times New Roman"/>
              </a:rPr>
              <a:t>– это идея, с помощью которой</a:t>
            </a:r>
            <a:br>
              <a:rPr lang="ru-RU" sz="1800" dirty="0">
                <a:latin typeface="Times New Roman"/>
              </a:rPr>
            </a:br>
            <a:r>
              <a:rPr lang="ru-RU" sz="1800" dirty="0">
                <a:latin typeface="Times New Roman"/>
              </a:rPr>
              <a:t>человек веками пытался объяснить и создать</a:t>
            </a:r>
            <a:br>
              <a:rPr lang="ru-RU" sz="1800" dirty="0">
                <a:latin typeface="Times New Roman"/>
              </a:rPr>
            </a:br>
            <a:r>
              <a:rPr lang="ru-RU" sz="1800" dirty="0">
                <a:latin typeface="Times New Roman"/>
              </a:rPr>
              <a:t>порядок, красоту и совершенство.»</a:t>
            </a:r>
            <a:br>
              <a:rPr lang="ru-RU" sz="1800" dirty="0">
                <a:latin typeface="Times New Roman"/>
              </a:rPr>
            </a:br>
            <a:r>
              <a:rPr lang="ru-RU" sz="1800" dirty="0">
                <a:latin typeface="Times New Roman"/>
              </a:rPr>
              <a:t>Г. </a:t>
            </a:r>
            <a:r>
              <a:rPr lang="ru-RU" sz="1800" dirty="0" smtClean="0">
                <a:latin typeface="Times New Roman"/>
              </a:rPr>
              <a:t>Вейль</a:t>
            </a: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Симметрия окружает человека, находя своё проявление как в живой, так и в неживой природе, а так же в большинстве его творений 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 наше время трудно найти человека, который не имел бы какого-либо представления о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симметрии.</a:t>
            </a:r>
            <a:r>
              <a:rPr lang="ru-RU" sz="1800" i="1" dirty="0">
                <a:latin typeface="Times New Roman"/>
              </a:rPr>
              <a:t/>
            </a:r>
            <a:br>
              <a:rPr lang="ru-RU" sz="1800" i="1" dirty="0">
                <a:latin typeface="Times New Roman"/>
              </a:rPr>
            </a:br>
            <a:endParaRPr lang="ru-RU" sz="1800" dirty="0"/>
          </a:p>
        </p:txBody>
      </p:sp>
      <p:pic>
        <p:nvPicPr>
          <p:cNvPr id="6" name="Picture 4" descr="globu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717032"/>
            <a:ext cx="3096146" cy="292095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48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78296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3"/>
                </a:solidFill>
              </a:rPr>
              <a:t>Симметрия - «соразмерность</a:t>
            </a:r>
            <a:r>
              <a:rPr lang="ru-RU" sz="3200" b="1" dirty="0" smtClean="0">
                <a:solidFill>
                  <a:schemeClr val="accent3"/>
                </a:solidFill>
              </a:rPr>
              <a:t>».</a:t>
            </a:r>
            <a:endParaRPr lang="ru-RU" sz="3200" b="1" dirty="0">
              <a:solidFill>
                <a:schemeClr val="accent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838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u="sng" dirty="0" smtClean="0">
                <a:latin typeface="Times New Roman" pitchFamily="18" charset="0"/>
                <a:cs typeface="Times New Roman" pitchFamily="18" charset="0"/>
              </a:rPr>
              <a:t>Виды </a:t>
            </a:r>
            <a:r>
              <a:rPr lang="ru-RU" sz="1800" u="sng" dirty="0">
                <a:latin typeface="Times New Roman" pitchFamily="18" charset="0"/>
                <a:cs typeface="Times New Roman" pitchFamily="18" charset="0"/>
              </a:rPr>
              <a:t>симметрии</a:t>
            </a:r>
          </a:p>
          <a:p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зеркальная симметрия;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билатеральная (двусторонняя)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осевая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симметрия;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лучевая симметрия (радиальная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4) центральная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симметрия;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5)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одномерная симметрия;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6)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двумерная симметрия;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7)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винтовая симметрия подобия.</a:t>
            </a:r>
          </a:p>
        </p:txBody>
      </p:sp>
    </p:spTree>
    <p:extLst>
      <p:ext uri="{BB962C8B-B14F-4D97-AF65-F5344CB8AC3E}">
        <p14:creationId xmlns:p14="http://schemas.microsoft.com/office/powerpoint/2010/main" val="36894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8075240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3"/>
                </a:solidFill>
              </a:rPr>
              <a:t>Зеркальная симметрия (с одной плоскостью симметрии</a:t>
            </a:r>
            <a:r>
              <a:rPr lang="ru-RU" sz="3200" b="1" dirty="0" smtClean="0">
                <a:solidFill>
                  <a:schemeClr val="accent3"/>
                </a:solidFill>
              </a:rPr>
              <a:t>)</a:t>
            </a:r>
            <a:endParaRPr lang="ru-RU" sz="3200" b="1" dirty="0">
              <a:solidFill>
                <a:schemeClr val="accent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7824" y="1935480"/>
            <a:ext cx="5698976" cy="4389120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331236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04" y="1673302"/>
            <a:ext cx="4165496" cy="326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2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5018" y="620688"/>
            <a:ext cx="7520940" cy="54864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3"/>
                </a:solidFill>
              </a:rPr>
              <a:t>Билатеральная симметрия</a:t>
            </a:r>
            <a:br>
              <a:rPr lang="ru-RU" sz="3200" b="1" dirty="0">
                <a:solidFill>
                  <a:schemeClr val="accent3"/>
                </a:solidFill>
              </a:rPr>
            </a:br>
            <a:r>
              <a:rPr lang="ru-RU" sz="3200" b="1" dirty="0">
                <a:solidFill>
                  <a:schemeClr val="accent3"/>
                </a:solidFill>
              </a:rPr>
              <a:t>(двусторонняя) осевая </a:t>
            </a:r>
            <a:r>
              <a:rPr lang="ru-RU" sz="3200" b="1" dirty="0" smtClean="0">
                <a:solidFill>
                  <a:schemeClr val="accent3"/>
                </a:solidFill>
              </a:rPr>
              <a:t>симметрия</a:t>
            </a:r>
            <a:endParaRPr lang="ru-RU" sz="3200" b="1" dirty="0">
              <a:solidFill>
                <a:schemeClr val="accent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944" y="1910180"/>
            <a:ext cx="4474840" cy="4389120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241176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540" y="2276873"/>
            <a:ext cx="2873896" cy="208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744" y="1412776"/>
            <a:ext cx="2016225" cy="295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770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7520940" cy="54864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3"/>
                </a:solidFill>
              </a:rPr>
              <a:t>Лучевая или радиальная </a:t>
            </a:r>
            <a:r>
              <a:rPr lang="ru-RU" sz="3200" b="1" dirty="0" smtClean="0">
                <a:solidFill>
                  <a:schemeClr val="accent3"/>
                </a:solidFill>
              </a:rPr>
              <a:t>симметрия</a:t>
            </a:r>
            <a:endParaRPr lang="ru-RU" sz="3200" b="1" dirty="0">
              <a:solidFill>
                <a:schemeClr val="accent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1880" y="1935480"/>
            <a:ext cx="5194920" cy="430183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3600400" cy="3856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nurturestore.co.uk/wp-content/uploads/2018/06/radial-symmetr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08920"/>
            <a:ext cx="4032448" cy="370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26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1336</TotalTime>
  <Words>497</Words>
  <Application>Microsoft Office PowerPoint</Application>
  <PresentationFormat>Экран (4:3)</PresentationFormat>
  <Paragraphs>105</Paragraphs>
  <Slides>34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Углы</vt:lpstr>
      <vt:lpstr>«Симметрия вокруг нас»  </vt:lpstr>
      <vt:lpstr>                   Гипотеза</vt:lpstr>
      <vt:lpstr>Презентация PowerPoint</vt:lpstr>
      <vt:lpstr>ЗАДАЧИ ПРОЕКТА:</vt:lpstr>
      <vt:lpstr>АКТУАЛЬНОСТЬ</vt:lpstr>
      <vt:lpstr>Симметрия - «соразмерность».</vt:lpstr>
      <vt:lpstr>Зеркальная симметрия (с одной плоскостью симметрии)</vt:lpstr>
      <vt:lpstr>Билатеральная симметрия (двусторонняя) осевая симметрия</vt:lpstr>
      <vt:lpstr>Лучевая или радиальная симметрия</vt:lpstr>
      <vt:lpstr>Лучевая симметрия характерна, как правило, для животных, ведущих прикреплённый образ жизни.</vt:lpstr>
      <vt:lpstr>                    Центральная симметрия </vt:lpstr>
      <vt:lpstr>Одномерная симметрия</vt:lpstr>
      <vt:lpstr>Двумерная симметрия</vt:lpstr>
      <vt:lpstr>Винтовая ось симметрии подобия</vt:lpstr>
      <vt:lpstr>Поворотная симметрия</vt:lpstr>
      <vt:lpstr>Симметрия в неживой природе</vt:lpstr>
      <vt:lpstr>Презентация PowerPoint</vt:lpstr>
      <vt:lpstr>    Симметрия в архитектуре  </vt:lpstr>
      <vt:lpstr>Презентация PowerPoint</vt:lpstr>
      <vt:lpstr>Асимметричные композиции</vt:lpstr>
      <vt:lpstr>Центрально-осевая симметрия</vt:lpstr>
      <vt:lpstr>   архитектурные сооружения    Нашего города Котовска.    </vt:lpstr>
      <vt:lpstr>                     обелиск «Вечный огонь»</vt:lpstr>
      <vt:lpstr>МБОУ СОШ города Котовска    Тамбовской области</vt:lpstr>
      <vt:lpstr>         Симметрия человеческого тела </vt:lpstr>
      <vt:lpstr>Зеркальная симметрия человеческого мозга</vt:lpstr>
      <vt:lpstr>Физическая симметрия тела и мозга не означает, что правая сторона и левая равноценны во всех отношениях. Достаточно обратить внимание на действия наших рук, чтобы увидеть начальные признаки функциональной симметрии. Лишь немногие люди одинаково владеют обеими руками; большинство же имеет ведущую руку.</vt:lpstr>
      <vt:lpstr>Симметрия в музыке </vt:lpstr>
      <vt:lpstr>симметрия в предметах декоративно-прикладного искусства</vt:lpstr>
      <vt:lpstr> </vt:lpstr>
      <vt:lpstr>Презентация PowerPoint</vt:lpstr>
      <vt:lpstr>Ответы мы решили выразить в виде диаграммы. </vt:lpstr>
      <vt:lpstr>Вывод</vt:lpstr>
      <vt:lpstr>Список использованных источников информации 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«СИММЕТРИЯ В ПРИРОДЕ»</dc:title>
  <dc:creator>Евгения</dc:creator>
  <cp:lastModifiedBy>user</cp:lastModifiedBy>
  <cp:revision>106</cp:revision>
  <dcterms:created xsi:type="dcterms:W3CDTF">2018-10-30T12:26:24Z</dcterms:created>
  <dcterms:modified xsi:type="dcterms:W3CDTF">2019-01-21T10:50:59Z</dcterms:modified>
</cp:coreProperties>
</file>