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77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</p:sldIdLst>
  <p:sldSz cx="9144000" cy="6858000" type="screen4x3"/>
  <p:notesSz cx="6858000" cy="9144000"/>
  <p:custDataLst>
    <p:tags r:id="rId2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94671" autoAdjust="0"/>
  </p:normalViewPr>
  <p:slideViewPr>
    <p:cSldViewPr snapToGrid="0">
      <p:cViewPr>
        <p:scale>
          <a:sx n="76" d="100"/>
          <a:sy n="76" d="100"/>
        </p:scale>
        <p:origin x="-2622" y="-8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3E13A2-0053-421F-B86B-A82691206972}" type="datetimeFigureOut">
              <a:rPr lang="ru-RU"/>
              <a:pPr>
                <a:defRPr/>
              </a:pPr>
              <a:t>14.02.19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8D30E-F00E-4C3B-8D8E-2987FCA633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11295-D80C-4DB1-8B19-C7A24C3ADA28}" type="datetimeFigureOut">
              <a:rPr lang="ru-RU"/>
              <a:pPr>
                <a:defRPr/>
              </a:pPr>
              <a:t>14.02.19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A021F-BE5F-4887-B6C2-4C42DA5187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65060-0132-464F-BE95-6FC16860575E}" type="datetimeFigureOut">
              <a:rPr lang="ru-RU"/>
              <a:pPr>
                <a:defRPr/>
              </a:pPr>
              <a:t>14.02.19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307F-94A7-4D41-A772-055D6CB8DC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12433-986B-46C5-B927-426C5D2DA4AE}" type="datetimeFigureOut">
              <a:rPr lang="ru-RU"/>
              <a:pPr>
                <a:defRPr/>
              </a:pPr>
              <a:t>14.02.19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AB558-DF7B-4762-89D0-D0049706BE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4028E-0437-4527-AA3B-14D675E39D37}" type="datetimeFigureOut">
              <a:rPr lang="ru-RU"/>
              <a:pPr>
                <a:defRPr/>
              </a:pPr>
              <a:t>14.02.19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998BA-5CB7-4E6C-9550-B65ECD561D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10E42-3017-4658-8E69-C2FF4568311A}" type="datetimeFigureOut">
              <a:rPr lang="ru-RU"/>
              <a:pPr>
                <a:defRPr/>
              </a:pPr>
              <a:t>14.02.19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D3364-9BAA-4732-9D91-2D59290B6E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A06D8-1CC3-4855-A82D-BF98BEFE2E14}" type="datetimeFigureOut">
              <a:rPr lang="ru-RU"/>
              <a:pPr>
                <a:defRPr/>
              </a:pPr>
              <a:t>14.02.19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D6C88-4651-4E63-A17E-6C32B73E5F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17C32-7447-4E34-B882-21F1AF660F85}" type="datetimeFigureOut">
              <a:rPr lang="ru-RU"/>
              <a:pPr>
                <a:defRPr/>
              </a:pPr>
              <a:t>14.02.19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ED7B2-8ECA-415F-A09D-1349CF041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11920-56BB-407A-B78E-E7A6C87F2792}" type="datetimeFigureOut">
              <a:rPr lang="ru-RU"/>
              <a:pPr>
                <a:defRPr/>
              </a:pPr>
              <a:t>14.02.19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979E3-2875-4881-9D49-80EF0B11C7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C1E85B-1FAD-46A1-A2D3-5513547B0546}" type="datetimeFigureOut">
              <a:rPr lang="ru-RU"/>
              <a:pPr>
                <a:defRPr/>
              </a:pPr>
              <a:t>14.02.19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26857-D474-4708-BE0A-69C6DA1801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DBF6-0C2E-48B3-B31B-4BE64448823D}" type="datetimeFigureOut">
              <a:rPr lang="ru-RU"/>
              <a:pPr>
                <a:defRPr/>
              </a:pPr>
              <a:t>14.02.19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BA184-1BFA-48DB-B4CE-544F1D025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F26612F-63EA-444C-B3F4-27AD3B516165}" type="datetimeFigureOut">
              <a:rPr lang="ru-RU"/>
              <a:pPr>
                <a:defRPr/>
              </a:pPr>
              <a:t>14.02.19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B374D79-0C35-46DC-8D68-87AAC394DB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gif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3"/>
          <p:cNvSpPr txBox="1">
            <a:spLocks noChangeArrowheads="1"/>
          </p:cNvSpPr>
          <p:nvPr/>
        </p:nvSpPr>
        <p:spPr bwMode="auto">
          <a:xfrm>
            <a:off x="1831975" y="1639888"/>
            <a:ext cx="6827838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i="1" dirty="0">
                <a:solidFill>
                  <a:srgbClr val="FF0000"/>
                </a:solidFill>
                <a:cs typeface="Arial" charset="0"/>
              </a:rPr>
              <a:t>Викторина  по ИЗО </a:t>
            </a:r>
            <a:r>
              <a:rPr lang="ru-RU" sz="4800" b="1" i="1" dirty="0" smtClean="0">
                <a:solidFill>
                  <a:srgbClr val="FF0000"/>
                </a:solidFill>
                <a:cs typeface="Arial" charset="0"/>
              </a:rPr>
              <a:t>«Знатоки»</a:t>
            </a:r>
            <a:endParaRPr lang="ru-RU" sz="4800" b="1" i="1" dirty="0">
              <a:solidFill>
                <a:srgbClr val="FF0000"/>
              </a:solidFill>
              <a:cs typeface="Arial" charset="0"/>
            </a:endParaRPr>
          </a:p>
          <a:p>
            <a:pPr algn="ctr"/>
            <a:r>
              <a:rPr lang="ru-RU" sz="4800" b="1" i="1" dirty="0" smtClean="0">
                <a:solidFill>
                  <a:srgbClr val="FF0000"/>
                </a:solidFill>
                <a:cs typeface="Arial" charset="0"/>
              </a:rPr>
              <a:t>Для 4 класса</a:t>
            </a:r>
            <a:endParaRPr lang="ru-RU" sz="4800" b="1" i="1" dirty="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 rot="21225795">
            <a:off x="2455863" y="3897313"/>
            <a:ext cx="5289550" cy="1360487"/>
          </a:xfrm>
          <a:custGeom>
            <a:avLst/>
            <a:gdLst>
              <a:gd name="connsiteX0" fmla="*/ 0 w 5290457"/>
              <a:gd name="connsiteY0" fmla="*/ 0 h 1360714"/>
              <a:gd name="connsiteX1" fmla="*/ 3592286 w 5290457"/>
              <a:gd name="connsiteY1" fmla="*/ 359228 h 1360714"/>
              <a:gd name="connsiteX2" fmla="*/ 5290457 w 5290457"/>
              <a:gd name="connsiteY2" fmla="*/ 1360714 h 136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90457" h="1360714">
                <a:moveTo>
                  <a:pt x="0" y="0"/>
                </a:moveTo>
                <a:cubicBezTo>
                  <a:pt x="1355271" y="66221"/>
                  <a:pt x="2710543" y="132442"/>
                  <a:pt x="3592286" y="359228"/>
                </a:cubicBezTo>
                <a:cubicBezTo>
                  <a:pt x="4474029" y="586014"/>
                  <a:pt x="4882243" y="973364"/>
                  <a:pt x="5290457" y="1360714"/>
                </a:cubicBezTo>
              </a:path>
            </a:pathLst>
          </a:cu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олилиния 7"/>
          <p:cNvSpPr/>
          <p:nvPr/>
        </p:nvSpPr>
        <p:spPr>
          <a:xfrm rot="21395544">
            <a:off x="2651125" y="4162425"/>
            <a:ext cx="4300538" cy="768350"/>
          </a:xfrm>
          <a:custGeom>
            <a:avLst/>
            <a:gdLst>
              <a:gd name="connsiteX0" fmla="*/ 0 w 5290457"/>
              <a:gd name="connsiteY0" fmla="*/ 0 h 1360714"/>
              <a:gd name="connsiteX1" fmla="*/ 3592286 w 5290457"/>
              <a:gd name="connsiteY1" fmla="*/ 359228 h 1360714"/>
              <a:gd name="connsiteX2" fmla="*/ 5290457 w 5290457"/>
              <a:gd name="connsiteY2" fmla="*/ 1360714 h 136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90457" h="1360714">
                <a:moveTo>
                  <a:pt x="0" y="0"/>
                </a:moveTo>
                <a:cubicBezTo>
                  <a:pt x="1355271" y="66221"/>
                  <a:pt x="2710543" y="132442"/>
                  <a:pt x="3592286" y="359228"/>
                </a:cubicBezTo>
                <a:cubicBezTo>
                  <a:pt x="4474029" y="586014"/>
                  <a:pt x="4882243" y="973364"/>
                  <a:pt x="5290457" y="1360714"/>
                </a:cubicBezTo>
              </a:path>
            </a:pathLst>
          </a:cu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3370263" y="365125"/>
            <a:ext cx="5146675" cy="1325563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Сгруппируй понятия: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8163" y="1916113"/>
            <a:ext cx="3960812" cy="4048125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ИЗО: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Жанры ИЗО: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14800" y="1303338"/>
            <a:ext cx="3887788" cy="4483100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Архитектура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Пейзаж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Натюрморт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Живопись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ДПИ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Анимализм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Бытовая картина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Скульптура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Историческое полотно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Портрет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Графика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3432175" y="365125"/>
            <a:ext cx="5083175" cy="1325563"/>
          </a:xfrm>
        </p:spPr>
        <p:txBody>
          <a:bodyPr/>
          <a:lstStyle/>
          <a:p>
            <a:r>
              <a:rPr lang="ru-RU" altLang="ru-RU" sz="2800" b="1" smtClean="0">
                <a:latin typeface="Times New Roman" pitchFamily="18" charset="0"/>
                <a:cs typeface="Times New Roman" pitchFamily="18" charset="0"/>
              </a:rPr>
              <a:t>Какие народные промыслы представлены?</a:t>
            </a:r>
            <a:endParaRPr lang="ru-RU" sz="28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8963" y="1279525"/>
            <a:ext cx="2016125" cy="276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i041.radikal.ru/0805/ff/7ef5f2cccf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8625" y="1555750"/>
            <a:ext cx="3249613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://img0.liveinternet.ru/images/attach/c/1/58/478/58478016_duym1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1650" y="4046538"/>
            <a:ext cx="3694113" cy="238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http://www.mytyshi.ru/pic/jost2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97425" y="4427538"/>
            <a:ext cx="28575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10" descr="http://img-fotki.yandex.ru/get/4526/126030467.4/0_5a23e_e679ac46_XL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5913" y="1101725"/>
            <a:ext cx="1976437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32188" y="365125"/>
            <a:ext cx="4983162" cy="13255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.Шутим вместе.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зовут художников, которые рисуют без кистей и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красок?</a:t>
            </a: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5" name="Объект 2"/>
          <p:cNvSpPr>
            <a:spLocks noGrp="1"/>
          </p:cNvSpPr>
          <p:nvPr>
            <p:ph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4988" y="1895475"/>
            <a:ext cx="59118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564313" y="2257425"/>
            <a:ext cx="2701925" cy="833438"/>
          </a:xfrm>
          <a:prstGeom prst="rect">
            <a:avLst/>
          </a:prstGeom>
          <a:noFill/>
          <a:ln>
            <a:noFill/>
          </a:ln>
          <a:extLst/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ct val="100000"/>
              <a:buFont typeface="Arial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defTabSz="449263" eaLnBrk="1" hangingPunct="1">
              <a:spcBef>
                <a:spcPts val="3375"/>
              </a:spcBef>
              <a:buClr>
                <a:srgbClr val="FF0000"/>
              </a:buClr>
              <a:buSzPct val="100000"/>
              <a:buFont typeface="Arial" charset="0"/>
              <a:buNone/>
              <a:defRPr/>
            </a:pPr>
            <a:r>
              <a:rPr lang="en-GB" altLang="ru-RU" sz="2400" b="1" kern="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</a:t>
            </a:r>
            <a:r>
              <a:rPr lang="ru-RU" altLang="ru-RU" sz="2400" b="1" kern="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Осень, Солнце.</a:t>
            </a:r>
            <a:endParaRPr lang="en-GB" altLang="ru-RU" sz="2400" b="1" kern="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://stat20.privet.ru/lr/0b2410efcb23674cadaf24f90d248fb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988" y="1895475"/>
            <a:ext cx="3608387" cy="345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http://img01.chitalnya.ru/upload/369/250502493698149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3413" y="2297113"/>
            <a:ext cx="4660900" cy="345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670300" y="365125"/>
            <a:ext cx="4845050" cy="13255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единственное на Земле рисующее существо.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://900igr.net/datai/istorija/CHerty-cheloveka/0016-020-Antropogenez-eto-istoricheski-protsess-formirovanija-sovremennog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3600" y="2165350"/>
            <a:ext cx="4297363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348288" y="2392363"/>
            <a:ext cx="30321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Человек.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06788" y="365125"/>
            <a:ext cx="5008562" cy="1325563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Что хужожник «вгоняет в краску»?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0" y="1716088"/>
            <a:ext cx="347662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935538" y="2279650"/>
            <a:ext cx="15176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Кисть</a:t>
            </a:r>
            <a:r>
              <a:rPr lang="ru-RU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19488" y="365125"/>
            <a:ext cx="4995862" cy="132556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«полуфабрикат» картины?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1555750"/>
            <a:ext cx="66675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093913" y="5384800"/>
            <a:ext cx="1685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Эскиз.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482975" y="365125"/>
            <a:ext cx="5157788" cy="1325563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Врач произведений искусств?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8975" y="1960563"/>
            <a:ext cx="5040313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 flipH="1">
            <a:off x="5845175" y="2109788"/>
            <a:ext cx="29606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Реставратор.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06788" y="715963"/>
            <a:ext cx="5033962" cy="13255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знаменитый русский художник нарисовал картину для фантиков  шоколадных конфет «Мишек»?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463" y="2555875"/>
            <a:ext cx="5737225" cy="330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6238875" y="2813050"/>
            <a:ext cx="25352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И.И.Шишкин.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3381375" y="407988"/>
            <a:ext cx="6022975" cy="706437"/>
          </a:xfrm>
        </p:spPr>
        <p:txBody>
          <a:bodyPr rtlCol="0" anchor="b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Верификатор. 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Веришь или нет?</a:t>
            </a:r>
            <a:endParaRPr lang="ru-RU" sz="2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19" name="Подзаголовок 2"/>
          <p:cNvSpPr>
            <a:spLocks noGrp="1"/>
          </p:cNvSpPr>
          <p:nvPr>
            <p:ph type="subTitle" idx="4294967295"/>
          </p:nvPr>
        </p:nvSpPr>
        <p:spPr bwMode="auto">
          <a:xfrm>
            <a:off x="2517775" y="1014413"/>
            <a:ext cx="5721350" cy="51435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algn="ctr">
              <a:buFont typeface="Arial" charset="0"/>
              <a:buNone/>
            </a:pP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1.Простым карандашом средней твердости можно провести линию длинной 5,5 км? 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2795588" y="2052638"/>
            <a:ext cx="5721350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, а кто не верит, пусть поверит</a:t>
            </a:r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4821" name="Подзаголовок 2"/>
          <p:cNvSpPr txBox="1">
            <a:spLocks/>
          </p:cNvSpPr>
          <p:nvPr/>
        </p:nvSpPr>
        <p:spPr bwMode="auto">
          <a:xfrm>
            <a:off x="490538" y="2482850"/>
            <a:ext cx="5721350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2.Леонардо да Винчи был левшой?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3033713" y="2844800"/>
            <a:ext cx="57213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ru-RU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14375" y="3273425"/>
            <a:ext cx="5721350" cy="51435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Этюдник –это книжка с нотами этюдов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808288" y="3871913"/>
            <a:ext cx="5721350" cy="514350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defRPr/>
            </a:pPr>
            <a:r>
              <a:rPr lang="ru-RU" sz="2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специальный ящик с принадлежностями для рисования.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825" name="Подзаголовок 2"/>
          <p:cNvSpPr txBox="1">
            <a:spLocks/>
          </p:cNvSpPr>
          <p:nvPr/>
        </p:nvSpPr>
        <p:spPr bwMode="auto">
          <a:xfrm>
            <a:off x="614363" y="4386263"/>
            <a:ext cx="5721350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4. Все художники: И.Шишкин. И.Левитан, А.Саврасов, И.Айвазовский работали в жанре пейзажа?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 bwMode="auto">
          <a:xfrm>
            <a:off x="1114425" y="5573713"/>
            <a:ext cx="57213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685800">
              <a:lnSpc>
                <a:spcPct val="90000"/>
              </a:lnSpc>
              <a:spcBef>
                <a:spcPts val="750"/>
              </a:spcBef>
              <a:buFont typeface="Arial" charset="0"/>
              <a:buNone/>
            </a:pPr>
            <a:r>
              <a:rPr lang="ru-RU" sz="2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406775" y="365125"/>
            <a:ext cx="5108575" cy="1325563"/>
          </a:xfrm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IV.</a:t>
            </a: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Разгадай ребусы:</a:t>
            </a:r>
          </a:p>
        </p:txBody>
      </p:sp>
      <p:pic>
        <p:nvPicPr>
          <p:cNvPr id="35843" name="Объект 3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79475" y="1738313"/>
            <a:ext cx="6810375" cy="2057400"/>
          </a:xfrm>
          <a:ln w="76200">
            <a:solidFill>
              <a:srgbClr val="C3D69B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008063" y="4233863"/>
            <a:ext cx="3876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Calibri" pitchFamily="34" charset="0"/>
              </a:rPr>
              <a:t>Автопортрет.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57954" y="409094"/>
            <a:ext cx="398089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i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Викторина </a:t>
            </a:r>
            <a:r>
              <a:rPr lang="ru-RU" sz="4000" i="1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«Знатоки»</a:t>
            </a:r>
            <a:endParaRPr lang="ru-RU" sz="4000" i="1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олилиния 5"/>
          <p:cNvSpPr/>
          <p:nvPr/>
        </p:nvSpPr>
        <p:spPr>
          <a:xfrm rot="21225795">
            <a:off x="3603625" y="1052513"/>
            <a:ext cx="5289550" cy="1360487"/>
          </a:xfrm>
          <a:custGeom>
            <a:avLst/>
            <a:gdLst>
              <a:gd name="connsiteX0" fmla="*/ 0 w 5290457"/>
              <a:gd name="connsiteY0" fmla="*/ 0 h 1360714"/>
              <a:gd name="connsiteX1" fmla="*/ 3592286 w 5290457"/>
              <a:gd name="connsiteY1" fmla="*/ 359228 h 1360714"/>
              <a:gd name="connsiteX2" fmla="*/ 5290457 w 5290457"/>
              <a:gd name="connsiteY2" fmla="*/ 1360714 h 1360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90457" h="1360714">
                <a:moveTo>
                  <a:pt x="0" y="0"/>
                </a:moveTo>
                <a:cubicBezTo>
                  <a:pt x="1355271" y="66221"/>
                  <a:pt x="2710543" y="132442"/>
                  <a:pt x="3592286" y="359228"/>
                </a:cubicBezTo>
                <a:cubicBezTo>
                  <a:pt x="4474029" y="586014"/>
                  <a:pt x="4882243" y="973364"/>
                  <a:pt x="5290457" y="1360714"/>
                </a:cubicBezTo>
              </a:path>
            </a:pathLst>
          </a:cu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284288" y="2200275"/>
            <a:ext cx="4521200" cy="32940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Знатоки живописи.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Шутим вместе.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Верификатор.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IV.</a:t>
            </a:r>
            <a:r>
              <a:rPr lang="ru-RU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Ребусы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40" name="Picture 2" descr="C:\Users\Маким\Desktop\рисунки\1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05488" y="2200275"/>
            <a:ext cx="2397125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Объект 3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8963" y="1457325"/>
            <a:ext cx="6553200" cy="2333625"/>
          </a:xfrm>
          <a:ln w="76200">
            <a:solidFill>
              <a:srgbClr val="C3D69B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296988" y="4371975"/>
            <a:ext cx="18827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Пейзаж.</a:t>
            </a:r>
            <a:endParaRPr lang="ru-RU" sz="36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1762125" y="1368425"/>
            <a:ext cx="6546850" cy="2867025"/>
          </a:xfrm>
          <a:prstGeom prst="rect">
            <a:avLst/>
          </a:prstGeom>
          <a:ln w="76200">
            <a:solidFill>
              <a:schemeClr val="accent3">
                <a:lumMod val="60000"/>
                <a:lumOff val="40000"/>
              </a:schemeClr>
            </a:solidFill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619250" y="4446588"/>
            <a:ext cx="2289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Акварель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.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6688" y="1358900"/>
            <a:ext cx="6646862" cy="2085975"/>
          </a:xfrm>
          <a:prstGeom prst="rect">
            <a:avLst/>
          </a:prstGeom>
          <a:noFill/>
          <a:ln w="76200">
            <a:solidFill>
              <a:srgbClr val="C3D69B"/>
            </a:solidFill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747838" y="3857625"/>
            <a:ext cx="27051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Искусство.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ольник 1"/>
          <p:cNvSpPr>
            <a:spLocks noChangeArrowheads="1"/>
          </p:cNvSpPr>
          <p:nvPr/>
        </p:nvSpPr>
        <p:spPr bwMode="auto">
          <a:xfrm>
            <a:off x="1327150" y="1209675"/>
            <a:ext cx="73977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работу! Творческих успехов!</a:t>
            </a:r>
          </a:p>
        </p:txBody>
      </p:sp>
      <p:pic>
        <p:nvPicPr>
          <p:cNvPr id="39939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1163" y="3081338"/>
            <a:ext cx="2452687" cy="236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3644900" y="452438"/>
            <a:ext cx="5022850" cy="1325562"/>
          </a:xfrm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</a:t>
            </a:r>
            <a:r>
              <a:rPr lang="ru-RU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Знатоки живописи.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5362" name="Прямоугольник 2"/>
          <p:cNvSpPr>
            <a:spLocks noChangeArrowheads="1"/>
          </p:cNvSpPr>
          <p:nvPr/>
        </p:nvSpPr>
        <p:spPr bwMode="auto">
          <a:xfrm>
            <a:off x="739775" y="1889125"/>
            <a:ext cx="781526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476250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Жанр изобразительного искусства, показывающий неодушевленные предметы, размещенные в реальной бытовой среде и организованные в единую группу.</a:t>
            </a:r>
          </a:p>
        </p:txBody>
      </p:sp>
      <p:pic>
        <p:nvPicPr>
          <p:cNvPr id="1026" name="Picture 2" descr="http://img0.liveinternet.ru/images/attach/c/0/46/266/46266541_2802702_larg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3438" y="3705225"/>
            <a:ext cx="3976687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248275" y="4033838"/>
            <a:ext cx="34782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Натюрморт</a:t>
            </a:r>
            <a:r>
              <a:rPr lang="ru-RU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2681288" y="1430338"/>
            <a:ext cx="6011862" cy="1325562"/>
          </a:xfrm>
        </p:spPr>
        <p:txBody>
          <a:bodyPr/>
          <a:lstStyle/>
          <a:p>
            <a:pPr>
              <a:tabLst>
                <a:tab pos="476250" algn="l"/>
              </a:tabLst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Жанр изобразительного искусства, изображение  окружающей среды, характерных ландшафтов, видов гор, лесов, рек, полей, городов.</a:t>
            </a:r>
            <a:br>
              <a:rPr lang="ru-RU" sz="2800" b="1" smtClean="0">
                <a:latin typeface="Times New Roman" pitchFamily="18" charset="0"/>
                <a:cs typeface="Times New Roman" pitchFamily="18" charset="0"/>
              </a:rPr>
            </a:br>
            <a:endParaRPr lang="ru-RU" sz="2800" b="1" smtClean="0"/>
          </a:p>
        </p:txBody>
      </p:sp>
      <p:pic>
        <p:nvPicPr>
          <p:cNvPr id="3076" name="Picture 4" descr="http://cdn1.img22.rian.ru/images/54833/30/5483330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6463" y="2960688"/>
            <a:ext cx="444817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554788" y="4029075"/>
            <a:ext cx="169545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Пейзаж.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3494088" y="652463"/>
            <a:ext cx="5334000" cy="1325562"/>
          </a:xfrm>
        </p:spPr>
        <p:txBody>
          <a:bodyPr/>
          <a:lstStyle/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Известный русский художник, сказочник, автор картины «Богатыри», «Алёнушка», «Ковёр самолет».</a:t>
            </a:r>
          </a:p>
        </p:txBody>
      </p:sp>
      <p:pic>
        <p:nvPicPr>
          <p:cNvPr id="6148" name="Picture 4" descr="http://www.xenophon-mil.org/rushistory/rulers/bogatr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3250" y="2128838"/>
            <a:ext cx="5421313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http://www.ljplus.ru/img4/l/i/littledeadbrain/kot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0" y="2128838"/>
            <a:ext cx="3165475" cy="408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http://tctechcrunch2011.files.wordpress.com/2012/08/magiccarpet.jpeg?w=8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2317750"/>
            <a:ext cx="5210175" cy="354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rusgallery.info/gallery/main.php?g2_view=core.DownloadItem&amp;g2_itemId=3213&amp;g2_serialNumber=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24563" y="2228850"/>
            <a:ext cx="2898775" cy="340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670675" y="5180013"/>
            <a:ext cx="1871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В.М.Васнецов</a:t>
            </a:r>
            <a:r>
              <a:rPr lang="ru-RU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38525" y="452438"/>
            <a:ext cx="5653088" cy="132556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Известный русский художник-пейзажист, автор картин «Золотая осень», «Большая вода», «Март».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://uch.znate.ru/tw_files2/urls_18/4/d-3575/img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8175" y="2530475"/>
            <a:ext cx="4797425" cy="348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http://www.geocities.com/Paris/Parc/2331/russia/art_images/levitan-spring_floo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250" y="2354263"/>
            <a:ext cx="3683000" cy="387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http://b.foto.radikal.ru/0603/49485d294c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3413" y="2530475"/>
            <a:ext cx="3532187" cy="370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http://cor.edu.27.ru/dlrstore/073ab3f9-9691-403f-886e-173460f6a498/Levitan_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24513" y="2032000"/>
            <a:ext cx="27495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6265863" y="5067300"/>
            <a:ext cx="2085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И.И.Левитан.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3406775" y="403225"/>
            <a:ext cx="5259388" cy="1825625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Самый древний жанр изобразительного искусства.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600" dirty="0">
              <a:latin typeface="Times New Roman"/>
              <a:ea typeface="Times New Roman"/>
            </a:endParaRP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0" y="2428875"/>
            <a:ext cx="47625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http://img-fotki.yandex.ru/get/4416/132352990.13/0_6ee59_304ae19f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838" y="3109913"/>
            <a:ext cx="4027487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32425" y="2660650"/>
            <a:ext cx="36830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3670300" y="101600"/>
            <a:ext cx="5145088" cy="1325563"/>
          </a:xfrm>
        </p:spPr>
        <p:txBody>
          <a:bodyPr/>
          <a:lstStyle/>
          <a:p>
            <a:pPr algn="ctr"/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Художник изображающий море.</a:t>
            </a:r>
          </a:p>
        </p:txBody>
      </p:sp>
      <p:sp>
        <p:nvSpPr>
          <p:cNvPr id="20482" name="Объект 2"/>
          <p:cNvSpPr>
            <a:spLocks noGrp="1"/>
          </p:cNvSpPr>
          <p:nvPr>
            <p:ph idx="1"/>
          </p:nvPr>
        </p:nvSpPr>
        <p:spPr bwMode="auto"/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>
              <a:buFont typeface="Arial" charset="0"/>
              <a:buNone/>
            </a:pPr>
            <a:endParaRPr lang="ru-RU" smtClean="0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300" y="1860550"/>
            <a:ext cx="5465763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768975" y="2154238"/>
            <a:ext cx="2779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114300"/>
            <a:r>
              <a:rPr lang="ru-RU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Маринист.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3544888" y="365125"/>
            <a:ext cx="4972050" cy="1325563"/>
          </a:xfrm>
        </p:spPr>
        <p:txBody>
          <a:bodyPr/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Соедините  название картины с автором:</a:t>
            </a:r>
          </a:p>
        </p:txBody>
      </p:sp>
      <p:sp>
        <p:nvSpPr>
          <p:cNvPr id="21506" name="Объект 3"/>
          <p:cNvSpPr>
            <a:spLocks noGrp="1"/>
          </p:cNvSpPr>
          <p:nvPr>
            <p:ph sz="half" idx="2"/>
          </p:nvPr>
        </p:nvSpPr>
        <p:spPr bwMode="auto">
          <a:xfrm>
            <a:off x="630238" y="1878013"/>
            <a:ext cx="3868737" cy="3684587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b="1" smtClean="0"/>
              <a:t>«</a:t>
            </a:r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Утро стрелецкой казни»,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«Опять двойка»,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«Иван Грозный»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«Последний день Помпеи»,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«Грачи прилетели»,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«Мона Лиза»,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«Бурлаки на волге»,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«Сватовство майора»,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«Девятый вал».</a:t>
            </a:r>
          </a:p>
        </p:txBody>
      </p:sp>
      <p:sp>
        <p:nvSpPr>
          <p:cNvPr id="21507" name="Объект 5"/>
          <p:cNvSpPr>
            <a:spLocks noGrp="1"/>
          </p:cNvSpPr>
          <p:nvPr>
            <p:ph sz="quarter" idx="4"/>
          </p:nvPr>
        </p:nvSpPr>
        <p:spPr bwMode="auto">
          <a:xfrm>
            <a:off x="4654550" y="1841500"/>
            <a:ext cx="3887788" cy="3684588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И.Репин,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В.Суриков,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Ф.Решетников,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К.Брюллов,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Леонардо да Винчи,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И.Айвазовский,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А.Саврасов,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В.Васнецов.</a:t>
            </a:r>
          </a:p>
          <a:p>
            <a:r>
              <a:rPr lang="ru-RU" b="1" smtClean="0">
                <a:latin typeface="Times New Roman" pitchFamily="18" charset="0"/>
                <a:cs typeface="Times New Roman" pitchFamily="18" charset="0"/>
              </a:rPr>
              <a:t>П.Федотов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38ce4a5e74830e67d95ef488916384177ca36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</TotalTime>
  <Words>368</Words>
  <Application>Microsoft Office PowerPoint</Application>
  <PresentationFormat>Экран (4:3)</PresentationFormat>
  <Paragraphs>84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I.Знатоки живописи.  </vt:lpstr>
      <vt:lpstr>Жанр изобразительного искусства, изображение  окружающей среды, характерных ландшафтов, видов гор, лесов, рек, полей, городов. </vt:lpstr>
      <vt:lpstr>Известный русский художник, сказочник, автор картины «Богатыри», «Алёнушка», «Ковёр самолет».</vt:lpstr>
      <vt:lpstr>Известный русский художник-пейзажист, автор картин «Золотая осень», «Большая вода», «Март».</vt:lpstr>
      <vt:lpstr>Самый древний жанр изобразительного искусства.</vt:lpstr>
      <vt:lpstr>Художник изображающий море.</vt:lpstr>
      <vt:lpstr>Соедините  название картины с автором:</vt:lpstr>
      <vt:lpstr>Сгруппируй понятия:</vt:lpstr>
      <vt:lpstr>Какие народные промыслы представлены?</vt:lpstr>
      <vt:lpstr>II.Шутим вместе. Как зовут художников, которые рисуют без кистей и красок?</vt:lpstr>
      <vt:lpstr>Назовите единственное на Земле рисующее существо. </vt:lpstr>
      <vt:lpstr>Что хужожник «вгоняет в краску»?</vt:lpstr>
      <vt:lpstr>Как называется «полуфабрикат» картины?</vt:lpstr>
      <vt:lpstr>Врач произведений искусств?</vt:lpstr>
      <vt:lpstr>Какой знаменитый русский художник нарисовал картину для фантиков  шоколадных конфет «Мишек»?</vt:lpstr>
      <vt:lpstr>III.Верификатор.  Веришь или нет?</vt:lpstr>
      <vt:lpstr>IV.Разгадай ребусы: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Microsoft Office</cp:lastModifiedBy>
  <cp:revision>37</cp:revision>
  <dcterms:created xsi:type="dcterms:W3CDTF">2013-03-12T14:14:01Z</dcterms:created>
  <dcterms:modified xsi:type="dcterms:W3CDTF">2019-02-14T04:11:46Z</dcterms:modified>
</cp:coreProperties>
</file>