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261" r:id="rId4"/>
    <p:sldId id="262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0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5665B-D7E9-4DEF-8FC5-CF97FB764938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0D62A-0EDC-4DC8-9C32-FB765812F0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472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2571750" y="142875"/>
            <a:ext cx="6357938" cy="1571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表格占位符 13"/>
          <p:cNvSpPr>
            <a:spLocks noGrp="1"/>
          </p:cNvSpPr>
          <p:nvPr>
            <p:ph type="tbl" sz="quarter" idx="10"/>
          </p:nvPr>
        </p:nvSpPr>
        <p:spPr>
          <a:xfrm>
            <a:off x="3143239" y="2714625"/>
            <a:ext cx="5572165" cy="2857515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таблицы</a:t>
            </a:r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428596" y="428604"/>
            <a:ext cx="2500313" cy="2214563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2"/>
          </p:nvPr>
        </p:nvSpPr>
        <p:spPr>
          <a:xfrm>
            <a:off x="3143240" y="1428736"/>
            <a:ext cx="5572136" cy="1143014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143250" y="500063"/>
            <a:ext cx="3714750" cy="78581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占位符 6"/>
          <p:cNvSpPr>
            <a:spLocks noGrp="1"/>
          </p:cNvSpPr>
          <p:nvPr>
            <p:ph type="dgm" sz="quarter" idx="10"/>
          </p:nvPr>
        </p:nvSpPr>
        <p:spPr>
          <a:xfrm>
            <a:off x="3071802" y="571480"/>
            <a:ext cx="5214974" cy="4071966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/>
          </p:nvPr>
        </p:nvSpPr>
        <p:spPr>
          <a:xfrm>
            <a:off x="714375" y="571480"/>
            <a:ext cx="2143125" cy="400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3071813" y="4786313"/>
            <a:ext cx="3429000" cy="785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表占位符 2"/>
          <p:cNvSpPr>
            <a:spLocks noGrp="1"/>
          </p:cNvSpPr>
          <p:nvPr>
            <p:ph type="chart" sz="quarter" idx="10"/>
          </p:nvPr>
        </p:nvSpPr>
        <p:spPr>
          <a:xfrm>
            <a:off x="1785918" y="714356"/>
            <a:ext cx="5572125" cy="4143375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диаграммы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4500563" y="5000625"/>
            <a:ext cx="2857500" cy="85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00063" y="1143000"/>
            <a:ext cx="8143875" cy="1428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857620" y="142875"/>
            <a:ext cx="5000630" cy="1643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323528" y="-23367"/>
            <a:ext cx="8534152" cy="1656184"/>
          </a:xfrm>
        </p:spPr>
        <p:txBody>
          <a:bodyPr/>
          <a:lstStyle/>
          <a:p>
            <a:pPr algn="ctr">
              <a:buNone/>
            </a:pPr>
            <a:r>
              <a:rPr lang="ru-RU" altLang="zh-CN" sz="4000" b="1" dirty="0">
                <a:ln w="18415" cmpd="sng">
                  <a:noFill/>
                  <a:prstDash val="solid"/>
                </a:ln>
                <a:solidFill>
                  <a:srgbClr val="FE0067"/>
                </a:solidFill>
                <a:latin typeface="Arial" pitchFamily="34" charset="0"/>
                <a:cs typeface="Arial" pitchFamily="34" charset="0"/>
              </a:rPr>
              <a:t>«О праздновании 100-летия </a:t>
            </a:r>
            <a:r>
              <a:rPr lang="ru-RU" altLang="zh-CN" sz="4000" b="1" dirty="0" smtClean="0">
                <a:ln w="18415" cmpd="sng">
                  <a:noFill/>
                  <a:prstDash val="solid"/>
                </a:ln>
                <a:solidFill>
                  <a:srgbClr val="FE0067"/>
                </a:solidFill>
                <a:latin typeface="Arial" pitchFamily="34" charset="0"/>
                <a:cs typeface="Arial" pitchFamily="34" charset="0"/>
              </a:rPr>
              <a:t>     со </a:t>
            </a:r>
            <a:r>
              <a:rPr lang="ru-RU" altLang="zh-CN" sz="4000" b="1" dirty="0">
                <a:ln w="18415" cmpd="sng">
                  <a:noFill/>
                  <a:prstDash val="solid"/>
                </a:ln>
                <a:solidFill>
                  <a:srgbClr val="FE0067"/>
                </a:solidFill>
                <a:latin typeface="Arial" pitchFamily="34" charset="0"/>
                <a:cs typeface="Arial" pitchFamily="34" charset="0"/>
              </a:rPr>
              <a:t>дня рождения </a:t>
            </a:r>
            <a:r>
              <a:rPr lang="ru-RU" altLang="zh-CN" sz="4000" b="1" dirty="0" smtClean="0">
                <a:ln w="18415" cmpd="sng">
                  <a:noFill/>
                  <a:prstDash val="solid"/>
                </a:ln>
                <a:solidFill>
                  <a:srgbClr val="FE0067"/>
                </a:solidFill>
                <a:latin typeface="Arial" pitchFamily="34" charset="0"/>
                <a:cs typeface="Arial" pitchFamily="34" charset="0"/>
              </a:rPr>
              <a:t>                         М.Т</a:t>
            </a:r>
            <a:r>
              <a:rPr lang="ru-RU" altLang="zh-CN" sz="4000" b="1" dirty="0">
                <a:ln w="18415" cmpd="sng">
                  <a:noFill/>
                  <a:prstDash val="solid"/>
                </a:ln>
                <a:solidFill>
                  <a:srgbClr val="FE0067"/>
                </a:solidFill>
                <a:latin typeface="Arial" pitchFamily="34" charset="0"/>
                <a:cs typeface="Arial" pitchFamily="34" charset="0"/>
              </a:rPr>
              <a:t>. Калашникова"</a:t>
            </a:r>
            <a:endParaRPr lang="zh-CN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3747234" y="1171152"/>
            <a:ext cx="4929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zh-CN" altLang="en-US" sz="2400" b="1" dirty="0" smtClean="0">
              <a:solidFill>
                <a:srgbClr val="00B0F0"/>
              </a:solidFill>
              <a:latin typeface="MS PGothic" pitchFamily="34" charset="-128"/>
              <a:ea typeface="MS PGothic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92896"/>
            <a:ext cx="2916801" cy="2960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107504" y="5085184"/>
            <a:ext cx="2016224" cy="1359153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835696" y="35476"/>
            <a:ext cx="5688632" cy="85725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БОЛЕЗНЬ И СМЕРТЬ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64704"/>
            <a:ext cx="8496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2012 году здоровье Михаила Тимофеевича стало ухудшаться в связи с преклонным возрастом. По словам референта Калашникова Николая Шкляева, конструктор почувствовал себя хуже в марте 2012 года, после чего перестал работать. В декабре был госпитализирован в Республиканский клинико-диагностический центр (РКДЦ) Удмуртии на плановое </a:t>
            </a:r>
            <a:r>
              <a:rPr lang="ru-RU" dirty="0" smtClean="0"/>
              <a:t>обследование.</a:t>
            </a:r>
          </a:p>
          <a:p>
            <a:r>
              <a:rPr lang="ru-RU" dirty="0"/>
              <a:t>Михаил Тимофеевич Калашников умер 23 декабря 2013 года на 95-м году жизни в </a:t>
            </a:r>
            <a:r>
              <a:rPr lang="ru-RU" dirty="0" smtClean="0"/>
              <a:t>Ижевске. </a:t>
            </a:r>
            <a:r>
              <a:rPr lang="ru-RU" dirty="0"/>
              <a:t>Незадолго до смерти он был переведен в реанимацию с диагнозом «желудочное кровотечение</a:t>
            </a:r>
            <a:r>
              <a:rPr lang="ru-RU" dirty="0" smtClean="0"/>
              <a:t>».</a:t>
            </a:r>
          </a:p>
          <a:p>
            <a:r>
              <a:rPr lang="ru-RU" dirty="0"/>
              <a:t>Соболезнования родным и близким Михаила Калашникова выразили Президент России Владимир Путин и министр обороны Сергей </a:t>
            </a:r>
            <a:r>
              <a:rPr lang="ru-RU" dirty="0" smtClean="0"/>
              <a:t>Шойгу.</a:t>
            </a:r>
            <a:endParaRPr lang="ru-RU" dirty="0"/>
          </a:p>
          <a:p>
            <a:endParaRPr lang="ru-RU" dirty="0"/>
          </a:p>
          <a:p>
            <a:r>
              <a:rPr lang="ru-RU" dirty="0"/>
              <a:t>Церемония прощания с оружейником состоялась 25 и 26 декабря, панихида — 26 декабря в Свято-Михайловском соборе </a:t>
            </a:r>
            <a:r>
              <a:rPr lang="ru-RU" dirty="0" smtClean="0"/>
              <a:t>Ижевска.</a:t>
            </a:r>
            <a:endParaRPr lang="ru-RU" dirty="0"/>
          </a:p>
          <a:p>
            <a:endParaRPr lang="ru-RU" dirty="0"/>
          </a:p>
          <a:p>
            <a:r>
              <a:rPr lang="ru-RU" dirty="0"/>
              <a:t>Указом Главы Удмуртии 26 и 27 декабря 2013 года в республике был объявлен траур в связи с кончиной знаменитого </a:t>
            </a:r>
            <a:r>
              <a:rPr lang="ru-RU" dirty="0" smtClean="0"/>
              <a:t>оружейника.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                                      Похоронен </a:t>
            </a:r>
            <a:r>
              <a:rPr lang="ru-RU" dirty="0"/>
              <a:t>27 декабря 2013 года на Пантеоне Героев </a:t>
            </a:r>
            <a:r>
              <a:rPr lang="ru-RU" dirty="0" smtClean="0"/>
              <a:t>    ………………………………..Федерального </a:t>
            </a:r>
            <a:r>
              <a:rPr lang="ru-RU" dirty="0"/>
              <a:t>военного мемориального кладбища</a:t>
            </a:r>
          </a:p>
        </p:txBody>
      </p:sp>
    </p:spTree>
    <p:extLst>
      <p:ext uri="{BB962C8B-B14F-4D97-AF65-F5344CB8AC3E}">
        <p14:creationId xmlns:p14="http://schemas.microsoft.com/office/powerpoint/2010/main" val="396184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5" y="4042662"/>
            <a:ext cx="4081219" cy="262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Федеральное военное мемориальное кладбище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type="chart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107" y="2276872"/>
            <a:ext cx="4286757" cy="321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3817"/>
            <a:ext cx="4086622" cy="25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24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323529" y="5517232"/>
            <a:ext cx="2592288" cy="903015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771800" y="188640"/>
            <a:ext cx="2857500" cy="85725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СЕМЬЯ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836712"/>
            <a:ext cx="8496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Отец — Тимофей Александрович Калашников (</a:t>
            </a:r>
            <a:r>
              <a:rPr lang="ru-RU" dirty="0" err="1"/>
              <a:t>Калашник</a:t>
            </a:r>
            <a:r>
              <a:rPr lang="ru-RU" dirty="0"/>
              <a:t>) (1883—1930</a:t>
            </a:r>
            <a:r>
              <a:rPr lang="ru-RU" dirty="0" smtClean="0"/>
              <a:t>)</a:t>
            </a:r>
          </a:p>
          <a:p>
            <a:r>
              <a:rPr lang="ru-RU" dirty="0"/>
              <a:t> Мать — Александра </a:t>
            </a:r>
            <a:r>
              <a:rPr lang="ru-RU" dirty="0" err="1"/>
              <a:t>Фроловна</a:t>
            </a:r>
            <a:r>
              <a:rPr lang="ru-RU" dirty="0"/>
              <a:t> Калашникова (1884—1957</a:t>
            </a:r>
            <a:r>
              <a:rPr lang="ru-RU" dirty="0" smtClean="0"/>
              <a:t>)</a:t>
            </a:r>
          </a:p>
          <a:p>
            <a:r>
              <a:rPr lang="ru-RU" dirty="0"/>
              <a:t>Дедушка — </a:t>
            </a:r>
            <a:r>
              <a:rPr lang="ru-RU" dirty="0" err="1"/>
              <a:t>Карлис</a:t>
            </a:r>
            <a:r>
              <a:rPr lang="ru-RU" dirty="0"/>
              <a:t> </a:t>
            </a:r>
            <a:r>
              <a:rPr lang="ru-RU" dirty="0" err="1"/>
              <a:t>Калашникс</a:t>
            </a:r>
            <a:r>
              <a:rPr lang="ru-RU" dirty="0"/>
              <a:t> (</a:t>
            </a:r>
            <a:r>
              <a:rPr lang="ru-RU" dirty="0" smtClean="0"/>
              <a:t>1832—1904)</a:t>
            </a:r>
          </a:p>
          <a:p>
            <a:r>
              <a:rPr lang="ru-RU" dirty="0"/>
              <a:t>Первая жена — Екатерина Даниловна Астахова </a:t>
            </a:r>
            <a:endParaRPr lang="ru-RU" dirty="0" smtClean="0"/>
          </a:p>
          <a:p>
            <a:r>
              <a:rPr lang="ru-RU" dirty="0"/>
              <a:t>сын — Виктор (1942—2018) </a:t>
            </a:r>
            <a:endParaRPr lang="ru-RU" dirty="0" smtClean="0"/>
          </a:p>
          <a:p>
            <a:r>
              <a:rPr lang="ru-RU" dirty="0"/>
              <a:t>Внуки: Михаил и </a:t>
            </a:r>
            <a:r>
              <a:rPr lang="ru-RU" dirty="0" smtClean="0"/>
              <a:t>Александр</a:t>
            </a:r>
          </a:p>
          <a:p>
            <a:r>
              <a:rPr lang="ru-RU" dirty="0"/>
              <a:t>Вторая жена — Екатерина Викторовна Калашникова (Моисеева) (1921—1977</a:t>
            </a:r>
            <a:r>
              <a:rPr lang="ru-RU" dirty="0" smtClean="0"/>
              <a:t>)</a:t>
            </a:r>
          </a:p>
          <a:p>
            <a:r>
              <a:rPr lang="ru-RU" dirty="0"/>
              <a:t>дочь Нелли Михайловна (1942) — дочь Екатерины Викторовны</a:t>
            </a:r>
          </a:p>
          <a:p>
            <a:r>
              <a:rPr lang="ru-RU" dirty="0"/>
              <a:t>Внучки: Александра и Евгения</a:t>
            </a:r>
          </a:p>
          <a:p>
            <a:r>
              <a:rPr lang="ru-RU" dirty="0"/>
              <a:t>Дочь: Елена Калашникова (1948) — президент Межрегионального общественного фонда имени М. Т. Калашникова (с 2002 года)</a:t>
            </a:r>
          </a:p>
          <a:p>
            <a:r>
              <a:rPr lang="ru-RU" dirty="0"/>
              <a:t>Внук: Игорь Красновский</a:t>
            </a:r>
          </a:p>
          <a:p>
            <a:r>
              <a:rPr lang="ru-RU" dirty="0"/>
              <a:t>Дочь: Наталья (1953—1983).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60630"/>
            <a:ext cx="4325127" cy="288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4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323528" y="4869160"/>
            <a:ext cx="3002067" cy="1346492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79512" y="188640"/>
            <a:ext cx="8496944" cy="85725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FF0000"/>
                </a:solidFill>
              </a:rPr>
              <a:t>Признание и награды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41106"/>
            <a:ext cx="82809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7030A0"/>
                </a:solidFill>
              </a:rPr>
              <a:t>Звания</a:t>
            </a:r>
          </a:p>
          <a:p>
            <a:pPr algn="ctr"/>
            <a:r>
              <a:rPr lang="ru-RU" sz="2800" dirty="0"/>
              <a:t>Дважды Герой Социалистического Труда (1958, 1976)</a:t>
            </a:r>
          </a:p>
          <a:p>
            <a:pPr algn="ctr"/>
            <a:r>
              <a:rPr lang="ru-RU" sz="2800" dirty="0"/>
              <a:t>Герой Российской Федерации (2009)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76" y="2470895"/>
            <a:ext cx="5215980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0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251520" y="4725144"/>
            <a:ext cx="2016224" cy="1767111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483768" y="188640"/>
            <a:ext cx="5400600" cy="85725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Ордена и медали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124744"/>
            <a:ext cx="66784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медаль «Золотая Звезда» Героя Российской Федерации (РФ, 10.11.2009, медаль № 955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медаль «Серп и Молот» Героя Социалистического Труда (СССР, 20.06.1958, медаль № 8596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медаль «Серп и Молот» Героя Социалистического Труда (СССР, 15.01.1976, медаль № 117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орден Святого апостола Андрея Первозванного — за выдающийся вклад в дело защиты Отечества (РФ, 07.10.1998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орден Ленина (СССР, 20.06.1958, № 315913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орден Ленина (СССР, 1969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орден Ленина (СССР, 15.01.1976, № 423695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орден «За заслуги перед Отечеством» II степени — за выдающиеся заслуги в области создания автоматического стрелкового оружия и значительный вклад в дело защиты Отечества (РФ, 05.11.1994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орден Октябрьской Революции (СССР, 1974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орден «За военные заслуги» — за большой личный вклад в разработку новых видов оружия и </a:t>
            </a:r>
            <a:r>
              <a:rPr lang="ru-RU" dirty="0" smtClean="0"/>
              <a:t>укрепление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30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487492" y="5013176"/>
            <a:ext cx="1777970" cy="1284715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131840" y="6000750"/>
            <a:ext cx="2857500" cy="85725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16632"/>
            <a:ext cx="6678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обороноспособности страны (РФ, 02.11.2004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орден Отечественной войны I степени (СССР, 06.04.1985)</a:t>
            </a:r>
          </a:p>
          <a:p>
            <a:r>
              <a:rPr lang="ru-RU" dirty="0"/>
              <a:t>орден Трудового Красного Знамени (СССР, 1957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орден Дружбы народов (СССР, 30.08.1982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орден Красной Звезды (СССР, 1949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 smtClean="0"/>
              <a:t>медаль </a:t>
            </a:r>
            <a:r>
              <a:rPr lang="ru-RU" dirty="0"/>
              <a:t>«В ознаменование 100-летия со дня рождения Владимира Ильича Ленина» (СССР, 1970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медаль «За отличие в охране государственной границы СССР» (СССР, 13.07.1950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медаль «За победу над Германией в Великой Отечественной войне 1941—1945 гг.» (СССР, 1946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медаль «За доблестный труд в Великой Отечественной войне 1941—1945 гг.» (СССР, 1945)</a:t>
            </a:r>
          </a:p>
          <a:p>
            <a:r>
              <a:rPr lang="ru-RU" dirty="0"/>
              <a:t>медаль «Ветеран труда» (СССР, 31.01.1980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медаль «Двадцать лет победы в Великой Отечественной войне 1941—1945 гг.» (СССР, 1965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юбилейная медаль «Тридцать лет Победы в Великой Отечественной войне 1941—1945 гг.» (СССР, 25.04.1975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юбилейная медаль «Сорок лет Победы в Великой Отечественной войне 1941—1945 гг.» (СССР, 12.04.1985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3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35846"/>
            <a:ext cx="66064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юбилейная медаль «50 лет Победы в Великой Отечественной войне 1941—1945 гг.» (РФ, 09.05.1994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медаль Жукова (РФ, 07.07.1993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юбилейная медаль «60 лет Победы в Великой Отечественной войне 1941—1945 гг.» (РФ, 2005)</a:t>
            </a:r>
          </a:p>
          <a:p>
            <a:r>
              <a:rPr lang="ru-RU" dirty="0"/>
              <a:t>юбилейная медаль «65 лет Победы в Великой Отечественной войне 1941—1945 гг.» (РФ, 2010)</a:t>
            </a:r>
          </a:p>
          <a:p>
            <a:r>
              <a:rPr lang="ru-RU" dirty="0"/>
              <a:t>медаль «В память 800-летия Москвы» (СССР, 20.09.1947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юбилейная медаль «30 лет Советской Армии и Флота» (СССР, 22.02.1948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юбилейная медаль «40 лет Вооружённых Сил СССР» (СССР, 18.12.1957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юбилейная медаль «50 лет Вооружённых Сил СССР» (СССР, 26.12.1967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юбилейная медаль «60 лет Вооружённых Сил СССР» (СССР, 28.01.1978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юбилейная медаль «70 лет Вооружённых Сил СССР» (СССР, 24.01.1988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323528" y="4941168"/>
            <a:ext cx="2426042" cy="1572747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699792" y="188640"/>
            <a:ext cx="5904656" cy="85725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Иностранные награды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64704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орден Почёта (Белоруссия, 1999) — за выдающиеся заслуги в разработке уникальных образцов стрелкового оружия, большой личный вклад в укрепление оборонного потенциала Союза Белоруссии и России и в связи с </a:t>
            </a:r>
            <a:r>
              <a:rPr lang="ru-RU" dirty="0" smtClean="0"/>
              <a:t>80-летием</a:t>
            </a:r>
            <a:endParaRPr lang="ru-RU" dirty="0"/>
          </a:p>
          <a:p>
            <a:r>
              <a:rPr lang="ru-RU" dirty="0"/>
              <a:t>орден «Звезда </a:t>
            </a:r>
            <a:r>
              <a:rPr lang="ru-RU" dirty="0" err="1"/>
              <a:t>Карабобо</a:t>
            </a:r>
            <a:r>
              <a:rPr lang="ru-RU" dirty="0"/>
              <a:t>» (Венесуэла, 2006)</a:t>
            </a:r>
          </a:p>
          <a:p>
            <a:r>
              <a:rPr lang="ru-RU" dirty="0"/>
              <a:t>орден «</a:t>
            </a:r>
            <a:r>
              <a:rPr lang="ru-RU" dirty="0" err="1"/>
              <a:t>Достык</a:t>
            </a:r>
            <a:r>
              <a:rPr lang="ru-RU" dirty="0"/>
              <a:t>» I степени (Казахстан, 2003)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242032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</a:rPr>
              <a:t>Награды конфессиональные, региональные и общественные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7026" y="2695928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орден Святого благоверного великого князя Димитрия Донского II степени (Русская Православная Церковь, 2007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орден «За заслуги перед Алтайским краем» I степени (Алтайский край, 2009</a:t>
            </a:r>
            <a:r>
              <a:rPr lang="ru-RU" dirty="0" smtClean="0"/>
              <a:t>).</a:t>
            </a:r>
            <a:endParaRPr lang="ru-RU" dirty="0"/>
          </a:p>
          <a:p>
            <a:r>
              <a:rPr lang="ru-RU" dirty="0"/>
              <a:t>орден Святителя Николая Чудотворца I степени (Республика Удмуртия, </a:t>
            </a:r>
            <a:r>
              <a:rPr lang="ru-RU" dirty="0" smtClean="0"/>
              <a:t>2009).</a:t>
            </a:r>
            <a:endParaRPr lang="ru-RU" dirty="0"/>
          </a:p>
          <a:p>
            <a:r>
              <a:rPr lang="ru-RU" dirty="0"/>
              <a:t>«Золотая медаль имени В. Г. Шухова» (</a:t>
            </a:r>
            <a:r>
              <a:rPr lang="ru-RU" dirty="0" err="1"/>
              <a:t>РосСНИО</a:t>
            </a:r>
            <a:r>
              <a:rPr lang="ru-RU" dirty="0"/>
              <a:t>, 1990-е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медаль «Символ Науки» (общероссийское НП «Мир науки», 2007)</a:t>
            </a:r>
          </a:p>
          <a:p>
            <a:r>
              <a:rPr lang="ru-RU" dirty="0"/>
              <a:t>медаль «За выдающийся вклад в развитие коллекционного дела в России» (Рос. ООО </a:t>
            </a:r>
            <a:r>
              <a:rPr lang="ru-RU" dirty="0" smtClean="0"/>
              <a:t>………………………………АРС </a:t>
            </a:r>
            <a:r>
              <a:rPr lang="ru-RU" dirty="0"/>
              <a:t>«МАРС», 2009</a:t>
            </a:r>
          </a:p>
        </p:txBody>
      </p:sp>
    </p:spTree>
    <p:extLst>
      <p:ext uri="{BB962C8B-B14F-4D97-AF65-F5344CB8AC3E}">
        <p14:creationId xmlns:p14="http://schemas.microsoft.com/office/powerpoint/2010/main" val="6324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179512" y="5229200"/>
            <a:ext cx="2282026" cy="1212707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915816" y="21754"/>
            <a:ext cx="2857500" cy="85725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7030A0"/>
                </a:solidFill>
              </a:rPr>
              <a:t>Премии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92696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1949 год — Сталинская </a:t>
            </a:r>
            <a:r>
              <a:rPr lang="ru-RU" dirty="0" smtClean="0"/>
              <a:t>премия</a:t>
            </a:r>
            <a:endParaRPr lang="ru-RU" dirty="0"/>
          </a:p>
          <a:p>
            <a:r>
              <a:rPr lang="ru-RU" dirty="0"/>
              <a:t>1964 год — Ленинская </a:t>
            </a:r>
            <a:r>
              <a:rPr lang="ru-RU" dirty="0" smtClean="0"/>
              <a:t>премия</a:t>
            </a:r>
            <a:endParaRPr lang="ru-RU" dirty="0"/>
          </a:p>
          <a:p>
            <a:r>
              <a:rPr lang="ru-RU" dirty="0"/>
              <a:t>1997 год — Государственная премия Российской Федерации в области </a:t>
            </a:r>
            <a:r>
              <a:rPr lang="ru-RU" dirty="0" smtClean="0"/>
              <a:t>дизайна</a:t>
            </a:r>
            <a:endParaRPr lang="ru-RU" dirty="0"/>
          </a:p>
          <a:p>
            <a:r>
              <a:rPr lang="ru-RU" dirty="0"/>
              <a:t>2003 год — Премия Президента Российской Федерации в области </a:t>
            </a:r>
            <a:r>
              <a:rPr lang="ru-RU" dirty="0" smtClean="0"/>
              <a:t>образования</a:t>
            </a:r>
            <a:endParaRPr lang="ru-RU" dirty="0"/>
          </a:p>
          <a:p>
            <a:r>
              <a:rPr lang="ru-RU" dirty="0"/>
              <a:t>2009 год — Лауреат Всероссийской литературной премии имени А. В. </a:t>
            </a:r>
            <a:r>
              <a:rPr lang="ru-RU" dirty="0" smtClean="0"/>
              <a:t>Суворова.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2202528"/>
            <a:ext cx="2787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Благодарности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787303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1997 год — Благодарность Президента Российской </a:t>
            </a:r>
            <a:r>
              <a:rPr lang="ru-RU" dirty="0" smtClean="0"/>
              <a:t>Федерации</a:t>
            </a:r>
            <a:endParaRPr lang="ru-RU" dirty="0"/>
          </a:p>
          <a:p>
            <a:r>
              <a:rPr lang="ru-RU" dirty="0"/>
              <a:t>1999 год — Благодарность Президента Российской </a:t>
            </a:r>
            <a:r>
              <a:rPr lang="ru-RU" dirty="0" smtClean="0"/>
              <a:t>Федерации</a:t>
            </a:r>
            <a:endParaRPr lang="ru-RU" dirty="0"/>
          </a:p>
          <a:p>
            <a:r>
              <a:rPr lang="ru-RU" dirty="0"/>
              <a:t>2002 год — Благодарность Президента Российской </a:t>
            </a:r>
            <a:r>
              <a:rPr lang="ru-RU" dirty="0" smtClean="0"/>
              <a:t>Федерации</a:t>
            </a:r>
            <a:endParaRPr lang="ru-RU" dirty="0"/>
          </a:p>
          <a:p>
            <a:r>
              <a:rPr lang="ru-RU" dirty="0"/>
              <a:t>2007 год — Благодарность Президента Российской </a:t>
            </a:r>
            <a:r>
              <a:rPr lang="ru-RU" dirty="0" smtClean="0"/>
              <a:t>Федерации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62148" y="3849034"/>
            <a:ext cx="1481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Грамоты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6670" y="4384810"/>
            <a:ext cx="63758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1997 год — Почётная грамота Правительства Российской </a:t>
            </a:r>
            <a:r>
              <a:rPr lang="ru-RU" dirty="0" smtClean="0"/>
              <a:t>Федерации</a:t>
            </a:r>
            <a:endParaRPr lang="ru-RU" dirty="0"/>
          </a:p>
          <a:p>
            <a:r>
              <a:rPr lang="ru-RU" dirty="0"/>
              <a:t>1999 год — Почётная грамота Правительства Российской </a:t>
            </a:r>
            <a:r>
              <a:rPr lang="ru-RU" dirty="0" smtClean="0"/>
              <a:t>Федерации</a:t>
            </a:r>
            <a:endParaRPr lang="ru-RU" dirty="0"/>
          </a:p>
          <a:p>
            <a:r>
              <a:rPr lang="ru-RU" dirty="0"/>
              <a:t>2004 год — «Почётный инженер Казахстана» (Казахстан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Другие почести</a:t>
            </a:r>
          </a:p>
        </p:txBody>
      </p:sp>
    </p:spTree>
    <p:extLst>
      <p:ext uri="{BB962C8B-B14F-4D97-AF65-F5344CB8AC3E}">
        <p14:creationId xmlns:p14="http://schemas.microsoft.com/office/powerpoint/2010/main" val="37738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323528" y="5301208"/>
            <a:ext cx="2210018" cy="1284715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843808" y="116632"/>
            <a:ext cx="2857500" cy="85725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ПАМЯТЬ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367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7 ноября 2014 года в военном городке Большая Крепость российской военной базы в Республике Армения установлен памятник Михаилу </a:t>
            </a:r>
            <a:r>
              <a:rPr lang="ru-RU" dirty="0" smtClean="0"/>
              <a:t>Калашникову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18685"/>
            <a:ext cx="6264696" cy="469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1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224011" y="5013176"/>
            <a:ext cx="2331765" cy="1695103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11460"/>
            <a:ext cx="63367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УКАЗ</a:t>
            </a:r>
          </a:p>
          <a:p>
            <a:endParaRPr lang="ru-RU" dirty="0"/>
          </a:p>
          <a:p>
            <a:r>
              <a:rPr lang="ru-RU" dirty="0"/>
              <a:t>                  ПРЕЗИДЕНТА РОССИЙСКОЙ ФЕДЕРАЦИИ</a:t>
            </a:r>
          </a:p>
          <a:p>
            <a:endParaRPr lang="ru-RU" dirty="0"/>
          </a:p>
          <a:p>
            <a:r>
              <a:rPr lang="ru-RU" dirty="0"/>
              <a:t>             О праздновании 100-летия со дня рождения</a:t>
            </a:r>
          </a:p>
          <a:p>
            <a:r>
              <a:rPr lang="ru-RU" dirty="0"/>
              <a:t>                          </a:t>
            </a:r>
            <a:r>
              <a:rPr lang="ru-RU" dirty="0" err="1"/>
              <a:t>М.Т.Калашникова</a:t>
            </a:r>
            <a:endParaRPr lang="ru-RU" dirty="0"/>
          </a:p>
          <a:p>
            <a:endParaRPr lang="ru-RU" dirty="0"/>
          </a:p>
          <a:p>
            <a:r>
              <a:rPr lang="ru-RU" dirty="0"/>
              <a:t>     Учитывая  выдающийся  вклад   </a:t>
            </a:r>
            <a:r>
              <a:rPr lang="ru-RU" dirty="0" err="1"/>
              <a:t>М.Т.Калашникова</a:t>
            </a:r>
            <a:r>
              <a:rPr lang="ru-RU" dirty="0"/>
              <a:t>   в   </a:t>
            </a:r>
            <a:r>
              <a:rPr lang="ru-RU" dirty="0" smtClean="0"/>
              <a:t>разработку отечественного </a:t>
            </a:r>
            <a:r>
              <a:rPr lang="ru-RU" dirty="0"/>
              <a:t>стрелкового оружия  и  в  связи  с  исполняющимся  </a:t>
            </a:r>
            <a:r>
              <a:rPr lang="ru-RU" dirty="0" smtClean="0"/>
              <a:t>в 2019 </a:t>
            </a:r>
            <a:r>
              <a:rPr lang="ru-RU" dirty="0"/>
              <a:t>году 100-летием со дня его рождения, п о с т а н о в л я ю:</a:t>
            </a:r>
          </a:p>
          <a:p>
            <a:r>
              <a:rPr lang="ru-RU" dirty="0"/>
              <a:t>     1. Принять предложение Правительства  Российской  Федерации  </a:t>
            </a:r>
            <a:r>
              <a:rPr lang="ru-RU" dirty="0" smtClean="0"/>
              <a:t>о праздновании    </a:t>
            </a:r>
            <a:r>
              <a:rPr lang="ru-RU" dirty="0"/>
              <a:t>в     2019 году     100-летия   со   дня   </a:t>
            </a:r>
            <a:r>
              <a:rPr lang="ru-RU" dirty="0" smtClean="0"/>
              <a:t>рождения </a:t>
            </a:r>
            <a:r>
              <a:rPr lang="ru-RU" dirty="0" err="1" smtClean="0"/>
              <a:t>М.Т.Калашникова</a:t>
            </a:r>
            <a:r>
              <a:rPr lang="ru-RU" dirty="0"/>
              <a:t>.</a:t>
            </a:r>
          </a:p>
          <a:p>
            <a:r>
              <a:rPr lang="ru-RU" dirty="0"/>
              <a:t>     2. Правительству Российской Федерации:</a:t>
            </a:r>
          </a:p>
          <a:p>
            <a:r>
              <a:rPr lang="ru-RU" dirty="0"/>
              <a:t> </a:t>
            </a:r>
            <a:r>
              <a:rPr lang="ru-RU" dirty="0" smtClean="0"/>
              <a:t>образовать </a:t>
            </a:r>
            <a:r>
              <a:rPr lang="ru-RU" dirty="0"/>
              <a:t>организационный комитет по подготовке и  </a:t>
            </a:r>
            <a:r>
              <a:rPr lang="ru-RU" dirty="0" smtClean="0"/>
              <a:t>проведению празднования </a:t>
            </a:r>
            <a:r>
              <a:rPr lang="ru-RU" dirty="0"/>
              <a:t>100-летия со дня рождения </a:t>
            </a:r>
            <a:r>
              <a:rPr lang="ru-RU" dirty="0" err="1"/>
              <a:t>М.Т.Калашникова</a:t>
            </a:r>
            <a:r>
              <a:rPr lang="ru-RU" dirty="0"/>
              <a:t> и  </a:t>
            </a:r>
            <a:r>
              <a:rPr lang="ru-RU" dirty="0" smtClean="0"/>
              <a:t>утвердить его состав; обеспечить </a:t>
            </a:r>
            <a:r>
              <a:rPr lang="ru-RU" dirty="0"/>
              <a:t>разработку и утверждение плана основных мероприятий</a:t>
            </a:r>
          </a:p>
          <a:p>
            <a:r>
              <a:rPr lang="ru-RU" dirty="0"/>
              <a:t>по подготовке и проведению празднования 100-летия со  дня  </a:t>
            </a:r>
            <a:r>
              <a:rPr lang="ru-RU" dirty="0" smtClean="0"/>
              <a:t>рождения </a:t>
            </a:r>
            <a:r>
              <a:rPr lang="ru-RU" dirty="0" err="1" smtClean="0"/>
              <a:t>М.Т.Калашникова</a:t>
            </a:r>
            <a:r>
              <a:rPr lang="ru-RU" dirty="0"/>
              <a:t>.</a:t>
            </a:r>
          </a:p>
          <a:p>
            <a:r>
              <a:rPr lang="ru-RU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1513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 flipV="1">
            <a:off x="251520" y="6021288"/>
            <a:ext cx="1777970" cy="515485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04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10 ноября 2015 года в Ижевске в Сквере Победы у Мемориала Вечного огня открыт бюст Михаила </a:t>
            </a:r>
            <a:r>
              <a:rPr lang="ru-RU" dirty="0" smtClean="0"/>
              <a:t>Калашникова.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757125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32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251520" y="5198367"/>
            <a:ext cx="1921986" cy="1644755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23 декабря 2015 года на Федеральном военном мемориальном кладбище открыт памятник Михаилу </a:t>
            </a:r>
            <a:r>
              <a:rPr lang="ru-RU" dirty="0" smtClean="0"/>
              <a:t>Калашникову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r="27860" b="-82"/>
          <a:stretch/>
        </p:blipFill>
        <p:spPr bwMode="auto">
          <a:xfrm>
            <a:off x="3347864" y="1117650"/>
            <a:ext cx="5506908" cy="545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66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323528" y="4869160"/>
            <a:ext cx="2786082" cy="1644755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6064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20 февраля 2016 года бюст Михаила Калашникова открыт на территории студгородка Ижевского государственного технического университета (</a:t>
            </a:r>
            <a:r>
              <a:rPr lang="ru-RU" dirty="0" err="1"/>
              <a:t>ИжГТУ</a:t>
            </a:r>
            <a:r>
              <a:rPr lang="ru-RU" dirty="0"/>
              <a:t>) им. М. Т. </a:t>
            </a:r>
            <a:r>
              <a:rPr lang="ru-RU" dirty="0" smtClean="0"/>
              <a:t>Калашникова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2" y="1737976"/>
            <a:ext cx="7361623" cy="490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64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323528" y="5301208"/>
            <a:ext cx="2066002" cy="1068691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0466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19 сентября 2017 года в Москве в День оружейника в сквере на пересечении улиц Садовая-Каретная и </a:t>
            </a:r>
            <a:r>
              <a:rPr lang="ru-RU" dirty="0" err="1"/>
              <a:t>Долгоруковская</a:t>
            </a:r>
            <a:r>
              <a:rPr lang="ru-RU" dirty="0"/>
              <a:t> открыт памятник Михаилу Калашникову (автор скульптуры — Салават Щербаков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2039" r="18165" b="-1866"/>
          <a:stretch/>
        </p:blipFill>
        <p:spPr bwMode="auto">
          <a:xfrm>
            <a:off x="4139952" y="1527026"/>
            <a:ext cx="485545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4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395536" y="4721662"/>
            <a:ext cx="2088232" cy="1839119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Минобороны России 14 декабря 2017 года учреждена медаль «Михаил Калашников». Награждаются работники ОПК, научно-исследовательских, производственных и научно-производственных организаций за отличия во внедрении инноваций при разработке, производстве и введении в эксплуатацию современных образцов вооружения и военной </a:t>
            </a:r>
            <a:r>
              <a:rPr lang="ru-RU" dirty="0" smtClean="0"/>
              <a:t>техники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5" y="2132856"/>
            <a:ext cx="8159483" cy="458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4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147990" y="4797152"/>
            <a:ext cx="2138010" cy="1860779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Школа № 26 г. Симферополя носит имя М.Т. Калашникова с 2017г.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7354788" cy="55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88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r="15711"/>
          <a:stretch/>
        </p:blipFill>
        <p:spPr bwMode="auto">
          <a:xfrm>
            <a:off x="770747" y="620688"/>
            <a:ext cx="7626824" cy="373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27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21724" y="5229200"/>
            <a:ext cx="2498050" cy="1212707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483768" y="5589240"/>
            <a:ext cx="2857500" cy="8572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889844"/>
            <a:ext cx="6678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3. Рекомендовать  органам  исполнительной   власти   субъектов</a:t>
            </a:r>
          </a:p>
          <a:p>
            <a:r>
              <a:rPr lang="ru-RU" dirty="0"/>
              <a:t>Российской Федерации  и  органам  местного  самоуправления  </a:t>
            </a:r>
            <a:r>
              <a:rPr lang="ru-RU" dirty="0" smtClean="0"/>
              <a:t>принять участие  </a:t>
            </a:r>
            <a:r>
              <a:rPr lang="ru-RU" dirty="0"/>
              <a:t>в  подготовке  и   проведении   мероприятий,   </a:t>
            </a:r>
            <a:r>
              <a:rPr lang="ru-RU" dirty="0" smtClean="0"/>
              <a:t>посвященных празднованию </a:t>
            </a:r>
            <a:r>
              <a:rPr lang="ru-RU" dirty="0"/>
              <a:t>100-летия со дня рождения </a:t>
            </a:r>
            <a:r>
              <a:rPr lang="ru-RU" dirty="0" err="1"/>
              <a:t>М.Т.Калашникова</a:t>
            </a:r>
            <a:r>
              <a:rPr lang="ru-RU" dirty="0"/>
              <a:t>.</a:t>
            </a:r>
          </a:p>
          <a:p>
            <a:r>
              <a:rPr lang="ru-RU" dirty="0"/>
              <a:t>     4. Настоящий Указ вступает в силу со дня его подписания.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Президент Российской Федерации                         </a:t>
            </a:r>
            <a:r>
              <a:rPr lang="ru-RU" dirty="0" err="1"/>
              <a:t>В.Путин</a:t>
            </a:r>
            <a:endParaRPr lang="ru-RU" dirty="0"/>
          </a:p>
          <a:p>
            <a:endParaRPr lang="ru-RU" dirty="0"/>
          </a:p>
          <a:p>
            <a:r>
              <a:rPr lang="ru-RU" dirty="0"/>
              <a:t>     Москва, Кремль</a:t>
            </a:r>
          </a:p>
          <a:p>
            <a:r>
              <a:rPr lang="ru-RU" dirty="0"/>
              <a:t>     3 октября 2016 года</a:t>
            </a:r>
          </a:p>
          <a:p>
            <a:r>
              <a:rPr lang="ru-RU" dirty="0"/>
              <a:t>     № 518</a:t>
            </a:r>
          </a:p>
        </p:txBody>
      </p:sp>
    </p:spTree>
    <p:extLst>
      <p:ext uri="{BB962C8B-B14F-4D97-AF65-F5344CB8AC3E}">
        <p14:creationId xmlns:p14="http://schemas.microsoft.com/office/powerpoint/2010/main" val="18873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162372" y="5301208"/>
            <a:ext cx="2484530" cy="1152128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707904" y="404664"/>
            <a:ext cx="5184576" cy="857250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МИХАИЛ КАЛАШНИКОВ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27884" y="1340768"/>
            <a:ext cx="56161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Советский и российский конструктор стрелкового оружия, доктор технических наук, генерал-лейтенант, изобрёл всемирно известный автомат Калашникова (АК). Герой Российской Федерации. </a:t>
            </a:r>
            <a:endParaRPr lang="ru-RU" sz="2400" dirty="0" smtClean="0"/>
          </a:p>
          <a:p>
            <a:r>
              <a:rPr lang="ru-RU" sz="2400" dirty="0" smtClean="0">
                <a:solidFill>
                  <a:srgbClr val="FF0000"/>
                </a:solidFill>
              </a:rPr>
              <a:t>Родился</a:t>
            </a:r>
            <a:r>
              <a:rPr lang="ru-RU" sz="2400" dirty="0">
                <a:solidFill>
                  <a:srgbClr val="FF0000"/>
                </a:solidFill>
              </a:rPr>
              <a:t>: </a:t>
            </a:r>
            <a:r>
              <a:rPr lang="ru-RU" sz="2400" dirty="0"/>
              <a:t>10 ноября 1919 г., Курья, Алтайский </a:t>
            </a:r>
            <a:r>
              <a:rPr lang="ru-RU" sz="2400" dirty="0" err="1"/>
              <a:t>краи</a:t>
            </a:r>
            <a:r>
              <a:rPr lang="ru-RU" sz="2400" dirty="0"/>
              <a:t>̆, РСФСР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Умер: </a:t>
            </a:r>
            <a:r>
              <a:rPr lang="ru-RU" sz="2400" dirty="0"/>
              <a:t>23 декабря 2013 г. (94 года), </a:t>
            </a:r>
            <a:r>
              <a:rPr lang="ru-RU" sz="2400" dirty="0" smtClean="0"/>
              <a:t>Ижевск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34837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44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435064" y="1556792"/>
            <a:ext cx="6708936" cy="4805430"/>
          </a:xfrm>
          <a:prstGeom prst="roundRect">
            <a:avLst>
              <a:gd name="adj" fmla="val 6578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браке с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Екатерина Калашникова (1921-1977 гг.)</a:t>
            </a:r>
          </a:p>
          <a:p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Родители: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Александра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Фроловна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Калашникова, Тимофей Александрович Калашников</a:t>
            </a:r>
          </a:p>
          <a:p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Дети: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Виктор Михайлович Калашников, Наталья Михайловна Калашникова, Красновская Елена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Михайловна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9752" y="188640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Заголовок слайда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70"/>
            <a:ext cx="2583359" cy="392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23528" y="332656"/>
            <a:ext cx="8208912" cy="85725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СЕМЬЯ МИХАИЛА КАЛАШНИКОВА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280920" cy="565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75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>
          <a:xfrm>
            <a:off x="107504" y="5777319"/>
            <a:ext cx="5472608" cy="932776"/>
          </a:xfrm>
        </p:spPr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915816" y="107434"/>
            <a:ext cx="4968552" cy="85725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БИОГРАФИЯ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61516" y="980728"/>
            <a:ext cx="6372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Герой </a:t>
            </a:r>
            <a:r>
              <a:rPr lang="ru-RU" sz="2800" dirty="0">
                <a:solidFill>
                  <a:srgbClr val="FF0000"/>
                </a:solidFill>
              </a:rPr>
              <a:t>Российской Федерации </a:t>
            </a:r>
            <a:r>
              <a:rPr lang="ru-RU" sz="2800" dirty="0"/>
              <a:t>(2009). </a:t>
            </a:r>
            <a:r>
              <a:rPr lang="ru-RU" sz="2800" dirty="0">
                <a:solidFill>
                  <a:srgbClr val="FF0000"/>
                </a:solidFill>
              </a:rPr>
              <a:t>Дважды Герой Социалистического Труда</a:t>
            </a:r>
            <a:r>
              <a:rPr lang="ru-RU" sz="2800" dirty="0"/>
              <a:t> (1958, 1976). </a:t>
            </a:r>
            <a:endParaRPr lang="ru-RU" sz="2800" dirty="0" smtClean="0"/>
          </a:p>
          <a:p>
            <a:r>
              <a:rPr lang="ru-RU" sz="2800" dirty="0" smtClean="0">
                <a:solidFill>
                  <a:srgbClr val="FF0000"/>
                </a:solidFill>
              </a:rPr>
              <a:t>Лауреат </a:t>
            </a:r>
            <a:r>
              <a:rPr lang="ru-RU" sz="2800" dirty="0">
                <a:solidFill>
                  <a:srgbClr val="FF0000"/>
                </a:solidFill>
              </a:rPr>
              <a:t>Ленинской премии </a:t>
            </a:r>
            <a:r>
              <a:rPr lang="ru-RU" sz="2800" dirty="0"/>
              <a:t>(1964) и </a:t>
            </a:r>
            <a:r>
              <a:rPr lang="ru-RU" sz="2800" dirty="0">
                <a:solidFill>
                  <a:srgbClr val="FF0000"/>
                </a:solidFill>
              </a:rPr>
              <a:t>Сталинской премии первой степени </a:t>
            </a:r>
            <a:r>
              <a:rPr lang="ru-RU" sz="2800" dirty="0"/>
              <a:t>(1949). </a:t>
            </a:r>
            <a:endParaRPr lang="ru-RU" sz="2800" dirty="0" smtClean="0"/>
          </a:p>
          <a:p>
            <a:r>
              <a:rPr lang="ru-RU" sz="2800" dirty="0" smtClean="0">
                <a:solidFill>
                  <a:srgbClr val="FF0000"/>
                </a:solidFill>
              </a:rPr>
              <a:t>Кавалер </a:t>
            </a:r>
            <a:r>
              <a:rPr lang="ru-RU" sz="2800" dirty="0">
                <a:solidFill>
                  <a:srgbClr val="FF0000"/>
                </a:solidFill>
              </a:rPr>
              <a:t>ордена Святого апостола Андрея Первозванного </a:t>
            </a:r>
            <a:r>
              <a:rPr lang="ru-RU" sz="2800" dirty="0"/>
              <a:t>(1998)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Член </a:t>
            </a:r>
            <a:r>
              <a:rPr lang="ru-RU" sz="2800" dirty="0">
                <a:solidFill>
                  <a:srgbClr val="FF0000"/>
                </a:solidFill>
              </a:rPr>
              <a:t>Союза писателей России. Депутат Совета Союза Верховного Совета СССР </a:t>
            </a:r>
            <a:r>
              <a:rPr lang="ru-RU" sz="2800" dirty="0"/>
              <a:t>3—4 (1950—1958) и 7—11 (1966—1989) </a:t>
            </a:r>
            <a:r>
              <a:rPr lang="ru-RU" sz="2800" dirty="0">
                <a:solidFill>
                  <a:srgbClr val="FF0000"/>
                </a:solidFill>
              </a:rPr>
              <a:t>созывов.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852"/>
            <a:ext cx="2664296" cy="375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3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60648"/>
            <a:ext cx="842493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Родился в селе Курья Алтайского края. Он был семнадцатым ребёнком в многодетной крестьянской семье, в которой родилось девятнадцать, а выжило восемь </a:t>
            </a:r>
            <a:r>
              <a:rPr lang="ru-RU" sz="2400" dirty="0" smtClean="0"/>
              <a:t>детей.</a:t>
            </a:r>
          </a:p>
          <a:p>
            <a:r>
              <a:rPr lang="ru-RU" sz="2400" dirty="0"/>
              <a:t>В 18 лет покинул родное село и переехал в Казахстан, где начал работать учётчиком в депо станции Матай Туркестано-Сибирской железной дороги. Общение с машинистами, токарями, слесарями депо укрепило интерес Михаила к технике, и зародило желание сделать что-нибудь самому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Осенью 1938 года был призван в Красную Армию в Киевский Особый военный округ. После курса младших командиров получил специальность механика-водителя танка и служил в 12-й танковой дивизии в г. Стрый (Западная Украина). Уже там проявил свои изобретательские способности — разработал инерционный счётчик выстрелов из танковой пушки, приспособление к пистолету ТТ для повышения эффективности стрельбы через щели в башне танка, счётчик моторесурса танка</a:t>
            </a:r>
          </a:p>
        </p:txBody>
      </p:sp>
    </p:spTree>
    <p:extLst>
      <p:ext uri="{BB962C8B-B14F-4D97-AF65-F5344CB8AC3E}">
        <p14:creationId xmlns:p14="http://schemas.microsoft.com/office/powerpoint/2010/main" val="206084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0648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Великую Отечественную войну начал в августе 1941 года командиром танка в звании старшего </a:t>
            </a:r>
            <a:r>
              <a:rPr lang="ru-RU" sz="2000" dirty="0" smtClean="0"/>
              <a:t>сержанта, </a:t>
            </a:r>
            <a:r>
              <a:rPr lang="ru-RU" sz="2000" dirty="0"/>
              <a:t>и в октябре под Брянском был тяжело ранен. В госпитале по-настоящему загорелся идеей создания своего образца автоматического оружия. Начал делать наброски и чертежи, сопоставляя и анализируя собственные впечатления о боях, мнения товарищей по оружию, содержание книг госпитальной </a:t>
            </a:r>
            <a:r>
              <a:rPr lang="ru-RU" sz="2000" dirty="0" smtClean="0"/>
              <a:t>библиотеки.</a:t>
            </a:r>
          </a:p>
          <a:p>
            <a:r>
              <a:rPr lang="ru-RU" sz="2000" dirty="0"/>
              <a:t> Автомат Калашникова победил в конкурсе 1947 года и был принят на вооружение. Во время разработки знакомится со своей будущей женой — чертёжницей </a:t>
            </a:r>
            <a:r>
              <a:rPr lang="ru-RU" sz="2000" dirty="0" err="1"/>
              <a:t>дегтярёвского</a:t>
            </a:r>
            <a:r>
              <a:rPr lang="ru-RU" sz="2000" dirty="0"/>
              <a:t> КБ Екатериной </a:t>
            </a:r>
            <a:r>
              <a:rPr lang="ru-RU" sz="2000" dirty="0" smtClean="0"/>
              <a:t>Моисеевой.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6992"/>
            <a:ext cx="697895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73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ining-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training-01</Template>
  <TotalTime>102</TotalTime>
  <Words>1739</Words>
  <Application>Microsoft Office PowerPoint</Application>
  <PresentationFormat>Экран (4:3)</PresentationFormat>
  <Paragraphs>140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training-01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Alena Kirchikova</cp:lastModifiedBy>
  <cp:revision>12</cp:revision>
  <dcterms:created xsi:type="dcterms:W3CDTF">2012-07-31T13:58:46Z</dcterms:created>
  <dcterms:modified xsi:type="dcterms:W3CDTF">2019-02-15T16:05:42Z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193013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