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59" r:id="rId6"/>
    <p:sldId id="260" r:id="rId7"/>
    <p:sldId id="261" r:id="rId8"/>
    <p:sldId id="264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2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086A4A-245C-49B7-880A-8CA47A032CDE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D5C5CA-54A1-4047-B328-AA0645D540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-online.ru/detskiy_portal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shka.org/parent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500306"/>
            <a:ext cx="6072230" cy="2167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Советы и рекомендации родителям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b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</a:br>
            <a:r>
              <a:rPr lang="ru-RU" sz="49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9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ети в безопасном интернете.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dirty="0">
                <a:solidFill>
                  <a:schemeClr val="tx1"/>
                </a:solidFill>
                <a:effectLst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7304856" cy="136815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ГБОУ СОШ №55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Чикалина</a:t>
            </a:r>
            <a:r>
              <a:rPr lang="ru-RU" dirty="0" smtClean="0">
                <a:solidFill>
                  <a:schemeClr val="bg1"/>
                </a:solidFill>
              </a:rPr>
              <a:t> Е.В.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kyzyl.edu17.ru/files/2015/12/%D0%B8%D0%BD%D1%82%D0%B5%D1%80%D0%BD%D0%B5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023054"/>
            <a:ext cx="3714776" cy="2477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09480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5016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028343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программа-наставник, которая направляет ребенка исключительно на познавательные и развивающие сайты Интернета, рекомендованные профессиональными детскими психологами и педагогами. Детский браузер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Гогуль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помогает оградить детей от нежелательной и негативной информации; он содержит тысячи обучающих, развлекательных и игровых сайтов. Браузер ведёт статистику посещаемости сайтов для родительского контроля, а также позволяет ограничить время пребывания ребенка в Интернете. Просто скачайте и установите детский браузер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Гогуль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 компьютер своего ребенка: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www.gogul.tv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778674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Times New Roman" pitchFamily="18" charset="0"/>
              </a:rPr>
              <a:t>Если вы испытываете затруднения в выборе детской книжки, обязательно воспользуйтесь рекомендациями на сайте Российской государственной детской библиотеки – крупнейшей в мире библиотеки для детей. Здесь собрана уникальная подборка ссылок на полезные ресурсы для детей, а также представлен проект «</a:t>
            </a:r>
            <a:r>
              <a:rPr lang="ru-RU" sz="2100" dirty="0" err="1" smtClean="0">
                <a:latin typeface="Times New Roman" pitchFamily="18" charset="0"/>
              </a:rPr>
              <a:t>Библиогид</a:t>
            </a:r>
            <a:r>
              <a:rPr lang="ru-RU" sz="2100" dirty="0" smtClean="0">
                <a:latin typeface="Times New Roman" pitchFamily="18" charset="0"/>
              </a:rPr>
              <a:t>» для взрослых с основными ориентирами в бескрайнем море детской литературы. </a:t>
            </a:r>
            <a:r>
              <a:rPr lang="ru-RU" sz="2100" dirty="0" err="1" smtClean="0">
                <a:solidFill>
                  <a:schemeClr val="accent1"/>
                </a:solidFill>
                <a:latin typeface="Times New Roman" pitchFamily="18" charset="0"/>
              </a:rPr>
              <a:t>www.rgdb.ru</a:t>
            </a:r>
            <a:r>
              <a:rPr lang="ru-RU" sz="2100" dirty="0" smtClean="0">
                <a:solidFill>
                  <a:schemeClr val="accent1"/>
                </a:solidFill>
                <a:latin typeface="Times New Roman" pitchFamily="18" charset="0"/>
              </a:rPr>
              <a:t>; </a:t>
            </a:r>
            <a:r>
              <a:rPr lang="ru-RU" sz="2100" dirty="0" err="1" smtClean="0">
                <a:solidFill>
                  <a:schemeClr val="accent1"/>
                </a:solidFill>
                <a:latin typeface="Times New Roman" pitchFamily="18" charset="0"/>
              </a:rPr>
              <a:t>bibliogid.ru</a:t>
            </a:r>
            <a:r>
              <a:rPr lang="ru-RU" sz="2100" dirty="0" smtClean="0">
                <a:solidFill>
                  <a:schemeClr val="accent1"/>
                </a:solidFill>
                <a:latin typeface="Times New Roman" pitchFamily="18" charset="0"/>
              </a:rPr>
              <a:t>/</a:t>
            </a:r>
            <a:endParaRPr lang="ru-RU" sz="21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6626" name="Picture 2" descr="http://4.bp.blogspot.com/-CfLvhpfkQFA/VqulPEtOJZI/AAAAAAAAEP0/vNUSEgvDwdY/s1600-r/%25D1%2581%25D0%25BA%25D0%25B0%25D1%2587%25D0%25B0%25D0%25BD%25D0%25BD%25D1%258B%25D0%25B5%2B%25D1%2584%25D0%25B0%25D0%25B9%25D0%25BB%25D1%25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86190"/>
            <a:ext cx="435771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Знакомый всем нам с детства журнал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Мурзилка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совсем не стареет! Уникальное издание с более чем 80-летней историей активно использует новейшие технологии и является участником программы «Детский Интернет»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издания полностью сертифицирован для детской аудитории). Красочный журнал и его интерактивный сайт очень понравятся ребенку. Здесь можно читать, играть или общаться на форуме. Заходите на сайт журнала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www.murzilka.org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выбирайте занятие себе по вкусу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Фотоальбом Мурзи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429132"/>
            <a:ext cx="1914530" cy="2279202"/>
          </a:xfrm>
          <a:prstGeom prst="rect">
            <a:avLst/>
          </a:prstGeom>
          <a:noFill/>
        </p:spPr>
      </p:pic>
      <p:pic>
        <p:nvPicPr>
          <p:cNvPr id="31748" name="Picture 4" descr="Звезда по имени Мурзи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429132"/>
            <a:ext cx="1905000" cy="1905000"/>
          </a:xfrm>
          <a:prstGeom prst="rect">
            <a:avLst/>
          </a:prstGeom>
          <a:noFill/>
        </p:spPr>
      </p:pic>
      <p:pic>
        <p:nvPicPr>
          <p:cNvPr id="31750" name="Picture 6" descr="Песни о Мурзил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357694"/>
            <a:ext cx="190596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также дает возможность приобщить ребенка к прекрасному, не выходя из дома. Благодаря проекту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ArtProject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 можете посетить лучшие мировые музеи и рассмотреть в деталях полотна самых знаменитых художников: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www.googleartproject.com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2.bp.blogspot.com/_h9Q2_DTj5iI/TUgTY1Tg6kI/AAAAAAAABvQ/pxy_Y7fCsPY/s640/Google+Art+Proj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00438"/>
            <a:ext cx="6086475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интернет-технологиям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 даже можете создать для своего ребенка собственный «Музей меня». Эта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флеш-игра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разработанная компанией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поможет развить у него навыки индивидуальной презентации. Для участия в проекте необходимо иметь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www.intel.com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museumofme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o-world-travel.ru/img/2015/042518/57244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470226"/>
            <a:ext cx="4057633" cy="307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857232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Узнать об истории технического прогресса, который привел мир в эпоху Интернета, лучше всего в Политехническом музее – национальном музее истории науки и техники, одном из крупнейших научно-технических музеев мира. Недавно при музее начал работать Научно-просветительский центр, посетив сайт которого (</a:t>
            </a:r>
            <a:r>
              <a:rPr lang="ru-RU" dirty="0" err="1" smtClean="0">
                <a:solidFill>
                  <a:schemeClr val="accent1"/>
                </a:solidFill>
              </a:rPr>
              <a:t>www.polycent.ru</a:t>
            </a:r>
            <a:r>
              <a:rPr lang="ru-RU" dirty="0" smtClean="0">
                <a:solidFill>
                  <a:schemeClr val="accent1"/>
                </a:solidFill>
              </a:rPr>
              <a:t>/), </a:t>
            </a:r>
            <a:r>
              <a:rPr lang="ru-RU" dirty="0" smtClean="0"/>
              <a:t>вы сможете получить представление об основных направлениях деятельности его подразделений, узнать послед- </a:t>
            </a:r>
            <a:r>
              <a:rPr lang="ru-RU" dirty="0" err="1" smtClean="0"/>
              <a:t>ние</a:t>
            </a:r>
            <a:r>
              <a:rPr lang="ru-RU" dirty="0" smtClean="0"/>
              <a:t> новости и записаться на курсы и семинары.</a:t>
            </a:r>
            <a:endParaRPr lang="ru-RU" dirty="0"/>
          </a:p>
        </p:txBody>
      </p:sp>
      <p:pic>
        <p:nvPicPr>
          <p:cNvPr id="28680" name="Picture 8" descr="http://to-world-travel.ru/img/2015/042519/2418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928934"/>
            <a:ext cx="514353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Любимые фильмы и мультфильмы для семейного просмотра, а также новинки кинопроката в отличном качестве можно найти на портале Омлет. Больше нет необходимости скачивать файлы из Интернета или покупать DVD - весь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Омлете лицензионный.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 выбирайте и смотрите – на компьютере или большом телевизоре: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www.Omlet.ru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Картинки по запросу : www.Omle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928934"/>
            <a:ext cx="1714500" cy="1714500"/>
          </a:xfrm>
          <a:prstGeom prst="rect">
            <a:avLst/>
          </a:prstGeom>
          <a:noFill/>
        </p:spPr>
      </p:pic>
      <p:pic>
        <p:nvPicPr>
          <p:cNvPr id="33796" name="Picture 4" descr="http://onru.ru/cached/onru_wallpaper/preview256/4z4s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2438400" cy="1524001"/>
          </a:xfrm>
          <a:prstGeom prst="rect">
            <a:avLst/>
          </a:prstGeom>
          <a:noFill/>
        </p:spPr>
      </p:pic>
      <p:pic>
        <p:nvPicPr>
          <p:cNvPr id="33798" name="Picture 6" descr="http://2-vkontakte.ru/upload/video/thumbs/small/img.php?aHR0cHM6Ly9pLnl0aW1nLmNvbS92aS8xVmM4Unh5Zjl2by9ocWRlZmF1bHQuanB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71942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51344"/>
            <a:ext cx="821537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Детский портал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киндер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создан для девочек и мальчиков в 2008 году и уже завоевал любовь большого количества детей с разных концов света. С момента основания на портале произошло много изменений, появились новые функции, конкурсы, викторины, игры.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Новичку нашего сайта порой сложно ориентироваться во всех функциях. Поэтому мы составили краткие описания основных функций, чтобы помочь новеньким посетителям быстро сориентироваться и понять структуру сайта.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Подробнее на: 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http://kinder-online.ru/detskiy_portal.html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aplik.ru/wp-content/uploads/media/%D0%9F%D0%BE%D0%BB%D0%B5%D0%B7%D0%BD%D1%8B%D0%B5-%D1%81%D0%B0%D0%B8%CC%86%D1%82%D1%8B-%D0%B4%D0%B5%D1%82%D1%8F%D0%BC/image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00504"/>
            <a:ext cx="329565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nterneshka.org/upload/iblock/6a9/ti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500858" cy="228601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2786058"/>
          <a:ext cx="7572428" cy="3454400"/>
        </p:xfrm>
        <a:graphic>
          <a:graphicData uri="http://schemas.openxmlformats.org/drawingml/2006/table">
            <a:tbl>
              <a:tblPr/>
              <a:tblGrid>
                <a:gridCol w="3071834"/>
                <a:gridCol w="4500594"/>
              </a:tblGrid>
              <a:tr h="1317620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40640" marR="40640" marT="20320" marB="20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u="none" strike="noStrike" dirty="0" smtClean="0">
                          <a:solidFill>
                            <a:srgbClr val="4B9EC9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Родителям</a:t>
                      </a:r>
                      <a:endParaRPr lang="ru-RU" sz="2800" b="1" u="none" strike="noStrike" dirty="0" smtClean="0">
                        <a:solidFill>
                          <a:srgbClr val="4B9EC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Чтобы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опыт ребенка в Сети был полезным и максимально позитивным, для родителей собрана самая полезная информация о безопасности детей в интернете.</a:t>
                      </a:r>
                    </a:p>
                  </a:txBody>
                  <a:tcPr marL="40640" marR="40640" marT="20320" marB="20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4819" name="Picture 3" descr="http://interneshka.org/upload/resize_cache/iblock/2e7/110_0_1/%D0%9C%D0%B8%D1%82%D1%8F%D1%81%D0%B8%D0%BA%20%D1%81%20%D0%BF%D0%BB%D0%B0%D0%BD%D1%88%D0%B5%D1%82%D0%BE%D0%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43314"/>
            <a:ext cx="2833700" cy="2833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571744"/>
            <a:ext cx="274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http://interneshka.org/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643866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Детские поисковики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  <p:pic>
        <p:nvPicPr>
          <p:cNvPr id="36866" name="Picture 2" descr="http://img.scoop.it/qL3QyuNMTTGxqTFpjtTdr4XXXL4j3HpexhjNOf_P3YmryPKwJ94QGRtDb3Sbc6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00372"/>
            <a:ext cx="4929190" cy="369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785794"/>
            <a:ext cx="8229600" cy="26527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 хотите, чтобы ваш ребенок имел возможность получать полезные и развивающие знания из Интернета? </a:t>
            </a:r>
            <a:endParaRPr lang="ru-RU" b="1" dirty="0"/>
          </a:p>
        </p:txBody>
      </p:sp>
      <p:pic>
        <p:nvPicPr>
          <p:cNvPr id="16386" name="Picture 2" descr="http://www.avpu.ru/sites/default/files/styles/news_full_view/public/%D0%BA%D1%80%D0%BE%D0%BA%20%D0%B1%D0%B5%D0%B7%D0%BE%D0%BF%D0%B0%D1%81%D0%BD%D0%BE%D1%81%D1%82%D0%B8%202.jpg?itok=AUzH3N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4762500" cy="3000376"/>
          </a:xfrm>
          <a:prstGeom prst="rect">
            <a:avLst/>
          </a:prstGeom>
          <a:noFill/>
        </p:spPr>
      </p:pic>
      <p:pic>
        <p:nvPicPr>
          <p:cNvPr id="16388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92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nternet-kontrol.ru/images/stories/rodkont/ramb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572136" cy="33432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2010 году </a:t>
            </a:r>
            <a:r>
              <a:rPr lang="ru-RU" dirty="0" err="1" smtClean="0"/>
              <a:t>Рамблер</a:t>
            </a:r>
            <a:r>
              <a:rPr lang="ru-RU" dirty="0" smtClean="0"/>
              <a:t> решил отметить особым образом День защиты детей (1июня) - запустил фильтр для сайтов с порнографическим содержанием, таким образом, у родителей появилась возможность обезопасить неокрепшие души своих детей, используя </a:t>
            </a:r>
            <a:r>
              <a:rPr lang="ru-RU" b="1" dirty="0" smtClean="0"/>
              <a:t>фильтр </a:t>
            </a:r>
            <a:r>
              <a:rPr lang="ru-RU" b="1" dirty="0" err="1" smtClean="0"/>
              <a:t>Рамблера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"</a:t>
            </a:r>
            <a:r>
              <a:rPr lang="ru-RU" sz="3200" b="1" dirty="0" err="1" smtClean="0">
                <a:solidFill>
                  <a:srgbClr val="00B050"/>
                </a:solidFill>
              </a:rPr>
              <a:t>Quintura</a:t>
            </a:r>
            <a:r>
              <a:rPr lang="ru-RU" sz="3200" b="1" dirty="0" smtClean="0">
                <a:solidFill>
                  <a:srgbClr val="00B050"/>
                </a:solidFill>
              </a:rPr>
              <a:t> для детей" - смотрим, ищем, </a:t>
            </a:r>
            <a:r>
              <a:rPr lang="ru-RU" sz="3200" b="1" dirty="0" err="1" smtClean="0">
                <a:solidFill>
                  <a:srgbClr val="00B050"/>
                </a:solidFill>
              </a:rPr>
              <a:t>кликаем</a:t>
            </a:r>
            <a:r>
              <a:rPr lang="ru-RU" sz="3200" b="1" dirty="0" smtClean="0">
                <a:solidFill>
                  <a:srgbClr val="00B050"/>
                </a:solidFill>
              </a:rPr>
              <a:t>!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7890" name="Picture 2" descr="http://www.internet-kontrol.ru/images/stories/rodkont/quantra%D0%BA%D0%BE%D0%BF%D0%B8%D1%80%D0%BE%D0%B2%D0%B0%D0%BD%D0%B8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7286676" cy="4000528"/>
          </a:xfrm>
          <a:prstGeom prst="rect">
            <a:avLst/>
          </a:prstGeom>
          <a:noFill/>
        </p:spPr>
      </p:pic>
      <p:pic>
        <p:nvPicPr>
          <p:cNvPr id="5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сервис с визуальным поиском создан таким образом, что охватывая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детские ресурсы Рунета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 предлагает детям, а также родителям и учителям просто кликать на опорные слова интересующих тем или изображения в облаке слов-подсказок, чтобы попасть на один из тщательно проверенных детских сайтов. Используя интуитивно понятный интерфейс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Quintura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ребёнок может окунуться в удивительный мир познания, просто "шагая по облакам" с помощью компьютерной мышки.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Яркий насыщенный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поисковый сервис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Quintura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понравится детям, так как содержит несколько интерактивных картинок, которые как за руку проведут ребёнка на любимые варианты развлечений: детское ТВ, игры, кино и музыка.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Quintura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прекрасный сервис с уникальной системой визуального поиска и безопасный на сто процентов: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родители могут быть абсолютно уверены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том, что пока их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ребёнок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Quintura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попадание на "взрослые" сайты исключено.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7154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Agakids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поисковик для всей семьи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internet-kontrol.ru/images/stories/rodkont/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929354" cy="4071966"/>
          </a:xfrm>
          <a:prstGeom prst="rect">
            <a:avLst/>
          </a:prstGeom>
          <a:noFill/>
        </p:spPr>
      </p:pic>
      <p:pic>
        <p:nvPicPr>
          <p:cNvPr id="4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4295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помощь родителям и детям, а также в поддержку семейных ценностей был создан </a:t>
            </a:r>
            <a:r>
              <a:rPr lang="ru-RU" b="1" dirty="0" smtClean="0"/>
              <a:t>поисковик "</a:t>
            </a:r>
            <a:r>
              <a:rPr lang="ru-RU" b="1" dirty="0" err="1" smtClean="0"/>
              <a:t>АгА</a:t>
            </a:r>
            <a:r>
              <a:rPr lang="ru-RU" b="1" dirty="0" smtClean="0"/>
              <a:t>"</a:t>
            </a:r>
            <a:r>
              <a:rPr lang="ru-RU" dirty="0" smtClean="0"/>
              <a:t>. Этот поисковик полезен детям, так как помогает найти необходимые детские ресурсы, также он интересен и полезен взрослым, которые найдут здесь множество сайтов, посвящённых вопросам сохранения здоровья, семейным отношениям, воспитанию детей.</a:t>
            </a:r>
          </a:p>
          <a:p>
            <a:r>
              <a:rPr lang="ru-RU" dirty="0" smtClean="0"/>
              <a:t>У "</a:t>
            </a:r>
            <a:r>
              <a:rPr lang="ru-RU" dirty="0" err="1" smtClean="0"/>
              <a:t>АгА</a:t>
            </a:r>
            <a:r>
              <a:rPr lang="ru-RU" dirty="0" smtClean="0"/>
              <a:t>" удобная для пользователя система информирования о найденных сайтах: в блоке каждого сайта демонстрируется адрес, заголовок, цитаты из полного текста документа, есть информация о самой релевантной из найденных страниц, есть ссылка для предварительного просмотра сайта, маленький </a:t>
            </a:r>
            <a:r>
              <a:rPr lang="ru-RU" dirty="0" err="1" smtClean="0"/>
              <a:t>скриншот</a:t>
            </a:r>
            <a:r>
              <a:rPr lang="ru-RU" dirty="0" smtClean="0"/>
              <a:t> сайта.</a:t>
            </a:r>
          </a:p>
          <a:p>
            <a:r>
              <a:rPr lang="ru-RU" dirty="0" smtClean="0"/>
              <a:t>Поисковая система "</a:t>
            </a:r>
            <a:r>
              <a:rPr lang="ru-RU" dirty="0" err="1" smtClean="0"/>
              <a:t>АгА</a:t>
            </a:r>
            <a:r>
              <a:rPr lang="ru-RU" dirty="0" smtClean="0"/>
              <a:t>" индексирует сайты только с детской или </a:t>
            </a:r>
            <a:r>
              <a:rPr lang="ru-RU" dirty="0" err="1" smtClean="0"/>
              <a:t>около-детской</a:t>
            </a:r>
            <a:r>
              <a:rPr lang="ru-RU" dirty="0" smtClean="0"/>
              <a:t> тематикой (психология, здоровье, познавательные сайты и т.д.). Каждый сайт проходит строгую проверку, поэтому родители могут быть уверены, что каждая страничка содержит только адекватную детскому восприятию интересную и познавательную информацию.</a:t>
            </a:r>
          </a:p>
          <a:p>
            <a:r>
              <a:rPr lang="ru-RU" dirty="0" smtClean="0"/>
              <a:t>Приятной особенностью "</a:t>
            </a:r>
            <a:r>
              <a:rPr lang="ru-RU" dirty="0" err="1" smtClean="0"/>
              <a:t>АгА</a:t>
            </a:r>
            <a:r>
              <a:rPr lang="ru-RU" dirty="0" smtClean="0"/>
              <a:t>" является то, что работать с этим поисковиком можно как. В Рунете, так и в англоязычной среде.</a:t>
            </a:r>
            <a:endParaRPr lang="ru-RU" dirty="0"/>
          </a:p>
        </p:txBody>
      </p:sp>
      <p:pic>
        <p:nvPicPr>
          <p:cNvPr id="3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семья и дети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www.internet-kontrol.ru/images/stories/rodkont/ya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3905250" cy="1552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357694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"Семейный поиск"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Яндексе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создан специально для родителей, которые хотят быть уверены, что их дети надёжно ограждены от страниц с эротическим содержанием.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Каталог KINDER.RU - детские ресурсы Интернета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KINDER.RU - детские ресурсы Интерн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6715172" cy="15716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357694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августе 1998 благодаря компании COPRIS&amp;M заработал каталог детских ресурсов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KINDER.RU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владельцем которого является компания "ВЕБСМС".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89844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Разработчики каталога сделали его простым и понятным для самостоятельного использования детьми, при этом сохранили все сервисы и возможности стандартного "большого" каталога.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KINDER.RU ведёт постоянный мониторинг зарегистрированных сайтов, а их более двух тысяч, на сервисе представлен рейтинг самых посещаемых ресурсов. Все зарегистрированные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Интернет-страницы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сопровождаются краткой характеристикой KINDER.RU представляет собой несколько блоков: тематические разделы, раздел детских новостей Интернета, конкурсы, чат, конечно же, интерактивные игры и форум для детей и взрослых.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fs00.infourok.ru/images/doc/182/208420/31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715304" cy="577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1071546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И вы заинтересованы в том, чтобы опыт ребенка в Сети был не только полезным, но и максимально позитивным.</a:t>
            </a:r>
            <a:endParaRPr lang="ru-RU" b="1" dirty="0"/>
          </a:p>
        </p:txBody>
      </p:sp>
      <p:pic>
        <p:nvPicPr>
          <p:cNvPr id="15362" name="Picture 2" descr="http://img0.liveinternet.ru/images/attach/c/8/100/315/100315292_809db9ced923c08c979d8d2139084c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4429156" cy="2948136"/>
          </a:xfrm>
          <a:prstGeom prst="rect">
            <a:avLst/>
          </a:prstGeom>
          <a:noFill/>
        </p:spPr>
      </p:pic>
      <p:pic>
        <p:nvPicPr>
          <p:cNvPr id="5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92"/>
            <a:ext cx="1470505" cy="8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92"/>
            <a:ext cx="1470505" cy="8651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714356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Интернет – это такой же технический инструмент со своими инструкциями, как и многие другие современные цифровые устройства, которые помогают делать нашу повседневную жизнь намного интереснее. Современные технологии позволяют не только создавать многомиллионные сообщества в Сети, но и переносить в виртуальное пространство учебные классы, библиотеки и даже музеи.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9046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dirty="0"/>
              <a:t>В</a:t>
            </a:r>
            <a:r>
              <a:rPr lang="ru-RU" sz="3200" b="1" dirty="0"/>
              <a:t> </a:t>
            </a:r>
            <a:r>
              <a:rPr lang="ru-RU" sz="3200" dirty="0"/>
              <a:t>последние годы в мире наблюдается резкий рост количества электронных средств массовой </a:t>
            </a:r>
            <a:r>
              <a:rPr lang="ru-RU" sz="3200" dirty="0" smtClean="0"/>
              <a:t>информации</a:t>
            </a:r>
            <a:endParaRPr lang="ru-RU" sz="3200" dirty="0"/>
          </a:p>
        </p:txBody>
      </p:sp>
      <p:pic>
        <p:nvPicPr>
          <p:cNvPr id="5" name="preview-image" descr="http://www.pcsoftgame.ru/uploads/posts/1238374242_1be684ca1ca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786058"/>
            <a:ext cx="6264696" cy="341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1470505" cy="865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36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Очень важным средством интеллектуального развития детей родители </a:t>
            </a:r>
            <a:r>
              <a:rPr lang="ru-RU" sz="3200" dirty="0" smtClean="0"/>
              <a:t>считают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(% родителей):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214554"/>
            <a:ext cx="8229600" cy="36724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книги —96%;</a:t>
            </a:r>
          </a:p>
          <a:p>
            <a:r>
              <a:rPr lang="ru-RU" dirty="0"/>
              <a:t>кубики —77%;</a:t>
            </a:r>
          </a:p>
          <a:p>
            <a:r>
              <a:rPr lang="ru-RU" dirty="0" err="1"/>
              <a:t>пазлы</a:t>
            </a:r>
            <a:r>
              <a:rPr lang="ru-RU" dirty="0"/>
              <a:t> —74%;</a:t>
            </a:r>
          </a:p>
          <a:p>
            <a:r>
              <a:rPr lang="ru-RU" dirty="0"/>
              <a:t>говорящие книги —62%;</a:t>
            </a:r>
          </a:p>
          <a:p>
            <a:r>
              <a:rPr lang="ru-RU" dirty="0"/>
              <a:t>образовательные телевизионные каналы —58%;</a:t>
            </a:r>
          </a:p>
          <a:p>
            <a:r>
              <a:rPr lang="ru-RU" dirty="0"/>
              <a:t>образовательное видео —49%;</a:t>
            </a:r>
          </a:p>
          <a:p>
            <a:r>
              <a:rPr lang="ru-RU" dirty="0"/>
              <a:t>образовательные компьютерные игры-43%;</a:t>
            </a:r>
          </a:p>
          <a:p>
            <a:r>
              <a:rPr lang="ru-RU" dirty="0"/>
              <a:t>образовательные сайты —31 %.</a:t>
            </a:r>
          </a:p>
          <a:p>
            <a:pPr algn="ctr"/>
            <a:endParaRPr lang="ru-RU" dirty="0"/>
          </a:p>
        </p:txBody>
      </p:sp>
      <p:pic>
        <p:nvPicPr>
          <p:cNvPr id="5" name="preview-image" descr="http://vivamoda.com.ua/files/advice/00/00/15/bluzka-dlja-devochki-boss-kidswear-seraja2%281%29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500306"/>
            <a:ext cx="214314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61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928670"/>
            <a:ext cx="4972055" cy="1143000"/>
          </a:xfrm>
        </p:spPr>
        <p:txBody>
          <a:bodyPr>
            <a:noAutofit/>
          </a:bodyPr>
          <a:lstStyle/>
          <a:p>
            <a:r>
              <a:rPr lang="ru-RU" sz="3200" dirty="0"/>
              <a:t>Положительные аспекты </a:t>
            </a:r>
            <a:r>
              <a:rPr lang="ru-RU" sz="3200" dirty="0" smtClean="0"/>
              <a:t>использования ИКТ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/>
              <a:t>1. </a:t>
            </a:r>
            <a:r>
              <a:rPr lang="ru-RU" sz="2000" dirty="0" smtClean="0"/>
              <a:t>Обучающие ресурсы расширяют знания детей. </a:t>
            </a:r>
          </a:p>
          <a:p>
            <a:pPr marL="137160" indent="0">
              <a:buNone/>
            </a:pPr>
            <a:r>
              <a:rPr lang="ru-RU" sz="2000" dirty="0" smtClean="0"/>
              <a:t>2. </a:t>
            </a:r>
            <a:r>
              <a:rPr lang="ru-RU" sz="2000" dirty="0"/>
              <a:t>Т</a:t>
            </a:r>
            <a:r>
              <a:rPr lang="ru-RU" sz="2000" dirty="0" smtClean="0"/>
              <a:t>елевидение </a:t>
            </a:r>
            <a:r>
              <a:rPr lang="ru-RU" sz="2000" dirty="0"/>
              <a:t>и компьютер, подключенный к Интернету, могут </a:t>
            </a:r>
            <a:r>
              <a:rPr lang="ru-RU" sz="2000" dirty="0" smtClean="0"/>
              <a:t>обеспечить </a:t>
            </a:r>
            <a:r>
              <a:rPr lang="ru-RU" sz="2000" dirty="0"/>
              <a:t>детям </a:t>
            </a:r>
            <a:r>
              <a:rPr lang="ru-RU" sz="2000" dirty="0" smtClean="0"/>
              <a:t>дошкольного </a:t>
            </a:r>
            <a:r>
              <a:rPr lang="ru-RU" sz="2000" dirty="0"/>
              <a:t>возраста широкое знакомство с жизненными ситуациями и </a:t>
            </a:r>
            <a:r>
              <a:rPr lang="ru-RU" sz="2000" dirty="0" smtClean="0"/>
              <a:t>возможностями.</a:t>
            </a:r>
          </a:p>
          <a:p>
            <a:pPr marL="137160" indent="0">
              <a:buNone/>
            </a:pPr>
            <a:r>
              <a:rPr lang="ru-RU" sz="2000" dirty="0"/>
              <a:t>3. </a:t>
            </a:r>
            <a:r>
              <a:rPr lang="ru-RU" sz="2000" dirty="0" smtClean="0"/>
              <a:t>Дети </a:t>
            </a:r>
            <a:r>
              <a:rPr lang="ru-RU" sz="2000" dirty="0"/>
              <a:t>могут использовать компьютер и другие технологии для ознакомления с окружающим миром, приобретения социального опыта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4. </a:t>
            </a:r>
            <a:r>
              <a:rPr lang="ru-RU" sz="2000" dirty="0" smtClean="0"/>
              <a:t>Компьютерные </a:t>
            </a:r>
            <a:r>
              <a:rPr lang="ru-RU" sz="2000" dirty="0"/>
              <a:t>игры общеобразовательного содержания могут быть особенно полезны для детей, имеющих проблемы с обучением.</a:t>
            </a:r>
          </a:p>
        </p:txBody>
      </p:sp>
      <p:pic>
        <p:nvPicPr>
          <p:cNvPr id="5" name="preview-image" descr="http://2web-master.ru/wp-content/uploads/2013/07/den-rossiiskogo-interneta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5267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1470505" cy="865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43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journal.te.ua/_bd/27/9277893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ИКТ вызывают: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235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/>
                </a:solidFill>
              </a:rPr>
              <a:t>Физические расстройства</a:t>
            </a:r>
          </a:p>
          <a:p>
            <a:endParaRPr lang="ru-RU" b="1" i="1" dirty="0" smtClean="0">
              <a:solidFill>
                <a:schemeClr val="bg2"/>
              </a:solidFill>
            </a:endParaRPr>
          </a:p>
          <a:p>
            <a:r>
              <a:rPr lang="ru-RU" b="1" i="1" dirty="0" smtClean="0">
                <a:solidFill>
                  <a:schemeClr val="bg2"/>
                </a:solidFill>
              </a:rPr>
              <a:t>Психические расстройства</a:t>
            </a:r>
          </a:p>
          <a:p>
            <a:endParaRPr lang="ru-RU" b="1" i="1" dirty="0" smtClean="0">
              <a:solidFill>
                <a:schemeClr val="bg2"/>
              </a:solidFill>
            </a:endParaRPr>
          </a:p>
          <a:p>
            <a:r>
              <a:rPr lang="ru-RU" b="1" i="1" dirty="0" smtClean="0">
                <a:solidFill>
                  <a:schemeClr val="bg2"/>
                </a:solidFill>
              </a:rPr>
              <a:t>Задержка речевого развития</a:t>
            </a:r>
          </a:p>
          <a:p>
            <a:endParaRPr lang="ru-RU" b="1" i="1" dirty="0" smtClean="0">
              <a:solidFill>
                <a:schemeClr val="bg2"/>
              </a:solidFill>
            </a:endParaRPr>
          </a:p>
          <a:p>
            <a:r>
              <a:rPr lang="ru-RU" b="1" i="1" dirty="0" smtClean="0">
                <a:solidFill>
                  <a:schemeClr val="bg2"/>
                </a:solidFill>
              </a:rPr>
              <a:t>Задержка психического развития</a:t>
            </a:r>
          </a:p>
          <a:p>
            <a:endParaRPr lang="ru-RU" b="1" i="1" dirty="0" smtClean="0">
              <a:solidFill>
                <a:schemeClr val="bg2"/>
              </a:solidFill>
            </a:endParaRPr>
          </a:p>
          <a:p>
            <a:r>
              <a:rPr lang="ru-RU" b="1" i="1" dirty="0">
                <a:solidFill>
                  <a:schemeClr val="bg2"/>
                </a:solidFill>
              </a:rPr>
              <a:t> </a:t>
            </a:r>
            <a:r>
              <a:rPr lang="ru-RU" b="1" i="1" dirty="0" smtClean="0">
                <a:solidFill>
                  <a:schemeClr val="bg2"/>
                </a:solidFill>
              </a:rPr>
              <a:t>Зависимость</a:t>
            </a:r>
          </a:p>
          <a:p>
            <a:endParaRPr lang="ru-RU" dirty="0"/>
          </a:p>
        </p:txBody>
      </p:sp>
      <p:pic>
        <p:nvPicPr>
          <p:cNvPr id="6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1214244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05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mbdou162.ru/upload/localdocs2014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470505" cy="8651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71435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Знаете ли вы о существовании русскоязычного браузера «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Гогуль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», созданного специально для детей?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www.bestfree.ru/soft/inet/Gog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6000792" cy="434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895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Советы и рекомендации родителям     Дети в безопасном интернете.  </vt:lpstr>
      <vt:lpstr>Вы хотите, чтобы ваш ребенок имел возможность получать полезные и развивающие знания из Интернета? </vt:lpstr>
      <vt:lpstr> И вы заинтересованы в том, чтобы опыт ребенка в Сети был не только полезным, но и максимально позитивным.</vt:lpstr>
      <vt:lpstr>Слайд 4</vt:lpstr>
      <vt:lpstr>Слайд 5</vt:lpstr>
      <vt:lpstr>Очень важным средством интеллектуального развития детей родители считают  (% родителей):</vt:lpstr>
      <vt:lpstr>Положительные аспекты использования ИКТ</vt:lpstr>
      <vt:lpstr>ИКТ вызывают: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младшего возраста и информационные технологии</dc:title>
  <dc:creator>Ольга</dc:creator>
  <cp:lastModifiedBy>Админ</cp:lastModifiedBy>
  <cp:revision>30</cp:revision>
  <dcterms:created xsi:type="dcterms:W3CDTF">2015-01-25T07:35:31Z</dcterms:created>
  <dcterms:modified xsi:type="dcterms:W3CDTF">2019-02-18T14:35:06Z</dcterms:modified>
</cp:coreProperties>
</file>