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75" r:id="rId2"/>
    <p:sldId id="283" r:id="rId3"/>
    <p:sldId id="256" r:id="rId4"/>
    <p:sldId id="258" r:id="rId5"/>
    <p:sldId id="276" r:id="rId6"/>
    <p:sldId id="265" r:id="rId7"/>
    <p:sldId id="269" r:id="rId8"/>
    <p:sldId id="277" r:id="rId9"/>
    <p:sldId id="261" r:id="rId10"/>
    <p:sldId id="280" r:id="rId11"/>
    <p:sldId id="279" r:id="rId12"/>
    <p:sldId id="278" r:id="rId13"/>
    <p:sldId id="274" r:id="rId14"/>
    <p:sldId id="273" r:id="rId15"/>
    <p:sldId id="272" r:id="rId16"/>
    <p:sldId id="281" r:id="rId17"/>
    <p:sldId id="264" r:id="rId18"/>
    <p:sldId id="282" r:id="rId19"/>
    <p:sldId id="26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FC01-0AEF-4870-A5BD-A7DADAD2627A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82B67-593B-4675-8965-592B806092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FC01-0AEF-4870-A5BD-A7DADAD2627A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82B67-593B-4675-8965-592B806092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FC01-0AEF-4870-A5BD-A7DADAD2627A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82B67-593B-4675-8965-592B806092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FC01-0AEF-4870-A5BD-A7DADAD2627A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82B67-593B-4675-8965-592B806092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FC01-0AEF-4870-A5BD-A7DADAD2627A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82B67-593B-4675-8965-592B806092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FC01-0AEF-4870-A5BD-A7DADAD2627A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82B67-593B-4675-8965-592B806092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FC01-0AEF-4870-A5BD-A7DADAD2627A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82B67-593B-4675-8965-592B806092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FC01-0AEF-4870-A5BD-A7DADAD2627A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82B67-593B-4675-8965-592B806092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FC01-0AEF-4870-A5BD-A7DADAD2627A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82B67-593B-4675-8965-592B806092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FC01-0AEF-4870-A5BD-A7DADAD2627A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82B67-593B-4675-8965-592B806092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FC01-0AEF-4870-A5BD-A7DADAD2627A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82B67-593B-4675-8965-592B806092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EFC01-0AEF-4870-A5BD-A7DADAD2627A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82B67-593B-4675-8965-592B8060926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i076.radikal.ru/0909/61/83ec6d40a4d3.jpg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jpeg"/><Relationship Id="rId4" Type="http://schemas.openxmlformats.org/officeDocument/2006/relationships/hyperlink" Target="http://marmarta.narod.ru/illustration/big/g1.jpg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428652"/>
            <a:ext cx="4786314" cy="1863752"/>
          </a:xfrm>
        </p:spPr>
        <p:txBody>
          <a:bodyPr>
            <a:noAutofit/>
          </a:bodyPr>
          <a:lstStyle/>
          <a:p>
            <a:r>
              <a:rPr lang="ru-RU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/>
            </a:r>
            <a:br>
              <a:rPr lang="ru-RU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</a:br>
            <a:r>
              <a:rPr lang="ru-RU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/>
            </a:r>
            <a:br>
              <a:rPr lang="ru-RU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</a:br>
            <a:r>
              <a:rPr lang="ru-RU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/>
            </a:r>
            <a:br>
              <a:rPr lang="ru-RU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</a:br>
            <a:r>
              <a:rPr lang="ru-RU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/>
            </a:r>
            <a:br>
              <a:rPr lang="ru-RU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</a:br>
            <a:r>
              <a:rPr lang="ru-RU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/>
            </a:r>
            <a:br>
              <a:rPr lang="ru-RU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</a:br>
            <a:r>
              <a:rPr lang="ru-RU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/>
            </a:r>
            <a:br>
              <a:rPr lang="ru-RU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</a:br>
            <a:r>
              <a:rPr lang="ru-RU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/>
            </a:r>
            <a:br>
              <a:rPr lang="ru-RU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</a:br>
            <a:r>
              <a:rPr lang="ru-RU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/>
            </a:r>
            <a:br>
              <a:rPr lang="ru-RU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</a:br>
            <a:r>
              <a:rPr lang="ru-RU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/>
            </a:r>
            <a:br>
              <a:rPr lang="ru-RU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</a:br>
            <a:r>
              <a:rPr lang="ru-RU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/>
            </a:r>
            <a:br>
              <a:rPr lang="ru-RU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</a:br>
            <a:r>
              <a:rPr lang="ru-RU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/>
            </a:r>
            <a:br>
              <a:rPr lang="ru-RU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</a:br>
            <a:r>
              <a:rPr lang="ru-RU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/>
            </a:r>
            <a:br>
              <a:rPr lang="ru-RU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</a:br>
            <a:r>
              <a:rPr lang="ru-RU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    </a:t>
            </a:r>
            <a:r>
              <a:rPr lang="ru-RU" sz="44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Антон Павлович</a:t>
            </a:r>
            <a:br>
              <a:rPr lang="ru-RU" sz="44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</a:br>
            <a:r>
              <a:rPr lang="ru-RU" sz="44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</a:t>
            </a:r>
            <a:r>
              <a:rPr lang="ru-RU" sz="44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             Чехов</a:t>
            </a:r>
            <a:endParaRPr lang="ru-RU" sz="36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2844" y="1435100"/>
            <a:ext cx="4429156" cy="5208610"/>
          </a:xfrm>
        </p:spPr>
        <p:txBody>
          <a:bodyPr>
            <a:normAutofit/>
          </a:bodyPr>
          <a:lstStyle/>
          <a:p>
            <a:r>
              <a:rPr lang="ru-RU" sz="48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      1860-1904</a:t>
            </a:r>
          </a:p>
          <a:p>
            <a:r>
              <a:rPr lang="ru-RU" sz="4400" b="1" dirty="0" smtClean="0">
                <a:latin typeface="Segoe Print" pitchFamily="2" charset="0"/>
              </a:rPr>
              <a:t>Тогда человек станет лучше, когда вы покажете ему, каков он есть</a:t>
            </a:r>
            <a:r>
              <a:rPr lang="ru-RU" sz="4000" dirty="0" smtClean="0"/>
              <a:t>.</a:t>
            </a:r>
            <a:endParaRPr lang="ru-RU" sz="4000" dirty="0"/>
          </a:p>
        </p:txBody>
      </p:sp>
      <p:pic>
        <p:nvPicPr>
          <p:cNvPr id="5" name="Picture 4" descr="979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857751" y="0"/>
            <a:ext cx="428624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2770" name="Picture 2" descr="http://rpp.nashaucheba.ru/pars_docs/refs/79/78838/img3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-214338"/>
            <a:ext cx="9144000" cy="7072337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1746" name="Picture 2" descr="http://img.championat.com/news/big/o/q/khameleon_1386598694544974820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turgenev12.nichost.ru/news/05ch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20762" b="20762"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5072066" cy="1428760"/>
          </a:xfrm>
        </p:spPr>
        <p:txBody>
          <a:bodyPr>
            <a:normAutofit fontScale="90000"/>
          </a:bodyPr>
          <a:lstStyle/>
          <a:p>
            <a:r>
              <a:rPr lang="ru-RU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/>
            </a:r>
            <a:br>
              <a:rPr lang="ru-RU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</a:br>
            <a:r>
              <a:rPr lang="ru-RU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/>
            </a:r>
            <a:br>
              <a:rPr lang="ru-RU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</a:br>
            <a:r>
              <a:rPr lang="ru-RU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/>
            </a:r>
            <a:br>
              <a:rPr lang="ru-RU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</a:br>
            <a:r>
              <a:rPr lang="ru-RU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/>
            </a:r>
            <a:br>
              <a:rPr lang="ru-RU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</a:br>
            <a:r>
              <a:rPr lang="ru-RU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/>
            </a:r>
            <a:br>
              <a:rPr lang="ru-RU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</a:br>
            <a:r>
              <a:rPr lang="ru-RU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/>
            </a:r>
            <a:br>
              <a:rPr lang="ru-RU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</a:br>
            <a:r>
              <a:rPr lang="ru-RU" sz="31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Заглавие - смысловой стержень произведения</a:t>
            </a:r>
            <a:br>
              <a:rPr lang="ru-RU" sz="31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</a:br>
            <a:endParaRPr lang="ru-RU" sz="31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4282" y="1357298"/>
            <a:ext cx="4643470" cy="5286412"/>
          </a:xfrm>
        </p:spPr>
        <p:txBody>
          <a:bodyPr>
            <a:noAutofit/>
          </a:bodyPr>
          <a:lstStyle/>
          <a:p>
            <a:pPr lvl="0"/>
            <a:r>
              <a:rPr lang="ru-RU" sz="2800" b="1" u="sng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Хамелеон</a:t>
            </a:r>
            <a:r>
              <a:rPr lang="ru-RU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i="1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– в словарях у этого слова есть два объяснения: 1)  это разновидность ящериц, меняющих свой цвет в зависимости от обстановки; </a:t>
            </a:r>
          </a:p>
          <a:p>
            <a:pPr lvl="0"/>
            <a:r>
              <a:rPr lang="ru-RU" sz="2800" i="1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2) (переносное значение) беспринципный человек, легко меняющий свои взгляды в зависимости от обстановки.</a:t>
            </a:r>
            <a:endParaRPr lang="ru-RU" sz="2800" i="1" dirty="0" smtClean="0">
              <a:solidFill>
                <a:srgbClr val="0070C0"/>
              </a:solidFill>
              <a:latin typeface="Arial" pitchFamily="34" charset="0"/>
            </a:endParaRPr>
          </a:p>
          <a:p>
            <a:endParaRPr lang="ru-RU" sz="2800" dirty="0"/>
          </a:p>
        </p:txBody>
      </p:sp>
      <p:pic>
        <p:nvPicPr>
          <p:cNvPr id="5" name="Picture 5" descr="120434_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72066" y="273050"/>
            <a:ext cx="3786214" cy="622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0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Что общего?</a:t>
            </a:r>
            <a:br>
              <a:rPr lang="ru-RU" sz="60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</a:br>
            <a:endParaRPr lang="ru-RU" sz="6000" dirty="0"/>
          </a:p>
        </p:txBody>
      </p:sp>
      <p:pic>
        <p:nvPicPr>
          <p:cNvPr id="5" name="Picture 5" descr="Картинка 10 из 29603">
            <a:hlinkClick r:id="rId2"/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85720" y="1500174"/>
            <a:ext cx="3857652" cy="2707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Картинка 7 из 147">
            <a:hlinkClick r:id="rId4"/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4714876" y="1357298"/>
            <a:ext cx="3681410" cy="2988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214282" y="4286256"/>
            <a:ext cx="864399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400" b="1" dirty="0" smtClean="0"/>
              <a:t>Название «Хамелеон», конечно, метафорично: Очумелов меняет свое отношение к щенку в зависимости от того, чей щенок. Но сняв шинель-пальто, Очумелов остался в кителе, который хотя бы немного должен был отличаться от шинели по цвету. Таким образом, Очумелов оказывается хамелеоном и в прямом смысле слова, меняя свой цвет.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8" name="Равно 7"/>
          <p:cNvSpPr/>
          <p:nvPr/>
        </p:nvSpPr>
        <p:spPr>
          <a:xfrm>
            <a:off x="4071934" y="2428868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ru-RU" sz="40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Какое человеческое качество высмеивает А.П.Чехов?</a:t>
            </a:r>
            <a:br>
              <a:rPr lang="ru-RU" sz="40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329114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Угодничество</a:t>
            </a:r>
          </a:p>
          <a:p>
            <a:endParaRPr lang="ru-RU" kern="10" dirty="0" smtClean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80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  <a:p>
            <a:endParaRPr lang="ru-RU" kern="10" dirty="0" smtClean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80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  <a:p>
            <a:pPr>
              <a:buNone/>
            </a:pPr>
            <a:r>
              <a:rPr lang="ru-RU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Чинопочитание</a:t>
            </a:r>
          </a:p>
          <a:p>
            <a:endParaRPr lang="ru-RU" kern="10" dirty="0" smtClean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80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  <a:p>
            <a:endParaRPr lang="ru-RU" kern="10" dirty="0" smtClean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80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  <a:p>
            <a:pPr>
              <a:buNone/>
            </a:pPr>
            <a:r>
              <a:rPr lang="ru-RU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</a:t>
            </a:r>
            <a:r>
              <a:rPr lang="ru-RU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    Лицемерие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14422"/>
            <a:ext cx="4038600" cy="5429288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излишняя услужливость, стремление всем угодить, чтобы вызвать благосклонность, расположение к себе.</a:t>
            </a:r>
          </a:p>
          <a:p>
            <a:r>
              <a:rPr lang="ru-RU" sz="2000" dirty="0" smtClean="0"/>
              <a:t>отношение с чрезмерно глубоким уважением к старшим по чину или социальному положению людям.</a:t>
            </a:r>
          </a:p>
          <a:p>
            <a:r>
              <a:rPr lang="ru-RU" sz="2200" dirty="0" smtClean="0"/>
              <a:t>поведение, прикрывающее неискренность, злонамеренность притворным чистосердечием, добродетелью</a:t>
            </a:r>
          </a:p>
          <a:p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3857620" y="150017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3929058" y="314324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3929058" y="464344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/>
              <a:t>Интересное о Чехове</a:t>
            </a:r>
            <a:endParaRPr lang="ru-RU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В России около 30 библиотек названы в честь Чехова.</a:t>
            </a:r>
          </a:p>
          <a:p>
            <a:r>
              <a:rPr lang="ru-RU" b="1" dirty="0" smtClean="0"/>
              <a:t>Есть город ,названный в честь Чехова.</a:t>
            </a:r>
          </a:p>
          <a:p>
            <a:r>
              <a:rPr lang="ru-RU" b="1" dirty="0" smtClean="0"/>
              <a:t>Награды: в Москве в МГУ стипендия имени Чехова на факультетах филологии, медицины, журналистики.</a:t>
            </a:r>
          </a:p>
          <a:p>
            <a:r>
              <a:rPr lang="ru-RU" b="1" dirty="0" smtClean="0"/>
              <a:t>Памятная медаль имени Чехова в организации союза писателей.</a:t>
            </a:r>
          </a:p>
          <a:p>
            <a:r>
              <a:rPr lang="ru-RU" b="1" dirty="0" smtClean="0"/>
              <a:t>ОУ: 4 школы названы в честь имени </a:t>
            </a:r>
            <a:r>
              <a:rPr lang="ru-RU" b="1" dirty="0" err="1" smtClean="0"/>
              <a:t>Чехова,ТГПИ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Санаторий в Ялте.</a:t>
            </a:r>
          </a:p>
          <a:p>
            <a:r>
              <a:rPr lang="ru-RU" b="1" dirty="0" smtClean="0"/>
              <a:t>Корабль «Антон Чехов»</a:t>
            </a:r>
          </a:p>
          <a:p>
            <a:r>
              <a:rPr lang="ru-RU" b="1" dirty="0" smtClean="0"/>
              <a:t>Театры (10)</a:t>
            </a:r>
          </a:p>
          <a:p>
            <a:r>
              <a:rPr lang="ru-RU" b="1" dirty="0" smtClean="0"/>
              <a:t>Улицы(40)</a:t>
            </a:r>
          </a:p>
          <a:p>
            <a:r>
              <a:rPr lang="ru-RU" b="1" dirty="0" smtClean="0"/>
              <a:t>В Сахалине есть Пик Чехова.</a:t>
            </a:r>
          </a:p>
          <a:p>
            <a:r>
              <a:rPr lang="ru-RU" b="1" dirty="0" smtClean="0"/>
              <a:t>В честь Чехова назван кратер на Меркурии.</a:t>
            </a:r>
          </a:p>
          <a:p>
            <a:r>
              <a:rPr lang="ru-RU" b="1" dirty="0" smtClean="0"/>
              <a:t>Памятники.</a:t>
            </a:r>
          </a:p>
          <a:p>
            <a:r>
              <a:rPr lang="ru-RU" b="1" dirty="0" smtClean="0"/>
              <a:t>Фильмы.</a:t>
            </a:r>
            <a:endParaRPr lang="ru-RU" b="1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Итог урока.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marL="365760" indent="-256032">
              <a:lnSpc>
                <a:spcPct val="90000"/>
              </a:lnSpc>
              <a:buNone/>
              <a:defRPr/>
            </a:pPr>
            <a:r>
              <a:rPr lang="ru-RU" sz="3600" dirty="0">
                <a:latin typeface="Monotype Corsiva" pitchFamily="66" charset="0"/>
              </a:rPr>
              <a:t>Чтобы вырасти и стать настоящим человеком, нужно уже сейчас задумываться о своих поступках, выбирать, каким быть? Жить, как Очумелов, … или…иметь свое мнение? </a:t>
            </a:r>
            <a:r>
              <a:rPr lang="ru-RU" sz="3600" dirty="0" smtClean="0">
                <a:latin typeface="Monotype Corsiva" pitchFamily="66" charset="0"/>
              </a:rPr>
              <a:t>Своим  рассказом Чехов как бы утверждает, что хамелеонство – всеобщее явление, за которым кроются чинопочитание, подхалимство, угодничество, лицемерие, самодурство</a:t>
            </a:r>
            <a:r>
              <a:rPr lang="ru-RU" dirty="0" smtClean="0">
                <a:latin typeface="Monotype Corsiva" pitchFamily="66" charset="0"/>
              </a:rPr>
              <a:t>.</a:t>
            </a:r>
            <a:endParaRPr lang="ru-RU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Рефлексия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</a:t>
            </a:r>
            <a:r>
              <a:rPr lang="ru-RU" sz="3600" dirty="0" smtClean="0"/>
              <a:t>На сегодняшнем уроке я понял(а)…</a:t>
            </a:r>
          </a:p>
          <a:p>
            <a:r>
              <a:rPr lang="ru-RU" sz="3600" dirty="0" smtClean="0"/>
              <a:t>-Мне понравилось…</a:t>
            </a:r>
          </a:p>
          <a:p>
            <a:r>
              <a:rPr lang="ru-RU" sz="3600" dirty="0" smtClean="0"/>
              <a:t>-Для меня стало новым…</a:t>
            </a:r>
          </a:p>
          <a:p>
            <a:r>
              <a:rPr lang="ru-RU" sz="3600" dirty="0" smtClean="0"/>
              <a:t>-Меня удивило…</a:t>
            </a:r>
            <a:endParaRPr lang="ru-RU" sz="3600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Пословицы, которые характеризовали бы поведение Очумелова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>
              <a:latin typeface="Monotype Corsiva" pitchFamily="66" charset="0"/>
            </a:endParaRPr>
          </a:p>
          <a:p>
            <a:pPr>
              <a:buNone/>
            </a:pPr>
            <a:r>
              <a:rPr lang="ru-RU" b="1" dirty="0" smtClean="0">
                <a:latin typeface="Monotype Corsiva" pitchFamily="66" charset="0"/>
              </a:rPr>
              <a:t>    Как </a:t>
            </a:r>
            <a:r>
              <a:rPr lang="ru-RU" b="1" dirty="0">
                <a:latin typeface="Monotype Corsiva" pitchFamily="66" charset="0"/>
              </a:rPr>
              <a:t>хочу, так и ворочу.</a:t>
            </a:r>
          </a:p>
          <a:p>
            <a:pPr>
              <a:buNone/>
            </a:pPr>
            <a:r>
              <a:rPr lang="ru-RU" b="1" dirty="0">
                <a:latin typeface="Monotype Corsiva" pitchFamily="66" charset="0"/>
              </a:rPr>
              <a:t>    Верь не правде, а силе.</a:t>
            </a:r>
          </a:p>
          <a:p>
            <a:pPr>
              <a:buNone/>
            </a:pPr>
            <a:r>
              <a:rPr lang="ru-RU" b="1" dirty="0">
                <a:latin typeface="Monotype Corsiva" pitchFamily="66" charset="0"/>
              </a:rPr>
              <a:t>    Наглому дай волю, захочет и боле.</a:t>
            </a:r>
          </a:p>
          <a:p>
            <a:pPr>
              <a:buNone/>
            </a:pPr>
            <a:r>
              <a:rPr lang="ru-RU" b="1" dirty="0">
                <a:latin typeface="Monotype Corsiva" pitchFamily="66" charset="0"/>
              </a:rPr>
              <a:t>    Дело знай, а правду помни.  </a:t>
            </a:r>
          </a:p>
          <a:p>
            <a:pPr>
              <a:buNone/>
            </a:pPr>
            <a:r>
              <a:rPr lang="ru-RU" b="1" dirty="0">
                <a:latin typeface="Monotype Corsiva" pitchFamily="66" charset="0"/>
              </a:rPr>
              <a:t>    Дай волю на ноготок, а он возьмет на локоток.</a:t>
            </a:r>
          </a:p>
          <a:p>
            <a:endParaRPr lang="ru-RU" b="1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Человеческие пороки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Лицемерие</a:t>
            </a:r>
          </a:p>
          <a:p>
            <a:r>
              <a:rPr lang="ru-RU" dirty="0" smtClean="0"/>
              <a:t>                                      Чинопочитание</a:t>
            </a:r>
          </a:p>
          <a:p>
            <a:r>
              <a:rPr lang="ru-RU" dirty="0" smtClean="0"/>
              <a:t>Жадность</a:t>
            </a:r>
          </a:p>
          <a:p>
            <a:r>
              <a:rPr lang="ru-RU" dirty="0" smtClean="0"/>
              <a:t>                                      Подхалимство</a:t>
            </a:r>
          </a:p>
          <a:p>
            <a:r>
              <a:rPr lang="ru-RU" dirty="0" smtClean="0"/>
              <a:t>Жестокость </a:t>
            </a:r>
          </a:p>
          <a:p>
            <a:r>
              <a:rPr lang="ru-RU" dirty="0" smtClean="0"/>
              <a:t>                                      Зависть</a:t>
            </a:r>
          </a:p>
          <a:p>
            <a:r>
              <a:rPr lang="ru-RU" dirty="0" smtClean="0"/>
              <a:t>Хитрость</a:t>
            </a:r>
          </a:p>
          <a:p>
            <a:r>
              <a:rPr lang="ru-RU" dirty="0" smtClean="0"/>
              <a:t>                                      Эгоизм</a:t>
            </a:r>
          </a:p>
          <a:p>
            <a:r>
              <a:rPr lang="ru-RU" dirty="0" smtClean="0"/>
              <a:t>Равнодушие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11500" dirty="0" smtClean="0"/>
              <a:t/>
            </a:r>
            <a:br>
              <a:rPr lang="ru-RU" sz="11500" dirty="0" smtClean="0"/>
            </a:br>
            <a:endParaRPr lang="ru-RU" sz="115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1357298"/>
            <a:ext cx="8643998" cy="3786214"/>
          </a:xfrm>
        </p:spPr>
        <p:txBody>
          <a:bodyPr>
            <a:normAutofit/>
          </a:bodyPr>
          <a:lstStyle/>
          <a:p>
            <a:r>
              <a:rPr lang="ru-RU" sz="6600" b="1" dirty="0" smtClean="0">
                <a:solidFill>
                  <a:srgbClr val="FF0000"/>
                </a:solidFill>
                <a:latin typeface="Monotype Corsiva" pitchFamily="66" charset="0"/>
              </a:rPr>
              <a:t>Осмеяние  человеческих недостатков  в  рассказе</a:t>
            </a:r>
          </a:p>
          <a:p>
            <a:r>
              <a:rPr lang="ru-RU" sz="6600" b="1" dirty="0" smtClean="0">
                <a:solidFill>
                  <a:srgbClr val="FF0000"/>
                </a:solidFill>
                <a:latin typeface="Monotype Corsiva" pitchFamily="66" charset="0"/>
              </a:rPr>
              <a:t>А.П Чехова  «Хамелеон</a:t>
            </a:r>
            <a:r>
              <a:rPr lang="ru-RU" sz="4400" b="1" dirty="0" smtClean="0">
                <a:solidFill>
                  <a:srgbClr val="FF0000"/>
                </a:solidFill>
                <a:latin typeface="Monotype Corsiva" pitchFamily="66" charset="0"/>
              </a:rPr>
              <a:t>».</a:t>
            </a:r>
            <a:endParaRPr lang="ru-RU" sz="44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урока: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dirty="0" smtClean="0">
              <a:latin typeface="Ariac" pitchFamily="34" charset="0"/>
            </a:endParaRPr>
          </a:p>
          <a:p>
            <a:r>
              <a:rPr lang="ru-RU" sz="3500" dirty="0" smtClean="0">
                <a:latin typeface="Ariac" pitchFamily="34" charset="0"/>
              </a:rPr>
              <a:t>1.Показать художественное своеобразие произведения А.П.Чехова «Хамелеон».</a:t>
            </a:r>
          </a:p>
          <a:p>
            <a:r>
              <a:rPr lang="ru-RU" sz="3500" dirty="0" smtClean="0">
                <a:latin typeface="Ariac" pitchFamily="34" charset="0"/>
              </a:rPr>
              <a:t>2.Расширить понятие «сатира», «юмор», показать значение художественных деталей в сатирическом произведении.</a:t>
            </a:r>
          </a:p>
          <a:p>
            <a:r>
              <a:rPr lang="ru-RU" sz="3500" dirty="0" smtClean="0">
                <a:latin typeface="Ariac" pitchFamily="34" charset="0"/>
              </a:rPr>
              <a:t>3.Формирование нравственной позиции учащихся.</a:t>
            </a:r>
          </a:p>
          <a:p>
            <a:endParaRPr lang="ru-RU" sz="35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/>
              <a:t>Псевдонимы Чехова</a:t>
            </a:r>
            <a:endParaRPr lang="ru-RU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Антоша </a:t>
            </a:r>
            <a:r>
              <a:rPr lang="ru-RU" b="1" dirty="0" err="1" smtClean="0"/>
              <a:t>Чехонте</a:t>
            </a:r>
            <a:endParaRPr lang="ru-RU" b="1" dirty="0" smtClean="0"/>
          </a:p>
          <a:p>
            <a:r>
              <a:rPr lang="ru-RU" b="1" dirty="0" smtClean="0"/>
              <a:t>                                                    Человек без селезенки</a:t>
            </a:r>
          </a:p>
          <a:p>
            <a:r>
              <a:rPr lang="ru-RU" b="1" dirty="0" smtClean="0"/>
              <a:t>Брат моего брата</a:t>
            </a:r>
          </a:p>
          <a:p>
            <a:r>
              <a:rPr lang="ru-RU" b="1" dirty="0" smtClean="0"/>
              <a:t>                                                    Шампанский</a:t>
            </a:r>
          </a:p>
          <a:p>
            <a:r>
              <a:rPr lang="ru-RU" b="1" dirty="0" smtClean="0"/>
              <a:t>Гайка №6</a:t>
            </a:r>
          </a:p>
          <a:p>
            <a:r>
              <a:rPr lang="ru-RU" b="1" dirty="0" smtClean="0"/>
              <a:t>                                                     Дяденька </a:t>
            </a:r>
          </a:p>
          <a:p>
            <a:r>
              <a:rPr lang="ru-RU" b="1" dirty="0" smtClean="0"/>
              <a:t>Крапива</a:t>
            </a:r>
          </a:p>
          <a:p>
            <a:r>
              <a:rPr lang="ru-RU" b="1" dirty="0" smtClean="0"/>
              <a:t>                                                     Врач без пациентов</a:t>
            </a:r>
          </a:p>
          <a:p>
            <a:r>
              <a:rPr lang="ru-RU" b="1" dirty="0" smtClean="0"/>
              <a:t>Вспыльчивый человек</a:t>
            </a:r>
          </a:p>
          <a:p>
            <a:r>
              <a:rPr lang="ru-RU" b="1" dirty="0" smtClean="0"/>
              <a:t>                                                     </a:t>
            </a:r>
            <a:r>
              <a:rPr lang="ru-RU" b="1" dirty="0" err="1" smtClean="0"/>
              <a:t>Анче</a:t>
            </a:r>
            <a:endParaRPr lang="ru-RU" b="1" dirty="0" smtClean="0"/>
          </a:p>
          <a:p>
            <a:r>
              <a:rPr lang="ru-RU" b="1" dirty="0" smtClean="0"/>
              <a:t>Грач</a:t>
            </a:r>
            <a:endParaRPr lang="ru-RU" b="1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rgbClr val="FF0000"/>
                </a:solidFill>
              </a:rPr>
              <a:t>Сатира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7030A0"/>
                </a:solidFill>
              </a:rPr>
              <a:t>- гневное осуждение и беспощадное высмеивание пороков общественной и личной жизни. Это слово пришло к нам из латинского языка. </a:t>
            </a:r>
          </a:p>
          <a:p>
            <a:r>
              <a:rPr lang="ru-RU" u="sng" dirty="0">
                <a:solidFill>
                  <a:srgbClr val="0070C0"/>
                </a:solidFill>
              </a:rPr>
              <a:t>Сфера сатиры - </a:t>
            </a:r>
            <a:r>
              <a:rPr lang="ru-RU" dirty="0">
                <a:solidFill>
                  <a:srgbClr val="0070C0"/>
                </a:solidFill>
              </a:rPr>
              <a:t>преимущественно явления общественной жизни.</a:t>
            </a:r>
          </a:p>
          <a:p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rgbClr val="FF0000"/>
                </a:solidFill>
              </a:rPr>
              <a:t>Юмор </a:t>
            </a:r>
            <a:r>
              <a:rPr lang="ru-RU" dirty="0" smtClean="0">
                <a:solidFill>
                  <a:srgbClr val="7030A0"/>
                </a:solidFill>
              </a:rPr>
              <a:t>– художественный приём в произведениях литературы или 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искусства, основанный на изображении чего – либо в комическом, смешном виде, а  также произведение литературы или искусства, использующее этот приём.</a:t>
            </a:r>
          </a:p>
          <a:p>
            <a:r>
              <a:rPr lang="ru-RU" u="sng" dirty="0">
                <a:solidFill>
                  <a:srgbClr val="00B050"/>
                </a:solidFill>
              </a:rPr>
              <a:t>Сфера юмора </a:t>
            </a:r>
            <a:r>
              <a:rPr lang="ru-RU" dirty="0">
                <a:solidFill>
                  <a:srgbClr val="00B050"/>
                </a:solidFill>
              </a:rPr>
              <a:t>– частный  человек,  особенности его поведения, привычки.</a:t>
            </a:r>
          </a:p>
          <a:p>
            <a:endParaRPr lang="ru-RU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Литературный диктант(ответы)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</p:spPr>
        <p:txBody>
          <a:bodyPr>
            <a:normAutofit fontScale="85000" lnSpcReduction="20000"/>
          </a:bodyPr>
          <a:lstStyle/>
          <a:p>
            <a:r>
              <a:rPr lang="ru-RU" sz="3300" dirty="0" smtClean="0"/>
              <a:t>1.Очумелов</a:t>
            </a:r>
          </a:p>
          <a:p>
            <a:r>
              <a:rPr lang="ru-RU" sz="3300" dirty="0" smtClean="0"/>
              <a:t>2. Решето</a:t>
            </a:r>
          </a:p>
          <a:p>
            <a:r>
              <a:rPr lang="ru-RU" sz="3300" dirty="0" smtClean="0"/>
              <a:t>3. </a:t>
            </a:r>
            <a:r>
              <a:rPr lang="ru-RU" sz="3300" dirty="0" err="1" smtClean="0"/>
              <a:t>Хрюкин</a:t>
            </a:r>
            <a:r>
              <a:rPr lang="ru-RU" sz="3300" dirty="0" smtClean="0"/>
              <a:t>.</a:t>
            </a:r>
          </a:p>
          <a:p>
            <a:r>
              <a:rPr lang="ru-RU" sz="3300" dirty="0" smtClean="0"/>
              <a:t>4. </a:t>
            </a:r>
            <a:r>
              <a:rPr lang="ru-RU" sz="3300" dirty="0" err="1" smtClean="0"/>
              <a:t>Елдырин</a:t>
            </a:r>
            <a:r>
              <a:rPr lang="ru-RU" sz="3300" dirty="0" smtClean="0"/>
              <a:t>.</a:t>
            </a:r>
          </a:p>
          <a:p>
            <a:r>
              <a:rPr lang="ru-RU" sz="3300" dirty="0" smtClean="0"/>
              <a:t>5. шесть</a:t>
            </a:r>
          </a:p>
          <a:p>
            <a:r>
              <a:rPr lang="ru-RU" sz="3300" dirty="0" smtClean="0"/>
              <a:t>6. Жигалов</a:t>
            </a:r>
          </a:p>
          <a:p>
            <a:r>
              <a:rPr lang="ru-RU" sz="3300" dirty="0" smtClean="0"/>
              <a:t>7. Породистые.</a:t>
            </a:r>
          </a:p>
          <a:p>
            <a:r>
              <a:rPr lang="ru-RU" sz="3300" dirty="0" smtClean="0"/>
              <a:t>8. За палец.</a:t>
            </a:r>
          </a:p>
          <a:p>
            <a:r>
              <a:rPr lang="ru-RU" sz="3300" dirty="0" smtClean="0"/>
              <a:t>9. Желтое.</a:t>
            </a:r>
          </a:p>
          <a:p>
            <a:r>
              <a:rPr lang="ru-RU" sz="3300" dirty="0" smtClean="0"/>
              <a:t>10. «Осколки».</a:t>
            </a:r>
          </a:p>
          <a:p>
            <a:r>
              <a:rPr lang="ru-RU" sz="3300" dirty="0" smtClean="0"/>
              <a:t>11. Очумелов.</a:t>
            </a:r>
          </a:p>
          <a:p>
            <a:r>
              <a:rPr lang="ru-RU" sz="3300" dirty="0" smtClean="0"/>
              <a:t>12. Брату генерала.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Говорящие фамилии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Monotype Corsiva" pitchFamily="66" charset="0"/>
              </a:rPr>
              <a:t>Очумелов (дурной, очумевший)</a:t>
            </a:r>
          </a:p>
          <a:p>
            <a:r>
              <a:rPr lang="ru-RU" dirty="0" err="1" smtClean="0">
                <a:latin typeface="Monotype Corsiva" pitchFamily="66" charset="0"/>
              </a:rPr>
              <a:t>Хрюкин</a:t>
            </a:r>
            <a:r>
              <a:rPr lang="ru-RU" dirty="0" smtClean="0">
                <a:latin typeface="Monotype Corsiva" pitchFamily="66" charset="0"/>
              </a:rPr>
              <a:t> (свинья, хам, невежа).</a:t>
            </a:r>
          </a:p>
          <a:p>
            <a:r>
              <a:rPr lang="ru-RU" dirty="0" smtClean="0">
                <a:latin typeface="Monotype Corsiva" pitchFamily="66" charset="0"/>
              </a:rPr>
              <a:t>В зависимости от того, генеральская собака или нет, меняется взгляд Очумелова на происходящее: то «бешенная собака», «бродячий скот», «подлость одна», то «нежная тварь», «цуцик этакий», «шустрая собачонка».</a:t>
            </a:r>
          </a:p>
          <a:p>
            <a:endParaRPr lang="ru-RU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485</TotalTime>
  <Words>652</Words>
  <Application>Microsoft Office PowerPoint</Application>
  <PresentationFormat>Экран (4:3)</PresentationFormat>
  <Paragraphs>99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                 Антон Павлович                Чехов</vt:lpstr>
      <vt:lpstr>Человеческие пороки</vt:lpstr>
      <vt:lpstr> </vt:lpstr>
      <vt:lpstr>Цели урока:</vt:lpstr>
      <vt:lpstr>Псевдонимы Чехова</vt:lpstr>
      <vt:lpstr>Презентация PowerPoint</vt:lpstr>
      <vt:lpstr>Презентация PowerPoint</vt:lpstr>
      <vt:lpstr>Литературный диктант(ответы)</vt:lpstr>
      <vt:lpstr>Говорящие фамилии</vt:lpstr>
      <vt:lpstr>Презентация PowerPoint</vt:lpstr>
      <vt:lpstr>Презентация PowerPoint</vt:lpstr>
      <vt:lpstr>Презентация PowerPoint</vt:lpstr>
      <vt:lpstr>      Заглавие - смысловой стержень произведения </vt:lpstr>
      <vt:lpstr>Что общего? </vt:lpstr>
      <vt:lpstr>Какое человеческое качество высмеивает А.П.Чехов? </vt:lpstr>
      <vt:lpstr>Интересное о Чехове</vt:lpstr>
      <vt:lpstr>Итог урока.</vt:lpstr>
      <vt:lpstr>Рефлексия</vt:lpstr>
      <vt:lpstr>   Пословицы, которые характеризовали бы поведение Очумелова 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aidar</dc:creator>
  <cp:lastModifiedBy>Айгуль</cp:lastModifiedBy>
  <cp:revision>52</cp:revision>
  <dcterms:created xsi:type="dcterms:W3CDTF">2015-01-25T10:26:29Z</dcterms:created>
  <dcterms:modified xsi:type="dcterms:W3CDTF">2015-01-28T03:21:29Z</dcterms:modified>
</cp:coreProperties>
</file>