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6" r:id="rId3"/>
    <p:sldId id="266" r:id="rId4"/>
    <p:sldId id="261" r:id="rId5"/>
    <p:sldId id="283" r:id="rId6"/>
    <p:sldId id="262" r:id="rId7"/>
    <p:sldId id="263" r:id="rId8"/>
    <p:sldId id="265" r:id="rId9"/>
    <p:sldId id="264" r:id="rId10"/>
    <p:sldId id="259" r:id="rId11"/>
    <p:sldId id="267" r:id="rId12"/>
    <p:sldId id="268" r:id="rId13"/>
    <p:sldId id="258" r:id="rId14"/>
    <p:sldId id="287" r:id="rId15"/>
    <p:sldId id="272" r:id="rId16"/>
    <p:sldId id="271" r:id="rId17"/>
    <p:sldId id="274" r:id="rId18"/>
    <p:sldId id="277" r:id="rId19"/>
    <p:sldId id="279" r:id="rId20"/>
    <p:sldId id="280" r:id="rId21"/>
    <p:sldId id="276" r:id="rId22"/>
    <p:sldId id="285" r:id="rId23"/>
    <p:sldId id="286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7D4313-E213-4B3A-9E1A-80DAC48C4A8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173CC2-33F7-4D4F-8574-EF87ECCA3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74CB0B-4234-4115-8DBC-E2F8F2D916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 2 «б» класс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B2375-ED1F-4F23-B69F-63D8900040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B998-C7F3-4D46-995D-39540D32C97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1E37-AABF-4DFD-8DBC-EB4CDA57B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A18B-2785-49E5-B8C8-8168C29B25B7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26FA-3BE4-4737-A88C-A6D697CA4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112C-486D-4387-BCB1-F0B34D0AAD02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55B6-7BF0-46B2-A9B7-EC53F3DF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9C89-B56F-45AA-BCE4-7BF5DC1C3D95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B439-97E5-4945-9833-D453178D2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66EF-C3F2-4203-8CE2-E6BAD68E8D3A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46505-BC4C-4341-84BE-CEC7B232B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76F1-A06A-4C38-99CB-781DE5FF8BD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ED08-1C73-4A4F-AEB3-627E95F19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6EA5-237A-4CDD-9803-6D086940AA68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29ED-BC65-40A0-B1BD-6DFAAF29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C98B-ABC4-4473-AC74-54ADFE3E366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ECCF-2C70-4149-B302-21C9748E9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9D7E-9C67-4BAC-A8E8-9F63CC4696B2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0C87-2955-4B9A-9AC0-DC3978D6E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6C73-0869-47D7-B48B-DBCF95DAED62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5212-1D78-46EF-B038-56C451B27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ECCB-78C3-44B8-911F-2C4C2AE7EA2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8DFF-4DA0-4316-8B08-BAB616A92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17A9BF-295B-45CD-8991-03D5784AC00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8DE645-0125-4BE7-B472-3F455101C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cis.edu.yar.ru/data/projects/files/70/3334/3334.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52197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403350" y="549275"/>
            <a:ext cx="75612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Подружившись с математикой, познаешь весь мир!</a:t>
            </a:r>
          </a:p>
          <a:p>
            <a:pPr algn="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79388" y="2205038"/>
            <a:ext cx="86407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«Название компонентов  и результата действия умножения»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06511" y="3318570"/>
            <a:ext cx="835183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Учебные задачи: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1.Научиться называть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компоненты и  результат действия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умножения;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2.Применять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имеющиеся знания в нестандартной учебной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ситуации;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3.Будем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закреплять умения заменять сложение  одинаковых слагаемых умножением и наоборот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4.Повторим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 умножения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1 и на 0.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3708400" y="6308725"/>
            <a:ext cx="1871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42" name="Picture 2" descr="http://www.altobr.ru/assets/images/educ/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9363" y="44450"/>
            <a:ext cx="17907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НАУЧНОЕ  ЯВЛЕНИЕ 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79388" y="981075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Расшифруйте слово, расположив ответы в порядке возрастания: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692275" y="2060575"/>
          <a:ext cx="59283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040"/>
                <a:gridCol w="741040"/>
                <a:gridCol w="741040"/>
                <a:gridCol w="741040"/>
                <a:gridCol w="741040"/>
                <a:gridCol w="741040"/>
                <a:gridCol w="741040"/>
                <a:gridCol w="741040"/>
              </a:tblGrid>
              <a:tr h="25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11188" y="2852738"/>
          <a:ext cx="208823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9×1=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Ь</a:t>
                      </a:r>
                      <a:endParaRPr lang="ru-RU" sz="4400" b="1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1×3=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О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659563" y="2924175"/>
          <a:ext cx="2088232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1×1=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</a:t>
                      </a:r>
                      <a:endParaRPr lang="ru-RU" sz="3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7×1=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Е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42771"/>
              </p:ext>
            </p:extLst>
          </p:nvPr>
        </p:nvGraphicFramePr>
        <p:xfrm>
          <a:off x="5292725" y="4724400"/>
          <a:ext cx="223224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</a:tblGrid>
              <a:tr h="53685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2×2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Ж</a:t>
                      </a:r>
                      <a:endParaRPr lang="ru-RU" sz="4400" b="1" dirty="0"/>
                    </a:p>
                  </a:txBody>
                  <a:tcPr/>
                </a:tc>
              </a:tr>
              <a:tr h="59288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 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31913" y="4868863"/>
          <a:ext cx="194421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864096"/>
              </a:tblGrid>
              <a:tr h="65596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5×1=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И</a:t>
                      </a:r>
                      <a:endParaRPr lang="ru-RU" sz="4400" dirty="0"/>
                    </a:p>
                  </a:txBody>
                  <a:tcPr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2×4=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Л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492500" y="2852738"/>
          <a:ext cx="223224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</a:tblGrid>
              <a:tr h="619956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1× 2=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Н</a:t>
                      </a:r>
                      <a:endParaRPr lang="ru-RU" sz="4400" b="1" dirty="0"/>
                    </a:p>
                  </a:txBody>
                  <a:tcPr/>
                </a:tc>
              </a:tr>
              <a:tr h="619956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2×3=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900113" y="404813"/>
            <a:ext cx="7775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НАУЧНОЕ СРАВНЕНИЕ</a:t>
            </a: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900113" y="1628775"/>
            <a:ext cx="7704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«Оно бывает литературным, музыкальным,  бывает в искусстве и, наконец-то, бывает  математическим».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2852936"/>
            <a:ext cx="662473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ОНО – ЭТО ЧТО?</a:t>
            </a:r>
          </a:p>
        </p:txBody>
      </p:sp>
      <p:pic>
        <p:nvPicPr>
          <p:cNvPr id="28676" name="Picture 2" descr="http://cis.edu.yar.ru/data/projects/files/70/3485/3485.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076700"/>
            <a:ext cx="3762375" cy="24987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НАУЧНЫЙ ЭКСПЕРИМЕНТ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00200"/>
            <a:ext cx="7920037" cy="2260600"/>
          </a:xfrm>
          <a:ln w="38100">
            <a:solidFill>
              <a:srgbClr val="00B050"/>
            </a:solidFill>
          </a:ln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Составь аналогичную (подобную)  «опору»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о действии умножении.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Слагаемое + </a:t>
            </a:r>
            <a:r>
              <a:rPr lang="ru-RU" sz="4000" b="1" dirty="0" err="1" smtClean="0">
                <a:solidFill>
                  <a:srgbClr val="FF0000"/>
                </a:solidFill>
              </a:rPr>
              <a:t>слагаемое</a:t>
            </a:r>
            <a:r>
              <a:rPr lang="ru-RU" sz="4000" b="1" dirty="0" smtClean="0">
                <a:solidFill>
                  <a:srgbClr val="FF0000"/>
                </a:solidFill>
              </a:rPr>
              <a:t> = сумма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Уменьшаемое  - вычитаемое = разность</a:t>
            </a:r>
          </a:p>
        </p:txBody>
      </p:sp>
      <p:pic>
        <p:nvPicPr>
          <p:cNvPr id="29699" name="Picture 2" descr="http://im5-tub-ru.yandex.net/i?id=587616681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076700"/>
            <a:ext cx="10795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im5-tub-ru.yandex.net/i?id=587616681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005263"/>
            <a:ext cx="10795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im5-tub-ru.yandex.net/i?id=587616681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005263"/>
            <a:ext cx="10810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http://is1-07.narod2.ru/4726336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75088"/>
            <a:ext cx="302418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16633"/>
            <a:ext cx="2887351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0" y="333375"/>
            <a:ext cx="9685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 С НАУЧНЫМ ЭТАЛОНОМ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88" y="1412875"/>
            <a:ext cx="80645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+mn-lt"/>
              </a:rPr>
              <a:t> </a:t>
            </a:r>
            <a:endParaRPr lang="ru-RU" sz="3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</a:rPr>
              <a:t>«Откройте страницу 54 учебника и прочитайте дружно правило-таблицу».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u="sng" dirty="0">
                <a:latin typeface="+mn-lt"/>
              </a:rPr>
              <a:t>Это</a:t>
            </a:r>
            <a:r>
              <a:rPr lang="ru-RU" sz="4400" i="1" dirty="0">
                <a:latin typeface="+mn-lt"/>
              </a:rPr>
              <a:t>      нужно       </a:t>
            </a:r>
            <a:r>
              <a:rPr lang="ru-RU" sz="4400" i="1" dirty="0" err="1">
                <a:solidFill>
                  <a:srgbClr val="FFC000"/>
                </a:solidFill>
                <a:latin typeface="+mn-lt"/>
              </a:rPr>
              <a:t>З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а</a:t>
            </a:r>
            <a:r>
              <a:rPr lang="ru-RU" sz="4400" i="1" dirty="0" err="1">
                <a:solidFill>
                  <a:srgbClr val="0070C0"/>
                </a:solidFill>
                <a:latin typeface="+mn-lt"/>
              </a:rPr>
              <a:t>П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о</a:t>
            </a:r>
            <a:r>
              <a:rPr lang="ru-RU" sz="4400" i="1" dirty="0" err="1">
                <a:solidFill>
                  <a:srgbClr val="00B050"/>
                </a:solidFill>
                <a:latin typeface="+mn-lt"/>
              </a:rPr>
              <a:t>М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н</a:t>
            </a:r>
            <a:r>
              <a:rPr lang="ru-RU" sz="4400" i="1" dirty="0" err="1">
                <a:solidFill>
                  <a:srgbClr val="7030A0"/>
                </a:solidFill>
                <a:latin typeface="+mn-lt"/>
              </a:rPr>
              <a:t>И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т</a:t>
            </a:r>
            <a:r>
              <a:rPr lang="ru-RU" sz="4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Ь</a:t>
            </a:r>
            <a:r>
              <a:rPr lang="ru-RU" sz="4400" i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>
                <a:latin typeface="+mn-lt"/>
              </a:rPr>
              <a:t>Нужно     </a:t>
            </a:r>
            <a:r>
              <a:rPr lang="ru-RU" sz="4400" i="1" u="sng" dirty="0">
                <a:latin typeface="+mn-lt"/>
              </a:rPr>
              <a:t>это  </a:t>
            </a:r>
            <a:r>
              <a:rPr lang="ru-RU" sz="4400" i="1" dirty="0">
                <a:latin typeface="+mn-lt"/>
              </a:rPr>
              <a:t>        </a:t>
            </a:r>
            <a:r>
              <a:rPr lang="ru-RU" sz="4400" i="1" dirty="0" err="1">
                <a:solidFill>
                  <a:srgbClr val="FFC000"/>
                </a:solidFill>
                <a:latin typeface="+mn-lt"/>
              </a:rPr>
              <a:t>З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а</a:t>
            </a:r>
            <a:r>
              <a:rPr lang="ru-RU" sz="4400" i="1" dirty="0" err="1">
                <a:solidFill>
                  <a:srgbClr val="0070C0"/>
                </a:solidFill>
                <a:latin typeface="+mn-lt"/>
              </a:rPr>
              <a:t>П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о</a:t>
            </a:r>
            <a:r>
              <a:rPr lang="ru-RU" sz="4400" i="1" dirty="0" err="1">
                <a:solidFill>
                  <a:srgbClr val="00B050"/>
                </a:solidFill>
                <a:latin typeface="+mn-lt"/>
              </a:rPr>
              <a:t>М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н</a:t>
            </a:r>
            <a:r>
              <a:rPr lang="ru-RU" sz="4400" i="1" dirty="0" err="1">
                <a:solidFill>
                  <a:srgbClr val="7030A0"/>
                </a:solidFill>
                <a:latin typeface="+mn-lt"/>
              </a:rPr>
              <a:t>И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т</a:t>
            </a:r>
            <a:r>
              <a:rPr lang="ru-RU" sz="4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Ь</a:t>
            </a:r>
            <a:r>
              <a:rPr lang="ru-RU" sz="4400" i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>
                <a:latin typeface="+mn-lt"/>
              </a:rPr>
              <a:t>Это</a:t>
            </a:r>
            <a:r>
              <a:rPr lang="ru-RU" sz="4400" i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ru-RU" sz="4400" i="1" dirty="0" err="1">
                <a:solidFill>
                  <a:srgbClr val="FFC000"/>
                </a:solidFill>
                <a:latin typeface="+mn-lt"/>
              </a:rPr>
              <a:t>З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а</a:t>
            </a:r>
            <a:r>
              <a:rPr lang="ru-RU" sz="4400" i="1" dirty="0" err="1">
                <a:solidFill>
                  <a:srgbClr val="0070C0"/>
                </a:solidFill>
                <a:latin typeface="+mn-lt"/>
              </a:rPr>
              <a:t>П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о</a:t>
            </a:r>
            <a:r>
              <a:rPr lang="ru-RU" sz="4400" i="1" dirty="0" err="1">
                <a:solidFill>
                  <a:srgbClr val="00B050"/>
                </a:solidFill>
                <a:latin typeface="+mn-lt"/>
              </a:rPr>
              <a:t>М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н</a:t>
            </a:r>
            <a:r>
              <a:rPr lang="ru-RU" sz="4400" i="1" dirty="0" err="1">
                <a:solidFill>
                  <a:srgbClr val="7030A0"/>
                </a:solidFill>
                <a:latin typeface="+mn-lt"/>
              </a:rPr>
              <a:t>И</a:t>
            </a:r>
            <a:r>
              <a:rPr lang="ru-RU" sz="4400" i="1" dirty="0" err="1">
                <a:solidFill>
                  <a:srgbClr val="FF0000"/>
                </a:solidFill>
                <a:latin typeface="+mn-lt"/>
              </a:rPr>
              <a:t>т</a:t>
            </a:r>
            <a:r>
              <a:rPr lang="ru-RU" sz="44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Ь</a:t>
            </a:r>
            <a:r>
              <a:rPr lang="ru-RU" sz="4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ru-RU" sz="4400" i="1" u="sng" dirty="0">
                <a:latin typeface="+mn-lt"/>
              </a:rPr>
              <a:t>нужно</a:t>
            </a:r>
            <a:r>
              <a:rPr lang="ru-RU" sz="4400" i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i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971550" y="333375"/>
            <a:ext cx="7632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НАУЧНЫЙ ОПЫТ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7777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alibri" pitchFamily="34" charset="0"/>
              </a:rPr>
              <a:t>1. Научное чтение примеров на умножение каждым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сотрудником.  </a:t>
            </a:r>
            <a:endParaRPr lang="ru-RU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0723" name="Picture 2" descr="http://int7vid.ucoz.ru/Ucheb_deyatel/uch_s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924175"/>
            <a:ext cx="4105275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23850" y="2781300"/>
            <a:ext cx="4464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2. Замена умножения сложением одинаковых слагаемых.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395288" y="5013325"/>
            <a:ext cx="4321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3. Сравнение результата умножения и сложения.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2484438" y="1125538"/>
            <a:ext cx="5832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Calibri" pitchFamily="34" charset="0"/>
              </a:rPr>
              <a:t>Обязательные условия: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051050" y="260350"/>
            <a:ext cx="5327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424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Прочитайте в учебнике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№3  и №4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с. 54.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Какая из них решается действием умножением?</a:t>
            </a:r>
          </a:p>
        </p:txBody>
      </p:sp>
      <p:pic>
        <p:nvPicPr>
          <p:cNvPr id="31747" name="Picture 2" descr="http://static4.depositphotos.com/1001911/360/v/450/dep_3602427-O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781300"/>
            <a:ext cx="50419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ДОМАШНИЕ НАУЧНЫЕ ПЛАНЫ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755650" y="1484313"/>
            <a:ext cx="77771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«ПОДРУЖИСЬ С ГЕОМЕТРИЕЙ –СЕСТРОЙ МАТЕМАТИКИ!»</a:t>
            </a:r>
          </a:p>
          <a:p>
            <a:pPr algn="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068961"/>
            <a:ext cx="67687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СОВЕТЫ УМА УМЫЧА: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+mn-lt"/>
              </a:rPr>
              <a:t>Реши геометрическую задачу №5</a:t>
            </a:r>
            <a:r>
              <a:rPr lang="ru-RU" sz="3200" b="1" dirty="0" smtClean="0">
                <a:latin typeface="+mn-lt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b="1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+mn-lt"/>
              </a:rPr>
              <a:t>Начерти и раскрась красивый узор.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school662.edu.ru/_nw/8/05497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16113"/>
            <a:ext cx="36004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258888" y="476250"/>
            <a:ext cx="684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ваш научный сотрудник сделала этот узор на компьютере. И вы попробуйте, если у вас  дома есть такие умные машины!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4572000" y="2133600"/>
            <a:ext cx="41036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Выберите другой цвет заливки для  фигур узора. А еще лучше составьте свои геометрические узоры. И тогда у нас получится целый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 algn="ctr"/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НАУЧНЫЙ ПРОЕКТ!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8353425" cy="11366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   ИГРА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412875"/>
            <a:ext cx="4535488" cy="2087563"/>
          </a:xfrm>
          <a:ln w="38100">
            <a:solidFill>
              <a:srgbClr val="00B0F0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1. НАШ КЛАСС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«МАЛАЯ НАУЧНО-ИССЛЕДОВАТЕЛЬСКАЯ ЛАБОРАТОРИЯ» 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042988" y="3644900"/>
            <a:ext cx="4465637" cy="1570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</a:rPr>
              <a:t>2. НАШИ РЕБЯТА-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</a:rPr>
              <a:t>маленькие научные сотрудники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79388" y="5445125"/>
            <a:ext cx="5472112" cy="107791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Calibri" pitchFamily="34" charset="0"/>
              </a:rPr>
              <a:t>3. НАШ УЧИТЕЛЬ – НАУЧНЫЙ РУКОВОДИТЕЛЬ </a:t>
            </a:r>
            <a:r>
              <a:rPr lang="ru-RU" sz="32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endParaRPr lang="ru-RU" sz="32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581525"/>
            <a:ext cx="3276600" cy="2062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Ум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Умыч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– доктор математических наук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390" name="Picture 2" descr="http://www.thebaptisttemplerochester.org/media/1/ow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196975"/>
            <a:ext cx="2832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075" y="476250"/>
            <a:ext cx="5040313" cy="5040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2124075" y="476250"/>
            <a:ext cx="5040313" cy="5040313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19475" y="1773238"/>
            <a:ext cx="2520950" cy="244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3419475" y="1773238"/>
            <a:ext cx="2520950" cy="2447925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superwholesaler.com/wholesalers/superwholesaler/large/37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557338"/>
            <a:ext cx="42846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0" y="620713"/>
            <a:ext cx="8604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НАУЧНЫЙ ДОКЛАД СОТРУДНИКОВ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684213" y="1268413"/>
            <a:ext cx="51847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Ответьте на вопросы Ума </a:t>
            </a:r>
            <a:r>
              <a:rPr lang="ru-RU" sz="2400" b="1" dirty="0" err="1">
                <a:latin typeface="Calibri" pitchFamily="34" charset="0"/>
              </a:rPr>
              <a:t>Умыча</a:t>
            </a:r>
            <a:r>
              <a:rPr lang="ru-RU" sz="2400" b="1" dirty="0">
                <a:latin typeface="Calibri" pitchFamily="34" charset="0"/>
              </a:rPr>
              <a:t>:</a:t>
            </a:r>
          </a:p>
          <a:p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Что нового узнали в лаборатории?</a:t>
            </a:r>
          </a:p>
          <a:p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Чему научились в лаборатории сегодня?</a:t>
            </a:r>
          </a:p>
          <a:p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Чем заинтересовало вас умножение?</a:t>
            </a:r>
          </a:p>
          <a:p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Понравилось ли работать в лаборатории?</a:t>
            </a:r>
          </a:p>
          <a:p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Что понравилось в лаборатории?</a:t>
            </a:r>
          </a:p>
          <a:p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Что не понравилось?</a:t>
            </a:r>
          </a:p>
          <a:p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Хотели бы еще раз побывать в лаборатории? Почему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?</a:t>
            </a:r>
            <a:endParaRPr lang="ru-RU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1683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04907" y="983167"/>
            <a:ext cx="1357322" cy="135732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4188" y="2420888"/>
            <a:ext cx="2952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 работал хорошо и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продвинулся вперед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90" y="1042938"/>
            <a:ext cx="13843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2421667"/>
            <a:ext cx="3719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Я работал, но не все получилось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72" y="3763600"/>
            <a:ext cx="13843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2411760" y="5147900"/>
            <a:ext cx="4097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Я приложил мало усилий, 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поэтому не понял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1"/>
            <a:ext cx="2664296" cy="242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5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755650" y="692150"/>
            <a:ext cx="77041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  <a:latin typeface="Calibri" pitchFamily="34" charset="0"/>
              </a:rPr>
              <a:t>СПАСИБО </a:t>
            </a:r>
            <a:r>
              <a:rPr lang="ru-RU" sz="3200">
                <a:latin typeface="Calibri" pitchFamily="34" charset="0"/>
              </a:rPr>
              <a:t>ЗА УМНУЮ ИГРУ В МАЛОЙ НАУЧНО-ИССЛЕДОВАТЕЛЬСКОЙ ЛАБОРАТОРИИ.</a:t>
            </a:r>
            <a:endParaRPr lang="ru-RU">
              <a:latin typeface="Calibri" pitchFamily="34" charset="0"/>
            </a:endParaRPr>
          </a:p>
          <a:p>
            <a:r>
              <a:rPr lang="ru-RU" sz="2400">
                <a:solidFill>
                  <a:srgbClr val="00B050"/>
                </a:solidFill>
                <a:latin typeface="Calibri" pitchFamily="34" charset="0"/>
              </a:rPr>
              <a:t>ВЫ  - настоящие сотрудники! Работоспособные, заинтересованные в результате научной работы! Продолжайте постигать науку математику!</a:t>
            </a:r>
          </a:p>
        </p:txBody>
      </p:sp>
      <p:pic>
        <p:nvPicPr>
          <p:cNvPr id="37890" name="Picture 2" descr="http://www.dgr.ru/photoalbum/21437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716338"/>
            <a:ext cx="376713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data.lact.ru/f1/s/39/174/image/653/795/medium_OW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0"/>
            <a:ext cx="355282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НАУЧНОЕ УМОЗАКЛЮЧЕНИЕ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971550" y="1844675"/>
            <a:ext cx="7777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Вопрос от Ума Умыча:</a:t>
            </a:r>
          </a:p>
          <a:p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«Что это такое?»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3573463"/>
            <a:ext cx="7848600" cy="30464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atin typeface="+mn-lt"/>
              </a:rPr>
              <a:t>   +     -      ∙    ×</a:t>
            </a:r>
            <a:endParaRPr lang="en-US" sz="9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atin typeface="+mn-lt"/>
              </a:rPr>
              <a:t>   </a:t>
            </a:r>
            <a:r>
              <a:rPr lang="en-US" sz="9600" dirty="0">
                <a:latin typeface="+mn-lt"/>
              </a:rPr>
              <a:t>&lt;</a:t>
            </a:r>
            <a:r>
              <a:rPr lang="ru-RU" sz="9600" dirty="0">
                <a:latin typeface="+mn-lt"/>
              </a:rPr>
              <a:t>    ≠     =    </a:t>
            </a:r>
            <a:r>
              <a:rPr lang="en-US" sz="9600" dirty="0">
                <a:latin typeface="+mn-lt"/>
              </a:rPr>
              <a:t>&gt;</a:t>
            </a:r>
            <a:endParaRPr lang="ru-RU" sz="9600" dirty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nikopol.net.ua/uploads/images/94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6913" y="260350"/>
            <a:ext cx="20970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650" cy="1066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НАУЧНОЕ ОБОБЩЕНИЕ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075613" cy="3560763"/>
          </a:xfrm>
          <a:ln w="38100">
            <a:solidFill>
              <a:srgbClr val="00B05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2800" b="1" smtClean="0"/>
          </a:p>
          <a:p>
            <a:pPr>
              <a:buFont typeface="Arial" charset="0"/>
              <a:buNone/>
            </a:pPr>
            <a:r>
              <a:rPr lang="ru-RU" sz="2800" b="1" smtClean="0"/>
              <a:t>               90-36 =66                 30-6-5                 9</a:t>
            </a:r>
            <a:r>
              <a:rPr lang="ru-RU" sz="2800" b="1" smtClean="0">
                <a:solidFill>
                  <a:srgbClr val="FF0000"/>
                </a:solidFill>
              </a:rPr>
              <a:t>×</a:t>
            </a:r>
            <a:r>
              <a:rPr lang="ru-RU" sz="2800" b="1" smtClean="0"/>
              <a:t>2</a:t>
            </a:r>
          </a:p>
          <a:p>
            <a:pPr>
              <a:buFont typeface="Arial" charset="0"/>
              <a:buNone/>
            </a:pPr>
            <a:r>
              <a:rPr lang="ru-RU" sz="2800" b="1" smtClean="0"/>
              <a:t>                             </a:t>
            </a:r>
          </a:p>
          <a:p>
            <a:pPr>
              <a:buFont typeface="Arial" charset="0"/>
              <a:buNone/>
            </a:pPr>
            <a:r>
              <a:rPr lang="ru-RU" sz="2800" b="1" smtClean="0"/>
              <a:t>   49-18                                5</a:t>
            </a:r>
            <a:r>
              <a:rPr lang="ru-RU" sz="2800" b="1" smtClean="0">
                <a:solidFill>
                  <a:srgbClr val="FF0000"/>
                </a:solidFill>
              </a:rPr>
              <a:t> ×</a:t>
            </a:r>
            <a:r>
              <a:rPr lang="ru-RU" sz="2800" b="1" smtClean="0"/>
              <a:t>2=13                83+15=98</a:t>
            </a:r>
          </a:p>
          <a:p>
            <a:pPr>
              <a:buFont typeface="Arial" charset="0"/>
              <a:buNone/>
            </a:pPr>
            <a:r>
              <a:rPr lang="ru-RU" sz="2800" b="1" smtClean="0"/>
              <a:t>                          30-(6+5)                                   56+28                                             </a:t>
            </a:r>
          </a:p>
          <a:p>
            <a:pPr>
              <a:buFont typeface="Arial" charset="0"/>
              <a:buNone/>
            </a:pPr>
            <a:endParaRPr lang="ru-RU" sz="2800" b="1" smtClean="0"/>
          </a:p>
          <a:p>
            <a:pPr>
              <a:buFont typeface="Arial" charset="0"/>
              <a:buNone/>
            </a:pPr>
            <a:r>
              <a:rPr lang="ru-RU" sz="2800" b="1" smtClean="0"/>
              <a:t>7+53                        40-8                          45+6+4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39750" y="1844675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«Как назвать это одним словом?»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611188" y="141287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Вопрос от Ума Умыча: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НАУЧНОГО МАТЕРИАЛА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636838"/>
            <a:ext cx="8316913" cy="3705225"/>
          </a:xfrm>
          <a:ln w="38100">
            <a:solidFill>
              <a:srgbClr val="00B050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/>
              <a:t> 83+15=95</a:t>
            </a:r>
            <a:endParaRPr lang="ru-RU" sz="72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90-36=66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            5</a:t>
            </a:r>
            <a:r>
              <a:rPr lang="ru-RU" sz="7200" dirty="0" smtClean="0">
                <a:solidFill>
                  <a:srgbClr val="FF0000"/>
                </a:solidFill>
              </a:rPr>
              <a:t>×</a:t>
            </a:r>
            <a:r>
              <a:rPr lang="ru-RU" sz="7200" b="1" dirty="0" smtClean="0"/>
              <a:t>2=13</a:t>
            </a:r>
            <a:endParaRPr lang="ru-RU" sz="7200" b="1" dirty="0"/>
          </a:p>
        </p:txBody>
      </p:sp>
      <p:sp>
        <p:nvSpPr>
          <p:cNvPr id="20483" name="AutoShape 2" descr="http://upload-b462310489fdf28fd61ca52f55508790.s3.amazonaws.com/iblock/1621f2ecfc4deb1d26f6376b773e4ab8/5953b1e8de693f4d9783bee0f962cff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4" name="Picture 4" descr="http://upload-b462310489fdf28fd61ca52f55508790.s3.amazonaws.com/iblock/1621f2ecfc4deb1d26f6376b773e4ab8/5953b1e8de693f4d9783bee0f962cff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2492375"/>
            <a:ext cx="42735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11188" y="1844675"/>
            <a:ext cx="8532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Верны ли данные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выражения?»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827088" y="1484313"/>
            <a:ext cx="5027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Вопрос от Ума Умыча:</a:t>
            </a:r>
          </a:p>
        </p:txBody>
      </p:sp>
      <p:pic>
        <p:nvPicPr>
          <p:cNvPr id="10" name="Picture 4" descr="http://upload-b462310489fdf28fd61ca52f55508790.s3.amazonaws.com/iblock/1621f2ecfc4deb1d26f6376b773e4ab8/5953b1e8de693f4d9783bee0f962cff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850" y="2644775"/>
            <a:ext cx="42735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raskraska.ucoz.ru/_nw/1/1758227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89338"/>
            <a:ext cx="224631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820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НАУЧНОЕ ОПИСАНИЕ МАТЕРИАЛА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11188" y="1628775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«Расскажите все, что знаете  об этих выражениях!»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95288" y="2276475"/>
            <a:ext cx="8497887" cy="41560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Calibri" pitchFamily="34" charset="0"/>
              </a:rPr>
              <a:t>90-36=54     83+15=98</a:t>
            </a:r>
          </a:p>
          <a:p>
            <a:endParaRPr lang="ru-RU" sz="66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6600" b="1">
                <a:latin typeface="Calibri" pitchFamily="34" charset="0"/>
              </a:rPr>
              <a:t> 5</a:t>
            </a:r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×</a:t>
            </a:r>
            <a:r>
              <a:rPr lang="ru-RU" sz="6600" b="1">
                <a:latin typeface="Calibri" pitchFamily="34" charset="0"/>
              </a:rPr>
              <a:t>2=10</a:t>
            </a:r>
          </a:p>
          <a:p>
            <a:endParaRPr lang="ru-RU" sz="6600" b="1">
              <a:latin typeface="Calibri" pitchFamily="34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23850" y="981075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Задание от научного руководителя.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-252413" y="549275"/>
            <a:ext cx="9720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НАУЧНАЯ  ХАРАКТЕРИСТИКА  МАТЕРИАЛА</a:t>
            </a: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0" y="134143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Назовите действия, их  компоненты и результаты  этих действий!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23850" y="1989138"/>
            <a:ext cx="5688013" cy="396081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</a:rPr>
              <a:t>59+10=69       20-7=13</a:t>
            </a:r>
            <a:r>
              <a:rPr lang="ru-RU" sz="6600" b="1" dirty="0" smtClean="0">
                <a:latin typeface="Calibri" pitchFamily="34" charset="0"/>
              </a:rPr>
              <a:t>                 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sz="6600" b="1" dirty="0" smtClean="0">
                <a:latin typeface="Calibri" pitchFamily="34" charset="0"/>
              </a:rPr>
              <a:t>×</a:t>
            </a:r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</a:rPr>
              <a:t>4=12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3556" name="Picture 2" descr="http://emsbasics.com/files/2012/09/usewisdom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25" y="1993900"/>
            <a:ext cx="4281488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179388" y="476250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НАУЧНОЙ ПРОБЛЕМЫ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50825" y="1989138"/>
            <a:ext cx="5616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Гипотеза!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9388" y="1412875"/>
            <a:ext cx="8713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Как называются компоненты и результат действия умножения?</a:t>
            </a:r>
          </a:p>
        </p:txBody>
      </p:sp>
      <p:pic>
        <p:nvPicPr>
          <p:cNvPr id="24580" name="Picture 2" descr="http://im5-tub-ru.yandex.net/i?id=587616681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00438"/>
            <a:ext cx="37512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i.allday.ru/uploads/posts/2009-09/thumbs/1252290250_kazkovi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060575"/>
            <a:ext cx="36353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574</Words>
  <Application>Microsoft Office PowerPoint</Application>
  <PresentationFormat>Экран (4:3)</PresentationFormat>
  <Paragraphs>127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ИНТЕЛЛЕКТУАЛЬНАЯ    ИГРА</vt:lpstr>
      <vt:lpstr>НАУЧНОЕ УМОЗАКЛЮЧЕНИЕ</vt:lpstr>
      <vt:lpstr>НАУЧНОЕ ОБОБЩЕНИЕ</vt:lpstr>
      <vt:lpstr>Презентация PowerPoint</vt:lpstr>
      <vt:lpstr>АНАЛИЗ НАУЧНОГО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НАУЧНЫЙ ЭКСПЕРИМЕНТ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Пользователь Windows</cp:lastModifiedBy>
  <cp:revision>88</cp:revision>
  <dcterms:created xsi:type="dcterms:W3CDTF">2013-03-12T18:36:19Z</dcterms:created>
  <dcterms:modified xsi:type="dcterms:W3CDTF">2014-03-19T14:47:38Z</dcterms:modified>
</cp:coreProperties>
</file>