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2" r:id="rId9"/>
    <p:sldId id="28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8C325-F786-41F1-A134-E5F148467473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D9854-7380-403C-907A-85D4D5463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393C-0FDA-4104-ABEB-5B48473FE2FA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BB4A-CD17-4793-BB44-0F20D0020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360C-91AA-4E3D-8143-6A90BBD41A07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5C3B-A75C-4DA7-AA1C-6EBA8F452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D5C6-EE29-435D-AD9F-F8C9D4FB6AA9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04E5-6ABE-41A6-9FCC-3696C19C3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C0FCAA-8AE1-4E93-AC8A-1B460870BB5B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9076A-FACE-4207-8D0E-A6C2067B2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449A-642A-44BA-9DD1-CACAB2F0DE08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673E-F9CC-4029-972C-C3C0BA5A7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F1665E-3BDD-4369-A6D1-CAC3EF95D1FD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9089D-772B-4617-84E7-1B809CC1D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3AD3-B105-41A8-BAC1-603C238021C8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BAD5-1B1D-4981-892D-78BD950F0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BE12D-0087-4349-B3A2-D8733416ABA2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CC04F-0C00-4732-9A13-6637C8D6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656516-6B5E-4AF1-B5DA-2B6D2FA5E833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392DE-CCF2-4A77-8879-50F913F03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6B470-A23B-4D42-8E3B-ECAE8CA5BB3E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1B8E45-AF7F-4455-8E37-182E44B7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0DA69A-F0A0-4082-ACF4-74A52884CB28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6AE2496-D9A3-49E1-B3E2-672F95FE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ransition spd="slow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FF892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F8921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wiki/&#1052;&#1072;&#1090;&#1088;&#1105;&#1096;&#1082;&#1072;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1" descr="246460-645db13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214313"/>
            <a:ext cx="7407275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1"/>
                </a:solidFill>
              </a:rPr>
              <a:t>Русская матрёшка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8" y="4643438"/>
            <a:ext cx="4786312" cy="1928812"/>
          </a:xfrm>
        </p:spPr>
        <p:txBody>
          <a:bodyPr/>
          <a:lstStyle/>
          <a:p>
            <a:pPr marL="26988"/>
            <a:r>
              <a:rPr lang="ru-RU" sz="2000" dirty="0" smtClean="0">
                <a:solidFill>
                  <a:srgbClr val="7030A0"/>
                </a:solidFill>
              </a:rPr>
              <a:t>Савченко Инна Борисовна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26988"/>
            <a:r>
              <a:rPr lang="ru-RU" sz="2000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pPr marL="26988"/>
            <a:r>
              <a:rPr lang="ru-RU" sz="2000" dirty="0" smtClean="0">
                <a:solidFill>
                  <a:srgbClr val="7030A0"/>
                </a:solidFill>
              </a:rPr>
              <a:t>МБОУ СШ № </a:t>
            </a:r>
            <a:r>
              <a:rPr lang="ru-RU" sz="1400" dirty="0" smtClean="0">
                <a:solidFill>
                  <a:srgbClr val="7030A0"/>
                </a:solidFill>
              </a:rPr>
              <a:t>16</a:t>
            </a:r>
            <a:r>
              <a:rPr lang="ru-RU" sz="2000" dirty="0" smtClean="0">
                <a:solidFill>
                  <a:srgbClr val="7030A0"/>
                </a:solidFill>
              </a:rPr>
              <a:t> города Новый Уренгой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13316" name="Picture 4" descr="http://www.personalguide.ru/cache/images/upload/2009/12/13/img_2821_2_40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37861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378618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Яркими весёлыми красками художник распишет матрёшек, словно оденет их в нарядные одежды.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И вот уже улыбается нам русская красавица. </a:t>
            </a:r>
          </a:p>
        </p:txBody>
      </p:sp>
      <p:pic>
        <p:nvPicPr>
          <p:cNvPr id="20482" name="Picture 2" descr="http://www.prodaem.in.ua/images/21715/MATRESHKA_ROMASHKI_TRI-KUK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57250"/>
            <a:ext cx="4048125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Матрёшкины  одежды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3714750" cy="2500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Много видов у матрёшки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Ведь она из разных мест.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Есть загорская, тверская,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И семёновская есть,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Полховская, вятская –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Вот какая разница!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4286250" y="4572000"/>
            <a:ext cx="4643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Давайте их сейчас сравним.</a:t>
            </a:r>
          </a:p>
          <a:p>
            <a:r>
              <a:rPr lang="ru-RU" sz="2400">
                <a:latin typeface="Corbel" pitchFamily="34" charset="0"/>
              </a:rPr>
              <a:t>Наряд её определим.</a:t>
            </a:r>
          </a:p>
          <a:p>
            <a:r>
              <a:rPr lang="ru-RU" sz="2400">
                <a:latin typeface="Corbel" pitchFamily="34" charset="0"/>
              </a:rPr>
              <a:t>Ведь чтоб её нарисовать,</a:t>
            </a:r>
          </a:p>
          <a:p>
            <a:r>
              <a:rPr lang="ru-RU" sz="2400">
                <a:latin typeface="Corbel" pitchFamily="34" charset="0"/>
              </a:rPr>
              <a:t>Отличия необходимо знать.</a:t>
            </a:r>
          </a:p>
        </p:txBody>
      </p:sp>
      <p:pic>
        <p:nvPicPr>
          <p:cNvPr id="21506" name="Picture 2" descr="matr s korzinoi cvetov.jpg (300×27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643063"/>
            <a:ext cx="27368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10" name="Picture 6" descr="5_594864.jpg (300×25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14813"/>
            <a:ext cx="2857500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Сергиево-Посадская игрушка – старейшая русская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1714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Матрёшка плотная, приземистая, с плавным переходом головки в туловище. В образах первых таких матрёшек мастера воплощали персонажи, взятые из жизни, изображая крестьянских девушек, пастушков со свирелью, стариков.</a:t>
            </a:r>
          </a:p>
        </p:txBody>
      </p:sp>
      <p:pic>
        <p:nvPicPr>
          <p:cNvPr id="22530" name="Picture 2" descr="GG-00553.jpg (400×36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71813"/>
            <a:ext cx="38100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4572000" y="3929063"/>
            <a:ext cx="4357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Сочетанием красного, синего, жёлтого и зелёного цветов добивались красочности, нарядности.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Семёновская 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1338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стройнее, с маленькой головкой и более округлой формой туловища. Эту матрёшку отличает большой букет цветов, который украшает фигуру игрушки, занимая весь фартук. </a:t>
            </a:r>
          </a:p>
        </p:txBody>
      </p:sp>
      <p:pic>
        <p:nvPicPr>
          <p:cNvPr id="23554" name="Picture 2" descr="img_4594_2_1024_0.jpg (370×33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00375"/>
            <a:ext cx="3643312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4286250" y="364331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Основной цвет сарафана – красный. </a:t>
            </a:r>
          </a:p>
          <a:p>
            <a:r>
              <a:rPr lang="ru-RU" sz="2400">
                <a:latin typeface="Corbel" pitchFamily="34" charset="0"/>
              </a:rPr>
              <a:t>Чёрный контур обозначает край фартука и рукава рубахи. </a:t>
            </a:r>
          </a:p>
          <a:p>
            <a:r>
              <a:rPr lang="ru-RU" sz="2400">
                <a:latin typeface="Corbel" pitchFamily="34" charset="0"/>
              </a:rPr>
              <a:t>На голове традиционный платок, украшенный по кайме.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err="1" smtClean="0">
                <a:solidFill>
                  <a:schemeClr val="tx2">
                    <a:satMod val="130000"/>
                  </a:schemeClr>
                </a:solidFill>
              </a:rPr>
              <a:t>Полхов-Майданская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1838325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Разнообразны по формам: есть среди них  вытянутые одноместные матрёшки–столбики, матрёшки-кубышки, плотные и приземистые, но преобладают несколько вытянутые формы с узкой, как бы срезанной сверху головкой с покатыми плечиками. </a:t>
            </a:r>
            <a:endParaRPr lang="ru-RU" sz="2400" dirty="0"/>
          </a:p>
        </p:txBody>
      </p:sp>
      <p:pic>
        <p:nvPicPr>
          <p:cNvPr id="24578" name="Picture 2" descr="17.jpg (130×28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286125"/>
            <a:ext cx="214312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3500438" y="3643313"/>
            <a:ext cx="5286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Ягоды и листья сплошным ковром закрывают фигурку.</a:t>
            </a:r>
          </a:p>
          <a:p>
            <a:r>
              <a:rPr lang="ru-RU" sz="2400">
                <a:latin typeface="Corbel" pitchFamily="34" charset="0"/>
              </a:rPr>
              <a:t>Рядом с малиновым ложится тёмно-зелёный цвет, а синий – с жёлтым цветом.</a:t>
            </a:r>
          </a:p>
          <a:p>
            <a:r>
              <a:rPr lang="ru-RU" sz="2400">
                <a:latin typeface="Corbel" pitchFamily="34" charset="0"/>
              </a:rPr>
              <a:t>Все элементы объединяет чёрный контур.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Загорская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1338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На голове у матрёшки разноцветные платки в цветочек или в горошек. На кофточку надет сарафан с различными цветами по подолу. 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25602" name="Picture 2" descr="bm_posadskaya.jpg (350×23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00375"/>
            <a:ext cx="392906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4572000" y="34290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В руках держит корзинку, маленький букет чёрных цветов или чёрного петуха. На кукле чётко обозначены чёрным контуром края матрёшки </a:t>
            </a:r>
          </a:p>
          <a:p>
            <a:r>
              <a:rPr lang="ru-RU" sz="2400">
                <a:latin typeface="Corbel" pitchFamily="34" charset="0"/>
              </a:rPr>
              <a:t>Эта матрёшка – труженица.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915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Вятская матрёшка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981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близкая по типу загорской, наряду с росписью украшена узором из соломки, колосков, зёрен.</a:t>
            </a:r>
          </a:p>
        </p:txBody>
      </p:sp>
      <p:pic>
        <p:nvPicPr>
          <p:cNvPr id="26626" name="Picture 2" descr="image59047zn.jpeg (344×35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37147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4357688" y="35004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Отличается яркой, сочной росписью, сделанной вручную. Лица матрёшек светятся добротой и теплом.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28688" y="2143125"/>
            <a:ext cx="7497762" cy="26431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smtClean="0"/>
              <a:t>Наверно хватит объяснять,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Давайте будем рисовать!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Но сначала повторим,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Знания наши закрепим.</a:t>
            </a:r>
          </a:p>
        </p:txBody>
      </p:sp>
      <p:pic>
        <p:nvPicPr>
          <p:cNvPr id="29699" name="Picture 8" descr="animal1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00063"/>
            <a:ext cx="20589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cveta-120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52149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Отличительные  особенности  матрёшек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3546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/>
                <a:gridCol w="3048000"/>
                <a:gridCol w="3048000"/>
              </a:tblGrid>
              <a:tr h="966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Платок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Сарафан</a:t>
                      </a:r>
                      <a:endParaRPr lang="ru-RU" sz="3600" dirty="0"/>
                    </a:p>
                  </a:txBody>
                  <a:tcPr anchor="ctr"/>
                </a:tc>
              </a:tr>
              <a:tr h="11575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Загорская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Разноцветный в горошек или простой цветок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Скромный,  по низу может быть украшен узором из цветов</a:t>
                      </a:r>
                      <a:endParaRPr lang="ru-RU" sz="2000" dirty="0"/>
                    </a:p>
                  </a:txBody>
                  <a:tcPr/>
                </a:tc>
              </a:tr>
              <a:tr h="15596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Семёновская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Края платка</a:t>
                      </a:r>
                      <a:r>
                        <a:rPr lang="ru-RU" sz="2000" baseline="0" dirty="0" smtClean="0"/>
                        <a:t> украшены небольшими бутонами ярких цветов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Отличает большой букет цветов,</a:t>
                      </a:r>
                      <a:r>
                        <a:rPr lang="ru-RU" sz="2000" baseline="0" dirty="0" smtClean="0"/>
                        <a:t> который украшает фигуру игрушки, занимая весь фартук</a:t>
                      </a:r>
                      <a:endParaRPr lang="ru-RU" sz="2000" dirty="0"/>
                    </a:p>
                  </a:txBody>
                  <a:tcPr/>
                </a:tc>
              </a:tr>
              <a:tr h="15596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Вятская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Платки ярких цветов украшены узором из соломки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Отличается</a:t>
                      </a:r>
                      <a:r>
                        <a:rPr lang="ru-RU" sz="2000" baseline="0" dirty="0" smtClean="0"/>
                        <a:t> яркой, сочной росписью, украшен узором из соломки, колосков и зёрен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625" y="2500313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000500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5643563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7 L -0.41737 -0.44745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7 L -0.41737 -0.447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7 L -0.41737 -0.44745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915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Одень свою матрёшку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6" descr="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062">
            <a:off x="1444625" y="1408113"/>
            <a:ext cx="2898775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5000625" y="2428875"/>
            <a:ext cx="2857500" cy="2624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* Платок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* Рубаха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* Сарафан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* Фартук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520322-d598c35c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071938" y="1214438"/>
            <a:ext cx="5072062" cy="5214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Матрёшка – символ русского духовного изобилия, великолепное изделие декоративно-прикладного искусства.  </a:t>
            </a:r>
          </a:p>
        </p:txBody>
      </p:sp>
      <p:pic>
        <p:nvPicPr>
          <p:cNvPr id="14339" name="Picture 2" descr="matreshki.gif (400×30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4000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509455-d4280922a80f5c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5214938"/>
            <a:ext cx="15906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Сарафан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071938" y="2857500"/>
            <a:ext cx="4791075" cy="16240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Верхняя женская одежда, одевалась на   рубаху.</a:t>
            </a:r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357313"/>
            <a:ext cx="30099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915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Рубаха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0" y="1447800"/>
            <a:ext cx="4648200" cy="4800600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В старину рубахи шили из цельного  полотнища льняного холста.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Рукава, плечи и ворот рубахи расшивались узорами со значением. Они играли роль оберегов.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3000" dirty="0"/>
          </a:p>
        </p:txBody>
      </p:sp>
      <p:pic>
        <p:nvPicPr>
          <p:cNvPr id="5" name="Picture 4" descr="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42988"/>
            <a:ext cx="3248025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Фартук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14813" y="2214563"/>
            <a:ext cx="4648200" cy="1838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Предмет домашней кухонной одежды.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Picture 4" descr="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285875"/>
            <a:ext cx="3044825" cy="494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Платок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071938" y="2214563"/>
            <a:ext cx="4862512" cy="2838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000" smtClean="0"/>
              <a:t>Замужняя женщина, по древним обычаям, должна была прятать волосы от постороннего взгляда.</a:t>
            </a:r>
          </a:p>
        </p:txBody>
      </p:sp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143000"/>
            <a:ext cx="3016250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Практическая часть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214438"/>
            <a:ext cx="6637338" cy="5643562"/>
          </a:xfrm>
        </p:spPr>
        <p:txBody>
          <a:bodyPr>
            <a:normAutofit fontScale="85000" lnSpcReduction="1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Берите краски не ленитесь.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 если в чём – то затруднитесь,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То ко мне вы обратитесь.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Матрёшку ты рисуй любую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Хоть «</a:t>
            </a:r>
            <a:r>
              <a:rPr lang="ru-RU" dirty="0" err="1" smtClean="0"/>
              <a:t>Загорскую</a:t>
            </a:r>
            <a:r>
              <a:rPr lang="ru-RU" dirty="0" smtClean="0"/>
              <a:t>», </a:t>
            </a:r>
            <a:r>
              <a:rPr lang="ru-RU" dirty="0" err="1" smtClean="0"/>
              <a:t>хоть</a:t>
            </a:r>
            <a:r>
              <a:rPr lang="ru-RU" dirty="0" smtClean="0"/>
              <a:t> «Семёновскую».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Рисуй аккуратно, не спеши,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Чтобы было от души!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Положите перед собою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матрёшкою листок.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распишите аккуратно ей платок.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Вспоминая отличий план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Разрисуй ей  сарафан.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Нарисую свою матрёшку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857375"/>
            <a:ext cx="5005387" cy="3624263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1.Выбери образец матрешки;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2.Составь эскиз будущего наряда;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3.Выполни матрешку в цвете, в</a:t>
            </a:r>
            <a:r>
              <a:rPr lang="en-US" sz="3000" dirty="0" smtClean="0"/>
              <a:t> </a:t>
            </a:r>
            <a:r>
              <a:rPr lang="ru-RU" sz="3000" dirty="0" smtClean="0"/>
              <a:t>соответствии с ее видом;</a:t>
            </a: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4.Распиши матрешку яркими цветами.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3000" dirty="0"/>
          </a:p>
        </p:txBody>
      </p:sp>
      <p:pic>
        <p:nvPicPr>
          <p:cNvPr id="5" name="Picture 5" descr="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476938">
            <a:off x="701675" y="1487488"/>
            <a:ext cx="2874963" cy="487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Выставка работ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785938"/>
            <a:ext cx="6619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Кроссворд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Text Box 516"/>
          <p:cNvSpPr txBox="1">
            <a:spLocks noChangeArrowheads="1"/>
          </p:cNvSpPr>
          <p:nvPr/>
        </p:nvSpPr>
        <p:spPr bwMode="auto">
          <a:xfrm>
            <a:off x="214313" y="1268413"/>
            <a:ext cx="3714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orbel" pitchFamily="34" charset="0"/>
              </a:rPr>
              <a:t>1.В каком городе была изготовлена первая русская матрешка?</a:t>
            </a:r>
          </a:p>
          <a:p>
            <a:pPr>
              <a:spcBef>
                <a:spcPct val="50000"/>
              </a:spcBef>
            </a:pPr>
            <a:r>
              <a:rPr lang="ru-RU" sz="1600">
                <a:latin typeface="Corbel" pitchFamily="34" charset="0"/>
              </a:rPr>
              <a:t>2.Как фамилия художника, расписавшего первую русскую матрешку?</a:t>
            </a:r>
          </a:p>
          <a:p>
            <a:pPr>
              <a:spcBef>
                <a:spcPct val="50000"/>
              </a:spcBef>
            </a:pPr>
            <a:r>
              <a:rPr lang="ru-RU" sz="1600">
                <a:latin typeface="Corbel" pitchFamily="34" charset="0"/>
              </a:rPr>
              <a:t>3. От какого русского имени произошло название матрешки?</a:t>
            </a:r>
          </a:p>
          <a:p>
            <a:pPr>
              <a:spcBef>
                <a:spcPct val="50000"/>
              </a:spcBef>
            </a:pPr>
            <a:r>
              <a:rPr lang="ru-RU" sz="1600">
                <a:latin typeface="Corbel" pitchFamily="34" charset="0"/>
              </a:rPr>
              <a:t>4.Как называется заграничная игрушка, прообраз матрешки?</a:t>
            </a:r>
          </a:p>
          <a:p>
            <a:pPr>
              <a:spcBef>
                <a:spcPct val="50000"/>
              </a:spcBef>
            </a:pPr>
            <a:r>
              <a:rPr lang="ru-RU" sz="1600">
                <a:latin typeface="Corbel" pitchFamily="34" charset="0"/>
              </a:rPr>
              <a:t>5.Из какого природного материала изготавливают матрешку?</a:t>
            </a:r>
          </a:p>
          <a:p>
            <a:r>
              <a:rPr lang="ru-RU" sz="1600">
                <a:latin typeface="Corbel" pitchFamily="34" charset="0"/>
              </a:rPr>
              <a:t>6. Ростом  разные  подружки,</a:t>
            </a:r>
          </a:p>
          <a:p>
            <a:r>
              <a:rPr lang="ru-RU" sz="1600">
                <a:latin typeface="Corbel" pitchFamily="34" charset="0"/>
              </a:rPr>
              <a:t>Но  похожи  друг  на  дружку,</a:t>
            </a:r>
          </a:p>
          <a:p>
            <a:r>
              <a:rPr lang="ru-RU" sz="1600">
                <a:latin typeface="Corbel" pitchFamily="34" charset="0"/>
              </a:rPr>
              <a:t>Все  они  сидят  друг  в  дружке,</a:t>
            </a:r>
          </a:p>
          <a:p>
            <a:r>
              <a:rPr lang="ru-RU" sz="1600">
                <a:latin typeface="Corbel" pitchFamily="34" charset="0"/>
              </a:rPr>
              <a:t>А  всего  одна …</a:t>
            </a:r>
          </a:p>
          <a:p>
            <a:r>
              <a:rPr lang="ru-RU" sz="1600">
                <a:latin typeface="Corbel" pitchFamily="34" charset="0"/>
              </a:rPr>
              <a:t>7. Какой головной убор носят матрешки?</a:t>
            </a:r>
          </a:p>
          <a:p>
            <a:r>
              <a:rPr lang="ru-RU" sz="1600">
                <a:latin typeface="Corbel" pitchFamily="34" charset="0"/>
              </a:rPr>
              <a:t>8. Чаще всего в какой наряд одета матрешка?</a:t>
            </a:r>
          </a:p>
        </p:txBody>
      </p:sp>
      <p:graphicFrame>
        <p:nvGraphicFramePr>
          <p:cNvPr id="6" name="Group 512"/>
          <p:cNvGraphicFramePr>
            <a:graphicFrameLocks noGrp="1"/>
          </p:cNvGraphicFramePr>
          <p:nvPr>
            <p:ph idx="1"/>
          </p:nvPr>
        </p:nvGraphicFramePr>
        <p:xfrm>
          <a:off x="3929063" y="1571625"/>
          <a:ext cx="4857750" cy="4929188"/>
        </p:xfrm>
        <a:graphic>
          <a:graphicData uri="http://schemas.openxmlformats.org/drawingml/2006/table">
            <a:tbl>
              <a:tblPr/>
              <a:tblGrid>
                <a:gridCol w="442536"/>
                <a:gridCol w="440514"/>
                <a:gridCol w="444556"/>
                <a:gridCol w="438493"/>
                <a:gridCol w="442536"/>
                <a:gridCol w="442535"/>
                <a:gridCol w="440514"/>
                <a:gridCol w="440514"/>
                <a:gridCol w="444556"/>
                <a:gridCol w="438494"/>
                <a:gridCol w="442535"/>
              </a:tblGrid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69"/>
          <p:cNvGraphicFramePr>
            <a:graphicFrameLocks/>
          </p:cNvGraphicFramePr>
          <p:nvPr/>
        </p:nvGraphicFramePr>
        <p:xfrm>
          <a:off x="3929063" y="1571625"/>
          <a:ext cx="4857750" cy="4929188"/>
        </p:xfrm>
        <a:graphic>
          <a:graphicData uri="http://schemas.openxmlformats.org/drawingml/2006/table">
            <a:tbl>
              <a:tblPr/>
              <a:tblGrid>
                <a:gridCol w="443399"/>
                <a:gridCol w="440382"/>
                <a:gridCol w="441891"/>
                <a:gridCol w="440382"/>
                <a:gridCol w="443399"/>
                <a:gridCol w="441891"/>
                <a:gridCol w="440382"/>
                <a:gridCol w="441891"/>
                <a:gridCol w="443399"/>
                <a:gridCol w="437366"/>
                <a:gridCol w="443399"/>
              </a:tblGrid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143625" y="1571625"/>
            <a:ext cx="2643188" cy="642938"/>
            <a:chOff x="6143636" y="1571612"/>
            <a:chExt cx="2643206" cy="6429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43636" y="157161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264" y="157161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00892" y="157161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500958" y="157161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29586" y="157161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358214" y="157161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5715000" y="2214563"/>
            <a:ext cx="3071813" cy="571500"/>
            <a:chOff x="5715008" y="2214554"/>
            <a:chExt cx="3071834" cy="5715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715008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43636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72264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00892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00958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929586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358214" y="2214554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5286375" y="2786063"/>
            <a:ext cx="3071813" cy="642937"/>
            <a:chOff x="5286380" y="2786058"/>
            <a:chExt cx="3071834" cy="6429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286380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15008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143636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72264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072330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500958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929586" y="2786058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4357688" y="3429000"/>
            <a:ext cx="3500437" cy="571500"/>
            <a:chOff x="4357686" y="3429000"/>
            <a:chExt cx="3500462" cy="57150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357686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857752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286380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5008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143636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72264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072330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429520" y="342900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5715000" y="4000500"/>
            <a:ext cx="2643188" cy="642938"/>
            <a:chOff x="5715008" y="4000504"/>
            <a:chExt cx="2643206" cy="64294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715008" y="4000504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143636" y="4000504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572264" y="4000504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000892" y="4000504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429520" y="4000504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929586" y="4000504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4357688" y="4643438"/>
            <a:ext cx="3071812" cy="642937"/>
            <a:chOff x="4357686" y="4643446"/>
            <a:chExt cx="3071834" cy="64294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357686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857752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286380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5008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143636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572264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000892" y="4643446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2" name="Группа 71"/>
          <p:cNvGrpSpPr>
            <a:grpSpLocks/>
          </p:cNvGrpSpPr>
          <p:nvPr/>
        </p:nvGrpSpPr>
        <p:grpSpPr bwMode="auto">
          <a:xfrm>
            <a:off x="3929063" y="5286375"/>
            <a:ext cx="2643187" cy="571500"/>
            <a:chOff x="3929058" y="5286388"/>
            <a:chExt cx="2643206" cy="571504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3929058" y="5286388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57686" y="5286388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857752" y="5286388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286380" y="5286388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715008" y="5286388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143636" y="5286388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" name="Группа 81"/>
          <p:cNvGrpSpPr>
            <a:grpSpLocks/>
          </p:cNvGrpSpPr>
          <p:nvPr/>
        </p:nvGrpSpPr>
        <p:grpSpPr bwMode="auto">
          <a:xfrm>
            <a:off x="5715000" y="5929313"/>
            <a:ext cx="3071813" cy="571500"/>
            <a:chOff x="5715008" y="5929330"/>
            <a:chExt cx="3071834" cy="57150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5715008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143636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72264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000892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00958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7929586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358214" y="5929330"/>
              <a:ext cx="42862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55556E-6 L 0.44878 -0.26899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56702 -0.07361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L 0.60624 0.07361 " pathEditMode="relative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8148E-6 L 0.58264 0.07361 " pathEditMode="relative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6.66667E-6 L 0.59063 6.66667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61424 -0.03171 " pathEditMode="relative" ptsTypes="AA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6 L 0.71667 -0.03149 " pathEditMode="relative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5592 -0.13658 " pathEditMode="relative" ptsTypes="AA">
                                      <p:cBhvr>
                                        <p:cTn id="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88" y="1143000"/>
            <a:ext cx="4005262" cy="51054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Всемирной выставке в Брюсселе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dirty="0" smtClean="0"/>
              <a:t>г. наша матрёшка получила золотую медаль. </a:t>
            </a:r>
            <a:endParaRPr lang="en-US" sz="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Самая крупная матрёшка – ростом с первоклассницу, самая маленькая – не больше семечка подсолнуха.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026" name="Picture 2" descr="http://www.pravda-nn.ru/upl/news/src/5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4286250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Рефлексия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357188" y="1447800"/>
            <a:ext cx="8577262" cy="4910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Что нового узнали на уроке …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Что вызвало наибольший интерес …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Хотели бы вы продолжить работу, которую мы начали сегодня на уроке …</a:t>
            </a:r>
          </a:p>
          <a:p>
            <a:pPr>
              <a:buFont typeface="Wingdings 2" pitchFamily="18" charset="2"/>
              <a:buNone/>
            </a:pPr>
            <a:endParaRPr lang="ru-RU" sz="8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 algn="ctr">
              <a:buFont typeface="Wingdings 2" pitchFamily="18" charset="2"/>
              <a:buNone/>
            </a:pPr>
            <a:r>
              <a:rPr lang="ru-RU" smtClean="0"/>
              <a:t>Молодцы! </a:t>
            </a:r>
            <a:r>
              <a:rPr lang="en-US" smtClean="0"/>
              <a:t>  </a:t>
            </a:r>
            <a:r>
              <a:rPr lang="ru-RU" smtClean="0"/>
              <a:t>Спасибо за урок!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44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История  матрёшки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429000" y="1447800"/>
            <a:ext cx="550068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Город Загорск – родина русской расписной матрёшки, точёной из дерева и оригинально расписанной многоместной куклы.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1890</a:t>
            </a:r>
            <a:r>
              <a:rPr lang="ru-RU" sz="2400" smtClean="0"/>
              <a:t> году, в семью Мамонтовых – известных русских промышленников и меценатов – то ли из Парижа, то ли с о. Хонсю кто-то привёз японскую точёную фигурку буддистского святого Фукуруджи (Фукурума), которая оказалась с «сюрпризом» – разымалась на две части.</a:t>
            </a:r>
            <a:r>
              <a:rPr lang="en-US" sz="2400" smtClean="0"/>
              <a:t> </a:t>
            </a:r>
            <a:r>
              <a:rPr lang="ru-RU" sz="2400" smtClean="0"/>
              <a:t>  </a:t>
            </a:r>
          </a:p>
        </p:txBody>
      </p:sp>
      <p:pic>
        <p:nvPicPr>
          <p:cNvPr id="15364" name="Picture 4" descr="http://www.kustari.net/galeri/suvenir/s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33575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Используемая литература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500063" y="1447800"/>
            <a:ext cx="8434387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1.  Комарова Т.С.Обучение детей техники рисования. – М.: Столетие, 1994.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2.  В. С. Кузин, Э. И. Кубышкина.  Изобразительное искусство. 3 класс. М.: Дрофа, 2008. </a:t>
            </a:r>
          </a:p>
          <a:p>
            <a:pPr>
              <a:buFont typeface="Wingdings 2" pitchFamily="18" charset="2"/>
              <a:buNone/>
            </a:pPr>
            <a:r>
              <a:rPr lang="en-US" sz="2800" smtClean="0">
                <a:latin typeface="Corbel" pitchFamily="34" charset="0"/>
              </a:rPr>
              <a:t>3</a:t>
            </a:r>
            <a:r>
              <a:rPr lang="ru-RU" sz="2800" smtClean="0"/>
              <a:t>.Материал с сайта свободной энциклопедии Википедия </a:t>
            </a:r>
            <a:r>
              <a:rPr lang="en-US" sz="2800" smtClean="0">
                <a:latin typeface="Corbel" pitchFamily="34" charset="0"/>
                <a:hlinkClick r:id="rId3"/>
              </a:rPr>
              <a:t>www</a:t>
            </a:r>
            <a:r>
              <a:rPr lang="ru-RU" sz="2800" smtClean="0">
                <a:hlinkClick r:id="rId3"/>
              </a:rPr>
              <a:t>.wikipedia.org/wiki/Матрёшка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.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 </a:t>
            </a:r>
          </a:p>
          <a:p>
            <a:pPr>
              <a:buFont typeface="Wingdings 2" pitchFamily="18" charset="2"/>
              <a:buNone/>
            </a:pPr>
            <a:endParaRPr lang="ru-RU" sz="2800" smtClean="0"/>
          </a:p>
          <a:p>
            <a:pPr>
              <a:buFont typeface="Wingdings 2" pitchFamily="18" charset="2"/>
              <a:buNone/>
            </a:pPr>
            <a:endParaRPr lang="ru-RU" sz="28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447800"/>
            <a:ext cx="8720137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Первым расписал русскую матрёшку более 100 лет назад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С.А. Малютин, а выточил токарь Звёздочкин.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Всем полюбилась весёлая крестьянская девочка.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                    	          Она представляла собой круглолицую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			           крестьянскую девушку в вышитой сорочке,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			           сарафане и переднике, в цветастом платке,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			           держащую в руках чёрного петуха.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				Русскую деревянную куклу назвали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			            матрёшкой.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16387" name="Picture 5" descr="матрешки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0"/>
            <a:ext cx="14636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actravel.ru/img/1st_matryoshka_malyut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0"/>
            <a:ext cx="2214563" cy="352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42875" y="1447800"/>
            <a:ext cx="48577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600" smtClean="0"/>
          </a:p>
          <a:p>
            <a:pPr>
              <a:buFont typeface="Wingdings 2" pitchFamily="18" charset="2"/>
              <a:buNone/>
            </a:pPr>
            <a:r>
              <a:rPr lang="ru-RU" sz="2600" smtClean="0"/>
              <a:t>Имя Матрёна, Матрёша считалось одним из наиболее распространённых женских имён. </a:t>
            </a:r>
          </a:p>
          <a:p>
            <a:pPr>
              <a:buFont typeface="Wingdings 2" pitchFamily="18" charset="2"/>
              <a:buNone/>
            </a:pPr>
            <a:r>
              <a:rPr lang="ru-RU" sz="2600" smtClean="0"/>
              <a:t>Это имя ассоциировалось с матерью многочисленного семейства, обладавшей хорошим здоровьем и дородной фигурой.</a:t>
            </a:r>
          </a:p>
        </p:txBody>
      </p:sp>
      <p:pic>
        <p:nvPicPr>
          <p:cNvPr id="5" name="Picture 8" descr="Изображение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85875"/>
            <a:ext cx="36052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7" descr="509455-d4280922a80f5c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00188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357188"/>
            <a:ext cx="8577262" cy="7254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i="1" smtClean="0">
                <a:effectLst/>
              </a:rPr>
              <a:t>Алгоритм изготовления матрёшки</a:t>
            </a:r>
            <a:br>
              <a:rPr lang="ru-RU" sz="4000" i="1" smtClean="0">
                <a:effectLst/>
              </a:rPr>
            </a:br>
            <a:endParaRPr lang="ru-RU" sz="4000" smtClean="0">
              <a:effectLst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48700" cy="695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600" smtClean="0"/>
              <a:t>Чтобы изготовить матрёшку, </a:t>
            </a:r>
            <a:r>
              <a:rPr lang="en-US" sz="2600" smtClean="0"/>
              <a:t> </a:t>
            </a:r>
            <a:r>
              <a:rPr lang="ru-RU" sz="2600" smtClean="0"/>
              <a:t>требуется большое мастерство. </a:t>
            </a:r>
          </a:p>
          <a:p>
            <a:endParaRPr lang="ru-RU" sz="2600" smtClean="0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000625" y="2428875"/>
            <a:ext cx="36433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Corbel" pitchFamily="34" charset="0"/>
              </a:rPr>
              <a:t>Сначала подбирают подходящий вид древесины. Из-за мягкости в основном выбирают липу, реже ольху или берёзу. </a:t>
            </a:r>
          </a:p>
        </p:txBody>
      </p:sp>
      <p:pic>
        <p:nvPicPr>
          <p:cNvPr id="18437" name="Picture 8" descr="http://www.ya-zemlyak.ru/images/np/mt/real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25"/>
            <a:ext cx="4714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71500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57250" y="428625"/>
            <a:ext cx="7572375" cy="1357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Затем  надо выточить из дерева заготовку, и чтобы ни сучка, ни трещинки не было.</a:t>
            </a:r>
          </a:p>
          <a:p>
            <a:endParaRPr lang="ru-RU" smtClean="0"/>
          </a:p>
        </p:txBody>
      </p:sp>
      <p:pic>
        <p:nvPicPr>
          <p:cNvPr id="4" name="Рисунок 3" descr="http://img.rian.ru/images/4203/57/42035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00250"/>
            <a:ext cx="36433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2" descr="http://demiart.ru/forum/uploads5/post-145619-1273433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000250"/>
            <a:ext cx="3403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505825" cy="1071562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Когда готова каждая кукла, её покрывают крахмальным клеем, чтобы залить все шероховатости.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</p:txBody>
      </p:sp>
      <p:pic>
        <p:nvPicPr>
          <p:cNvPr id="19458" name="Picture 2" descr="polhovskiy_maydan.jpg (800×6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857375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7" descr="509455-d4280922a80f5c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510213"/>
            <a:ext cx="1500188" cy="134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 descr="246441-5586d88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71500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720137" cy="11953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500" smtClean="0"/>
              <a:t>После окончательной сушки и полировки, гладкая поверхность позволяет художнику равномерно нанести краски.</a:t>
            </a:r>
          </a:p>
        </p:txBody>
      </p:sp>
      <p:pic>
        <p:nvPicPr>
          <p:cNvPr id="44034" name="Picture 2" descr="http://900igr.net/datai/izo/Russkaja-matreshka/0014-041-Kogda-gotova-kazhdaja-kukla-ejo-pokryvajut-krakhmalnym-kleem-chto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000250"/>
            <a:ext cx="5429250" cy="406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FA8D3D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775</TotalTime>
  <Words>1035</Words>
  <Application>Microsoft Office PowerPoint</Application>
  <PresentationFormat>Экран (4:3)</PresentationFormat>
  <Paragraphs>203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Русская матрёшка</vt:lpstr>
      <vt:lpstr>Презентация PowerPoint</vt:lpstr>
      <vt:lpstr>История  матрёшки</vt:lpstr>
      <vt:lpstr>Презентация PowerPoint</vt:lpstr>
      <vt:lpstr>Презентация PowerPoint</vt:lpstr>
      <vt:lpstr>Алгоритм изготовления матрёшки </vt:lpstr>
      <vt:lpstr>Презентация PowerPoint</vt:lpstr>
      <vt:lpstr>Презентация PowerPoint</vt:lpstr>
      <vt:lpstr>Презентация PowerPoint</vt:lpstr>
      <vt:lpstr>Презентация PowerPoint</vt:lpstr>
      <vt:lpstr>Матрёшкины  одежды</vt:lpstr>
      <vt:lpstr>Сергиево-Посадская игрушка – старейшая русская матрёшка</vt:lpstr>
      <vt:lpstr>Семёновская  матрёшка</vt:lpstr>
      <vt:lpstr>Полхов-Майданская матрёшка</vt:lpstr>
      <vt:lpstr>Загорская матрёшка</vt:lpstr>
      <vt:lpstr>Вятская матрёшка</vt:lpstr>
      <vt:lpstr>Презентация PowerPoint</vt:lpstr>
      <vt:lpstr>Отличительные  особенности  матрёшек</vt:lpstr>
      <vt:lpstr>Одень свою матрёшку</vt:lpstr>
      <vt:lpstr>Сарафан</vt:lpstr>
      <vt:lpstr>Рубаха</vt:lpstr>
      <vt:lpstr>Фартук</vt:lpstr>
      <vt:lpstr>Платок</vt:lpstr>
      <vt:lpstr>Практическая часть</vt:lpstr>
      <vt:lpstr>Нарисую свою матрёшку</vt:lpstr>
      <vt:lpstr>Выставка работ</vt:lpstr>
      <vt:lpstr>Кроссворд</vt:lpstr>
      <vt:lpstr>Презентация PowerPoint</vt:lpstr>
      <vt:lpstr>Рефлексия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94</cp:revision>
  <dcterms:created xsi:type="dcterms:W3CDTF">2012-06-26T16:21:48Z</dcterms:created>
  <dcterms:modified xsi:type="dcterms:W3CDTF">2019-03-04T12:56:22Z</dcterms:modified>
</cp:coreProperties>
</file>