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1" r:id="rId2"/>
    <p:sldId id="259" r:id="rId3"/>
    <p:sldId id="256" r:id="rId4"/>
    <p:sldId id="257" r:id="rId5"/>
    <p:sldId id="267" r:id="rId6"/>
    <p:sldId id="260" r:id="rId7"/>
    <p:sldId id="263" r:id="rId8"/>
    <p:sldId id="268" r:id="rId9"/>
    <p:sldId id="262" r:id="rId10"/>
    <p:sldId id="269" r:id="rId11"/>
    <p:sldId id="258" r:id="rId12"/>
    <p:sldId id="261" r:id="rId13"/>
    <p:sldId id="264" r:id="rId14"/>
    <p:sldId id="265" r:id="rId15"/>
    <p:sldId id="266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>
      <p:cViewPr varScale="1">
        <p:scale>
          <a:sx n="88" d="100"/>
          <a:sy n="88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44FAE-0B30-488B-B417-2F883DCEBBC4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7F377-1814-40E2-8C74-C4EB17E8F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9767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3391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7410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54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807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922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0543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1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07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753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9039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902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950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4435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3319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7F377-1814-40E2-8C74-C4EB17E8F32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633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735F06-BAE1-41FE-87FA-150B23DDEABF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B5D4C9-EFA7-42B1-8A5C-D1EFF07B2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72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</a:rPr>
              <a:t>Хорошо  проверь, дружок,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Ты готов начать урок?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Всё ль на месте, всё ль в порядке,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Ручка, книжки и тетрадки?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Все  ли правильно сидят? 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Все ль внимательно глядят? </a:t>
            </a:r>
            <a:br>
              <a:rPr lang="ru-RU" sz="4400" b="1" i="1" dirty="0" smtClean="0">
                <a:solidFill>
                  <a:srgbClr val="7030A0"/>
                </a:solidFill>
              </a:rPr>
            </a:br>
            <a:r>
              <a:rPr lang="ru-RU" sz="4400" b="1" i="1" dirty="0" smtClean="0">
                <a:solidFill>
                  <a:srgbClr val="7030A0"/>
                </a:solidFill>
              </a:rPr>
              <a:t> Каждый  хочет получать</a:t>
            </a:r>
          </a:p>
          <a:p>
            <a:r>
              <a:rPr lang="ru-RU" sz="4400" b="1" i="1" dirty="0" smtClean="0">
                <a:solidFill>
                  <a:srgbClr val="7030A0"/>
                </a:solidFill>
              </a:rPr>
              <a:t>Только лишь  отметку …</a:t>
            </a:r>
            <a:r>
              <a:rPr lang="ru-RU" sz="4400" b="1" i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                                            ПЯТЬ</a:t>
            </a:r>
            <a:endParaRPr lang="ru-RU" sz="4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РАБОТА с текстом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Прочитать текст выразительно.</a:t>
            </a:r>
          </a:p>
          <a:p>
            <a:pPr marL="0" indent="0">
              <a:buNone/>
            </a:pPr>
            <a:r>
              <a:rPr lang="ru-RU" dirty="0" smtClean="0"/>
              <a:t>2. Определить его тему и основную мысль.</a:t>
            </a:r>
          </a:p>
          <a:p>
            <a:pPr marL="0" indent="0">
              <a:buNone/>
            </a:pPr>
            <a:r>
              <a:rPr lang="ru-RU" dirty="0" smtClean="0"/>
              <a:t>3. Озаглавить текст.</a:t>
            </a:r>
          </a:p>
          <a:p>
            <a:pPr marL="0" indent="0">
              <a:buNone/>
            </a:pPr>
            <a:r>
              <a:rPr lang="ru-RU" dirty="0" smtClean="0"/>
              <a:t>4. Найти в тексте словосочетания, соответствующие схемам: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×                       ×                        ×</a:t>
            </a:r>
          </a:p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ущ.+ прил.        гл.+ сущ.        сущ.+ сущ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Выполнить синтаксический разбор словосочет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rgbClr val="FF0000"/>
                </a:solidFill>
              </a:rPr>
              <a:t>ний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1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ЗАКРЕПЛЕНИЕ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Построить  словосочетания по схемам  и записать их.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                ×                         ×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 </a:t>
            </a:r>
            <a:r>
              <a:rPr lang="ru-RU" dirty="0" err="1" smtClean="0">
                <a:solidFill>
                  <a:srgbClr val="7030A0"/>
                </a:solidFill>
              </a:rPr>
              <a:t>Прил</a:t>
            </a:r>
            <a:r>
              <a:rPr lang="ru-RU" dirty="0" smtClean="0">
                <a:solidFill>
                  <a:srgbClr val="7030A0"/>
                </a:solidFill>
              </a:rPr>
              <a:t>.+сущ.                   </a:t>
            </a:r>
            <a:r>
              <a:rPr lang="ru-RU" dirty="0" err="1" smtClean="0">
                <a:solidFill>
                  <a:srgbClr val="7030A0"/>
                </a:solidFill>
              </a:rPr>
              <a:t>Сущ.+сущ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  ×                                     ×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  </a:t>
            </a:r>
            <a:r>
              <a:rPr lang="ru-RU" dirty="0" err="1" smtClean="0">
                <a:solidFill>
                  <a:srgbClr val="7030A0"/>
                </a:solidFill>
              </a:rPr>
              <a:t>Гл</a:t>
            </a:r>
            <a:r>
              <a:rPr lang="ru-RU" dirty="0" smtClean="0">
                <a:solidFill>
                  <a:srgbClr val="7030A0"/>
                </a:solidFill>
              </a:rPr>
              <a:t>.+сущ.                        </a:t>
            </a:r>
            <a:r>
              <a:rPr lang="ru-RU" dirty="0" err="1" smtClean="0">
                <a:solidFill>
                  <a:srgbClr val="7030A0"/>
                </a:solidFill>
              </a:rPr>
              <a:t>Гл.+</a:t>
            </a:r>
            <a:r>
              <a:rPr lang="ru-RU" dirty="0" smtClean="0">
                <a:solidFill>
                  <a:srgbClr val="7030A0"/>
                </a:solidFill>
              </a:rPr>
              <a:t> нар.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ответы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                ×                              ×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осенние  листья          прил. + </a:t>
            </a:r>
            <a:r>
              <a:rPr lang="ru-RU" dirty="0" err="1" smtClean="0">
                <a:solidFill>
                  <a:srgbClr val="7030A0"/>
                </a:solidFill>
              </a:rPr>
              <a:t>сущ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    ×                            ×.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кружатся в воздухе      гл. + сущ.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            ×                              ×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тихо кружатся              </a:t>
            </a:r>
            <a:r>
              <a:rPr lang="ru-RU" dirty="0" err="1" smtClean="0">
                <a:solidFill>
                  <a:srgbClr val="7030A0"/>
                </a:solidFill>
              </a:rPr>
              <a:t>нар.+</a:t>
            </a:r>
            <a:r>
              <a:rPr lang="ru-RU" dirty="0" smtClean="0">
                <a:solidFill>
                  <a:srgbClr val="7030A0"/>
                </a:solidFill>
              </a:rPr>
              <a:t> гл.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   ×                              ×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падают на землю         гл. + сущ.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619250" y="934165"/>
            <a:ext cx="597693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Проверочный тест №</a:t>
            </a:r>
            <a:r>
              <a:rPr lang="ru-RU" sz="4400" b="1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sz="3600" b="1" i="1" u="sng" dirty="0" smtClean="0"/>
          </a:p>
          <a:p>
            <a:pPr algn="ctr"/>
            <a:endParaRPr lang="ru-RU" sz="3600" dirty="0"/>
          </a:p>
          <a:p>
            <a:pPr algn="ctr"/>
            <a:r>
              <a:rPr lang="ru-RU" sz="3600" b="1" dirty="0">
                <a:solidFill>
                  <a:srgbClr val="0033CC"/>
                </a:solidFill>
              </a:rPr>
              <a:t>Выпишите </a:t>
            </a:r>
            <a:r>
              <a:rPr lang="ru-RU" sz="3600" b="1" dirty="0" smtClean="0">
                <a:solidFill>
                  <a:srgbClr val="0033CC"/>
                </a:solidFill>
              </a:rPr>
              <a:t>номера  сочетаний </a:t>
            </a:r>
            <a:r>
              <a:rPr lang="ru-RU" sz="3600" b="1" dirty="0">
                <a:solidFill>
                  <a:srgbClr val="0033CC"/>
                </a:solidFill>
              </a:rPr>
              <a:t>слов, которые не являются словосочетаниями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28575" y="-32127"/>
            <a:ext cx="908685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b="1" i="1" dirty="0">
                <a:solidFill>
                  <a:srgbClr val="003399"/>
                </a:solidFill>
              </a:rPr>
              <a:t>I. Тёплый ветер пролетает над полями и поднимает цветочную пыль.</a:t>
            </a:r>
            <a:endParaRPr lang="ru-RU" sz="2400" dirty="0">
              <a:solidFill>
                <a:srgbClr val="003399"/>
              </a:solidFill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006666"/>
                </a:solidFill>
              </a:rPr>
              <a:t>тёплый </a:t>
            </a:r>
            <a:r>
              <a:rPr lang="ru-RU" sz="2400" dirty="0">
                <a:solidFill>
                  <a:srgbClr val="006666"/>
                </a:solidFill>
              </a:rPr>
              <a:t>ветер;	                           </a:t>
            </a:r>
            <a:r>
              <a:rPr lang="ru-RU" sz="2400" dirty="0" smtClean="0">
                <a:solidFill>
                  <a:srgbClr val="006666"/>
                </a:solidFill>
              </a:rPr>
              <a:t> 4</a:t>
            </a:r>
            <a:r>
              <a:rPr lang="ru-RU" sz="2400" dirty="0">
                <a:solidFill>
                  <a:srgbClr val="006666"/>
                </a:solidFill>
              </a:rPr>
              <a:t>) пролетает </a:t>
            </a:r>
            <a:r>
              <a:rPr lang="ru-RU" sz="2400" dirty="0" smtClean="0">
                <a:solidFill>
                  <a:srgbClr val="006666"/>
                </a:solidFill>
              </a:rPr>
              <a:t>ветер;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006666"/>
                </a:solidFill>
              </a:rPr>
              <a:t> </a:t>
            </a:r>
            <a:r>
              <a:rPr lang="ru-RU" sz="2400" dirty="0">
                <a:solidFill>
                  <a:srgbClr val="006666"/>
                </a:solidFill>
              </a:rPr>
              <a:t>пролетает над полями;                 </a:t>
            </a:r>
            <a:r>
              <a:rPr lang="ru-RU" sz="2400" dirty="0" smtClean="0">
                <a:solidFill>
                  <a:srgbClr val="006666"/>
                </a:solidFill>
              </a:rPr>
              <a:t> </a:t>
            </a:r>
            <a:r>
              <a:rPr lang="ru-RU" sz="2400" dirty="0">
                <a:solidFill>
                  <a:srgbClr val="006666"/>
                </a:solidFill>
              </a:rPr>
              <a:t>5) поднимает пыль;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3) пролетает и поднимает;                   </a:t>
            </a:r>
            <a:r>
              <a:rPr lang="ru-RU" sz="2400" dirty="0" smtClean="0">
                <a:solidFill>
                  <a:srgbClr val="006666"/>
                </a:solidFill>
              </a:rPr>
              <a:t>6</a:t>
            </a:r>
            <a:r>
              <a:rPr lang="ru-RU" sz="2400" dirty="0">
                <a:solidFill>
                  <a:srgbClr val="006666"/>
                </a:solidFill>
              </a:rPr>
              <a:t>) цветочную пыль.</a:t>
            </a:r>
          </a:p>
          <a:p>
            <a:r>
              <a:rPr lang="ru-RU" sz="2400" b="1" i="1" dirty="0">
                <a:solidFill>
                  <a:srgbClr val="003399"/>
                </a:solidFill>
              </a:rPr>
              <a:t>II. Весенние ветерки пахнули свежей травой и птичьими гнёздами.</a:t>
            </a:r>
            <a:endParaRPr lang="ru-RU" sz="2400" dirty="0">
              <a:solidFill>
                <a:srgbClr val="003399"/>
              </a:solidFill>
            </a:endParaRPr>
          </a:p>
          <a:p>
            <a:r>
              <a:rPr lang="ru-RU" sz="2400" dirty="0">
                <a:solidFill>
                  <a:srgbClr val="006666"/>
                </a:solidFill>
              </a:rPr>
              <a:t>1) весенние ветерки; 	           </a:t>
            </a:r>
            <a:r>
              <a:rPr lang="ru-RU" sz="2400" dirty="0" smtClean="0">
                <a:solidFill>
                  <a:srgbClr val="006666"/>
                </a:solidFill>
              </a:rPr>
              <a:t>4</a:t>
            </a:r>
            <a:r>
              <a:rPr lang="ru-RU" sz="2400" dirty="0">
                <a:solidFill>
                  <a:srgbClr val="006666"/>
                </a:solidFill>
              </a:rPr>
              <a:t>) травой и гнёздами;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2) пахнули травой;	                      </a:t>
            </a:r>
            <a:r>
              <a:rPr lang="ru-RU" sz="2400" dirty="0" smtClean="0">
                <a:solidFill>
                  <a:srgbClr val="006666"/>
                </a:solidFill>
              </a:rPr>
              <a:t> </a:t>
            </a:r>
            <a:r>
              <a:rPr lang="ru-RU" sz="2400" dirty="0">
                <a:solidFill>
                  <a:srgbClr val="006666"/>
                </a:solidFill>
              </a:rPr>
              <a:t>5) свежей травой;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3) ветерки пахнули;	                       6) птичьими гнёздами</a:t>
            </a:r>
          </a:p>
          <a:p>
            <a:r>
              <a:rPr lang="ru-RU" sz="2400" b="1" i="1" dirty="0">
                <a:solidFill>
                  <a:srgbClr val="006666"/>
                </a:solidFill>
              </a:rPr>
              <a:t>                                                           </a:t>
            </a:r>
            <a:r>
              <a:rPr lang="ru-RU" sz="2400" dirty="0" smtClean="0">
                <a:solidFill>
                  <a:srgbClr val="006666"/>
                </a:solidFill>
              </a:rPr>
              <a:t>7)пахнули </a:t>
            </a:r>
            <a:r>
              <a:rPr lang="ru-RU" sz="2400" dirty="0">
                <a:solidFill>
                  <a:srgbClr val="006666"/>
                </a:solidFill>
              </a:rPr>
              <a:t>весенние</a:t>
            </a:r>
            <a:r>
              <a:rPr lang="ru-RU" sz="2400" dirty="0"/>
              <a:t>.</a:t>
            </a:r>
          </a:p>
          <a:p>
            <a:r>
              <a:rPr lang="ru-RU" sz="2400" b="1" i="1" dirty="0">
                <a:solidFill>
                  <a:srgbClr val="003399"/>
                </a:solidFill>
              </a:rPr>
              <a:t>III. Дорога к станции вилась по тропинке и спускалась в сырые ложбинки.</a:t>
            </a:r>
            <a:endParaRPr lang="ru-RU" sz="2400" dirty="0">
              <a:solidFill>
                <a:srgbClr val="003399"/>
              </a:solidFill>
            </a:endParaRPr>
          </a:p>
          <a:p>
            <a:r>
              <a:rPr lang="ru-RU" sz="2400" dirty="0">
                <a:solidFill>
                  <a:srgbClr val="006666"/>
                </a:solidFill>
              </a:rPr>
              <a:t>1) дорога к станции;                                   5) вилась и спускалась;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2) вилась к станции;                                  6) вилась в ложбинки;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3) дорога вилась;                                      </a:t>
            </a:r>
            <a:r>
              <a:rPr lang="ru-RU" sz="2400" dirty="0" smtClean="0">
                <a:solidFill>
                  <a:srgbClr val="006666"/>
                </a:solidFill>
              </a:rPr>
              <a:t> </a:t>
            </a:r>
            <a:r>
              <a:rPr lang="ru-RU" sz="2400" dirty="0">
                <a:solidFill>
                  <a:srgbClr val="006666"/>
                </a:solidFill>
              </a:rPr>
              <a:t>7) в сырые ложбинки;</a:t>
            </a:r>
          </a:p>
          <a:p>
            <a:r>
              <a:rPr lang="ru-RU" sz="2400" dirty="0">
                <a:solidFill>
                  <a:srgbClr val="006666"/>
                </a:solidFill>
              </a:rPr>
              <a:t>4) вилась по тропинке;                              8) в ложбинки.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tx2"/>
                </a:solidFill>
              </a:rPr>
              <a:t>Ответ</a:t>
            </a: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>
                <a:solidFill>
                  <a:srgbClr val="660066"/>
                </a:solidFill>
              </a:rPr>
              <a:t>I</a:t>
            </a:r>
            <a:r>
              <a:rPr lang="ru-RU" sz="6000">
                <a:solidFill>
                  <a:srgbClr val="660066"/>
                </a:solidFill>
              </a:rPr>
              <a:t> – 3,4</a:t>
            </a:r>
          </a:p>
          <a:p>
            <a:r>
              <a:rPr lang="en-US" sz="6000">
                <a:solidFill>
                  <a:srgbClr val="006600"/>
                </a:solidFill>
              </a:rPr>
              <a:t>II</a:t>
            </a:r>
            <a:r>
              <a:rPr lang="ru-RU" sz="6000">
                <a:solidFill>
                  <a:srgbClr val="006600"/>
                </a:solidFill>
              </a:rPr>
              <a:t> – </a:t>
            </a:r>
            <a:r>
              <a:rPr lang="en-US" sz="6000">
                <a:solidFill>
                  <a:srgbClr val="006600"/>
                </a:solidFill>
              </a:rPr>
              <a:t>3</a:t>
            </a:r>
            <a:r>
              <a:rPr lang="ru-RU" sz="6000">
                <a:solidFill>
                  <a:srgbClr val="006600"/>
                </a:solidFill>
              </a:rPr>
              <a:t>,4,7</a:t>
            </a:r>
            <a:endParaRPr lang="en-US" sz="6000">
              <a:solidFill>
                <a:srgbClr val="006600"/>
              </a:solidFill>
            </a:endParaRPr>
          </a:p>
          <a:p>
            <a:r>
              <a:rPr lang="en-US" sz="6000">
                <a:solidFill>
                  <a:srgbClr val="000099"/>
                </a:solidFill>
              </a:rPr>
              <a:t>III</a:t>
            </a:r>
            <a:r>
              <a:rPr lang="ru-RU" sz="6000">
                <a:solidFill>
                  <a:srgbClr val="000099"/>
                </a:solidFill>
              </a:rPr>
              <a:t> – 2,3,5,8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Домашнее 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Параграф 27, </a:t>
            </a:r>
            <a:r>
              <a:rPr lang="ru-RU" b="1" dirty="0" smtClean="0">
                <a:solidFill>
                  <a:srgbClr val="FF0000"/>
                </a:solidFill>
              </a:rPr>
              <a:t>упр.140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0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1) Что такое словосочетание?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2) Как выражается смысловая связь  слов  в словосочетании?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3) Какими средствами выражается грамматическая связь между словами в словосочетании?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4) Из каких частей состоит словосочетание?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5) Какое сочетание слов не является словосочетанием?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929198"/>
            <a:ext cx="8458200" cy="135732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  </a:t>
            </a:r>
            <a:r>
              <a:rPr lang="ru-RU" sz="1600" dirty="0" smtClean="0"/>
              <a:t>Урок русского   языка в 5 классе</a:t>
            </a:r>
            <a:br>
              <a:rPr lang="ru-RU" sz="1600" dirty="0" smtClean="0"/>
            </a:br>
            <a:r>
              <a:rPr lang="ru-RU" sz="1600" dirty="0" smtClean="0"/>
              <a:t>МОУ </a:t>
            </a:r>
            <a:r>
              <a:rPr lang="ru-RU" sz="1600" dirty="0" err="1" smtClean="0"/>
              <a:t>Чамеровская</a:t>
            </a:r>
            <a:r>
              <a:rPr lang="ru-RU" sz="1600" dirty="0" smtClean="0"/>
              <a:t> СОШ </a:t>
            </a:r>
            <a:br>
              <a:rPr lang="ru-RU" sz="1600" dirty="0" smtClean="0"/>
            </a:br>
            <a:r>
              <a:rPr lang="ru-RU" sz="1600" dirty="0" smtClean="0"/>
              <a:t>весьегонского района Тверской области</a:t>
            </a:r>
            <a:br>
              <a:rPr lang="ru-RU" sz="1600" dirty="0" smtClean="0"/>
            </a:br>
            <a:r>
              <a:rPr lang="ru-RU" sz="1600" dirty="0" smtClean="0"/>
              <a:t>учитель: </a:t>
            </a:r>
            <a:r>
              <a:rPr lang="ru-RU" sz="1600" dirty="0" err="1" smtClean="0"/>
              <a:t>москвина</a:t>
            </a:r>
            <a:r>
              <a:rPr lang="ru-RU" sz="1600" dirty="0" smtClean="0"/>
              <a:t> Е.В.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214422"/>
            <a:ext cx="8458200" cy="285752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</a:rPr>
              <a:t>Синтаксический разбор словосочетания</a:t>
            </a:r>
            <a:r>
              <a:rPr lang="ru-RU" sz="6000" dirty="0" smtClean="0">
                <a:solidFill>
                  <a:srgbClr val="7030A0"/>
                </a:solidFill>
              </a:rPr>
              <a:t> 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A50021"/>
                </a:solidFill>
              </a:rPr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1)  повторить и обобщить изученное  по теме «Словосочетание»</a:t>
            </a:r>
          </a:p>
          <a:p>
            <a:r>
              <a:rPr lang="ru-RU" dirty="0" smtClean="0">
                <a:solidFill>
                  <a:srgbClr val="000099"/>
                </a:solidFill>
              </a:rPr>
              <a:t>2)стимулировать творческую и познавательную деятельность учащихся</a:t>
            </a:r>
          </a:p>
          <a:p>
            <a:r>
              <a:rPr lang="ru-RU" dirty="0" smtClean="0">
                <a:solidFill>
                  <a:srgbClr val="000099"/>
                </a:solidFill>
              </a:rPr>
              <a:t>3) научить выполнять полный разбор словосочетания</a:t>
            </a:r>
          </a:p>
          <a:p>
            <a:r>
              <a:rPr lang="ru-RU" dirty="0" smtClean="0">
                <a:solidFill>
                  <a:srgbClr val="000099"/>
                </a:solidFill>
              </a:rPr>
              <a:t>4) проверить умение учащихся определять словосочетания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ПОВТОРЕНИЕ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smtClean="0"/>
              <a:t>Выпишите словосочетания,  покажите смысловую и грамматическую связь</a:t>
            </a:r>
            <a:r>
              <a:rPr lang="ru-RU" sz="2400" b="1" dirty="0" smtClean="0"/>
              <a:t>. </a:t>
            </a:r>
            <a:endParaRPr lang="ru-RU" sz="2400" b="1" dirty="0" smtClean="0"/>
          </a:p>
          <a:p>
            <a:endParaRPr lang="ru-RU" sz="2400" b="1" dirty="0" smtClean="0"/>
          </a:p>
          <a:p>
            <a:pPr marL="0" indent="0" algn="just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Поздняя осень,    </a:t>
            </a:r>
            <a:r>
              <a:rPr lang="ru-RU" sz="4400" b="1" dirty="0">
                <a:solidFill>
                  <a:srgbClr val="002060"/>
                </a:solidFill>
              </a:rPr>
              <a:t>у</a:t>
            </a:r>
            <a:r>
              <a:rPr lang="ru-RU" sz="4400" b="1" dirty="0" smtClean="0">
                <a:solidFill>
                  <a:srgbClr val="002060"/>
                </a:solidFill>
              </a:rPr>
              <a:t>летели  птицы,   готовились к отлету,   листья желтели и осыпались,  медленно двигались,   на юг. 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1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ПОВТОР</a:t>
            </a:r>
            <a:r>
              <a:rPr lang="ru-RU" dirty="0" smtClean="0">
                <a:solidFill>
                  <a:srgbClr val="C00000"/>
                </a:solidFill>
              </a:rPr>
              <a:t>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Работа по </a:t>
            </a:r>
            <a:r>
              <a:rPr lang="ru-RU" b="1" dirty="0" smtClean="0">
                <a:solidFill>
                  <a:srgbClr val="7030A0"/>
                </a:solidFill>
              </a:rPr>
              <a:t>группам.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Выписать </a:t>
            </a:r>
            <a:r>
              <a:rPr lang="ru-RU" dirty="0" smtClean="0">
                <a:solidFill>
                  <a:srgbClr val="7030A0"/>
                </a:solidFill>
              </a:rPr>
              <a:t>все словосочетания из </a:t>
            </a:r>
            <a:r>
              <a:rPr lang="ru-RU" dirty="0" smtClean="0">
                <a:solidFill>
                  <a:srgbClr val="7030A0"/>
                </a:solidFill>
              </a:rPr>
              <a:t>предложения:</a:t>
            </a:r>
          </a:p>
          <a:p>
            <a:pPr algn="just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rgbClr val="7030A0"/>
                </a:solidFill>
              </a:rPr>
              <a:t>о</a:t>
            </a:r>
            <a:r>
              <a:rPr lang="ru-RU" b="1" dirty="0" smtClean="0">
                <a:solidFill>
                  <a:srgbClr val="7030A0"/>
                </a:solidFill>
              </a:rPr>
              <a:t>бозначить главное и зависимое слово и смысловую связь ( 1 группа);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7030A0"/>
                </a:solidFill>
              </a:rPr>
              <a:t>- </a:t>
            </a:r>
            <a:r>
              <a:rPr lang="ru-RU" b="1" dirty="0" smtClean="0">
                <a:solidFill>
                  <a:srgbClr val="7030A0"/>
                </a:solidFill>
              </a:rPr>
              <a:t>определить </a:t>
            </a:r>
            <a:r>
              <a:rPr lang="ru-RU" b="1" dirty="0" smtClean="0">
                <a:solidFill>
                  <a:srgbClr val="7030A0"/>
                </a:solidFill>
              </a:rPr>
              <a:t>средства грамматической связи слов в словосочетании ( окончание, предлог и окончание, связь по смыслу</a:t>
            </a:r>
            <a:r>
              <a:rPr lang="ru-RU" b="1" dirty="0" smtClean="0">
                <a:solidFill>
                  <a:srgbClr val="7030A0"/>
                </a:solidFill>
              </a:rPr>
              <a:t>) 2 группа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just">
              <a:buFontTx/>
              <a:buChar char="-"/>
            </a:pPr>
            <a:endParaRPr lang="ru-RU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 - </a:t>
            </a:r>
            <a:r>
              <a:rPr lang="ru-RU" b="1" dirty="0" smtClean="0">
                <a:solidFill>
                  <a:srgbClr val="7030A0"/>
                </a:solidFill>
              </a:rPr>
              <a:t>построить </a:t>
            </a:r>
            <a:r>
              <a:rPr lang="ru-RU" b="1" dirty="0" smtClean="0">
                <a:solidFill>
                  <a:srgbClr val="7030A0"/>
                </a:solidFill>
              </a:rPr>
              <a:t>их </a:t>
            </a:r>
            <a:r>
              <a:rPr lang="ru-RU" b="1" dirty="0" smtClean="0">
                <a:solidFill>
                  <a:srgbClr val="7030A0"/>
                </a:solidFill>
              </a:rPr>
              <a:t>схемы (3 группа)</a:t>
            </a:r>
            <a:endParaRPr lang="ru-RU" b="1" dirty="0" smtClean="0">
              <a:solidFill>
                <a:srgbClr val="7030A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Осенние листья тихо кружатся в воздухе и падают на землю.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0099"/>
                </a:solidFill>
              </a:rPr>
              <a:t>Порядок разбора словосочетания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b="1" dirty="0" smtClean="0">
                <a:solidFill>
                  <a:srgbClr val="006666"/>
                </a:solidFill>
              </a:rPr>
              <a:t>Указать главное и зависимое слова. Поставить вопрос от главного слова к </a:t>
            </a:r>
            <a:r>
              <a:rPr lang="ru-RU" b="1" dirty="0" smtClean="0">
                <a:solidFill>
                  <a:srgbClr val="006666"/>
                </a:solidFill>
              </a:rPr>
              <a:t>зависимому.</a:t>
            </a:r>
            <a:endParaRPr lang="ru-RU" dirty="0" smtClean="0">
              <a:solidFill>
                <a:srgbClr val="006666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b="1" dirty="0" smtClean="0">
                <a:solidFill>
                  <a:srgbClr val="006666"/>
                </a:solidFill>
              </a:rPr>
              <a:t>Указать, какой частью речи выражено главное </a:t>
            </a:r>
            <a:r>
              <a:rPr lang="ru-RU" b="1" dirty="0" smtClean="0">
                <a:solidFill>
                  <a:srgbClr val="006666"/>
                </a:solidFill>
              </a:rPr>
              <a:t>слово.</a:t>
            </a:r>
            <a:endParaRPr lang="ru-RU" dirty="0" smtClean="0">
              <a:solidFill>
                <a:srgbClr val="006666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b="1" dirty="0" smtClean="0">
                <a:solidFill>
                  <a:srgbClr val="006666"/>
                </a:solidFill>
              </a:rPr>
              <a:t>Указать, какой частью речи выражено зависимое </a:t>
            </a:r>
            <a:r>
              <a:rPr lang="ru-RU" b="1" dirty="0" smtClean="0">
                <a:solidFill>
                  <a:srgbClr val="006666"/>
                </a:solidFill>
              </a:rPr>
              <a:t>слово.</a:t>
            </a:r>
            <a:endParaRPr lang="ru-RU" dirty="0" smtClean="0">
              <a:solidFill>
                <a:srgbClr val="006666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b="1" dirty="0" smtClean="0">
                <a:solidFill>
                  <a:srgbClr val="006666"/>
                </a:solidFill>
              </a:rPr>
              <a:t>Назвать средства грамматической связи слов в словосочетании ( окончание, предлог и окончание, связь по смыслу</a:t>
            </a:r>
            <a:r>
              <a:rPr lang="ru-RU" b="1" dirty="0" smtClean="0">
                <a:solidFill>
                  <a:srgbClr val="006666"/>
                </a:solidFill>
              </a:rPr>
              <a:t>).</a:t>
            </a:r>
          </a:p>
          <a:p>
            <a:pPr marL="609600" indent="-609600">
              <a:lnSpc>
                <a:spcPct val="80000"/>
              </a:lnSpc>
            </a:pPr>
            <a:r>
              <a:rPr lang="ru-RU" b="1" dirty="0" smtClean="0">
                <a:solidFill>
                  <a:srgbClr val="006666"/>
                </a:solidFill>
              </a:rPr>
              <a:t>Построить  схему словосочетания.</a:t>
            </a:r>
            <a:endParaRPr lang="ru-RU" dirty="0" smtClean="0">
              <a:solidFill>
                <a:srgbClr val="006666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>
              <a:solidFill>
                <a:srgbClr val="00666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ЗАКРЕПЛЕНИЕ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Выписать словосочетания и выполнить синтаксический разбор.</a:t>
            </a:r>
          </a:p>
          <a:p>
            <a:pPr marL="0" indent="0" algn="just"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В небе тихо плавали пуховые облака</a:t>
            </a:r>
            <a:r>
              <a:rPr lang="ru-RU" sz="6000" dirty="0" smtClean="0">
                <a:solidFill>
                  <a:srgbClr val="002060"/>
                </a:solidFill>
              </a:rPr>
              <a:t>. </a:t>
            </a:r>
            <a:endParaRPr lang="ru-RU" sz="60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32316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Работа    с    текстом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42900" algn="just">
              <a:buNone/>
            </a:pPr>
            <a:r>
              <a:rPr lang="ru-RU" dirty="0" smtClean="0">
                <a:solidFill>
                  <a:srgbClr val="006666"/>
                </a:solidFill>
              </a:rPr>
              <a:t>Повалил снег, и вскоре белое одеяло скрыло все следы. В воздухе кружатся пушистые снежинки и тихо падают на землю. </a:t>
            </a:r>
          </a:p>
          <a:p>
            <a:pPr indent="342900" algn="just">
              <a:buNone/>
            </a:pPr>
            <a:r>
              <a:rPr lang="ru-RU" dirty="0" smtClean="0">
                <a:solidFill>
                  <a:srgbClr val="006666"/>
                </a:solidFill>
              </a:rPr>
              <a:t>Ударили первые морозы, и скоро земля потонула в белой пелене метелей. Снега покрылись твёрдым настом. В стужу белка кормится осенними припасами. А голодные волки подходят к самой усадьбе.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</TotalTime>
  <Words>540</Words>
  <Application>Microsoft Office PowerPoint</Application>
  <PresentationFormat>Экран (4:3)</PresentationFormat>
  <Paragraphs>110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повторение</vt:lpstr>
      <vt:lpstr>  Урок русского   языка в 5 классе МОУ Чамеровская СОШ  весьегонского района Тверской области учитель: москвина Е.В.</vt:lpstr>
      <vt:lpstr>Цели урока:</vt:lpstr>
      <vt:lpstr>ПОВТОРЕНИЕ</vt:lpstr>
      <vt:lpstr>ПОВТОРЕНИЕ</vt:lpstr>
      <vt:lpstr>Порядок разбора словосочетания</vt:lpstr>
      <vt:lpstr>ЗАКРЕПЛЕНИЕ</vt:lpstr>
      <vt:lpstr>Работа    с    текстом</vt:lpstr>
      <vt:lpstr>РАБОТА с текстом</vt:lpstr>
      <vt:lpstr>ЗАКРЕПЛЕНИЕ</vt:lpstr>
      <vt:lpstr>ответы</vt:lpstr>
      <vt:lpstr>Слайд 13</vt:lpstr>
      <vt:lpstr>Слайд 14</vt:lpstr>
      <vt:lpstr>Ответ</vt:lpstr>
      <vt:lpstr>Домашнее 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17</cp:revision>
  <dcterms:created xsi:type="dcterms:W3CDTF">2013-10-12T16:45:27Z</dcterms:created>
  <dcterms:modified xsi:type="dcterms:W3CDTF">2015-10-14T16:40:52Z</dcterms:modified>
</cp:coreProperties>
</file>