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67" r:id="rId3"/>
    <p:sldId id="286" r:id="rId4"/>
    <p:sldId id="291" r:id="rId5"/>
    <p:sldId id="290" r:id="rId6"/>
    <p:sldId id="288" r:id="rId7"/>
    <p:sldId id="304" r:id="rId8"/>
    <p:sldId id="280" r:id="rId9"/>
    <p:sldId id="289" r:id="rId10"/>
    <p:sldId id="295" r:id="rId11"/>
    <p:sldId id="296" r:id="rId12"/>
    <p:sldId id="287" r:id="rId13"/>
    <p:sldId id="292" r:id="rId14"/>
    <p:sldId id="305" r:id="rId15"/>
    <p:sldId id="306" r:id="rId16"/>
    <p:sldId id="294" r:id="rId17"/>
    <p:sldId id="298" r:id="rId18"/>
    <p:sldId id="299" r:id="rId19"/>
    <p:sldId id="300" r:id="rId20"/>
    <p:sldId id="301" r:id="rId21"/>
    <p:sldId id="26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CCFF66"/>
    <a:srgbClr val="00CCFF"/>
    <a:srgbClr val="FFFF00"/>
    <a:srgbClr val="FB673F"/>
    <a:srgbClr val="0099CC"/>
    <a:srgbClr val="FFFF9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74" autoAdjust="0"/>
    <p:restoredTop sz="94660"/>
  </p:normalViewPr>
  <p:slideViewPr>
    <p:cSldViewPr>
      <p:cViewPr varScale="1">
        <p:scale>
          <a:sx n="92" d="100"/>
          <a:sy n="92" d="100"/>
        </p:scale>
        <p:origin x="146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F16D2-CCA3-45A7-A842-E475A5954893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8F8741-E2BA-4FFE-A2C1-868E7885FFA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515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F8741-E2BA-4FFE-A2C1-868E7885FFA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830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Rectangle 17"/>
          <p:cNvSpPr>
            <a:spLocks noChangeArrowheads="1"/>
          </p:cNvSpPr>
          <p:nvPr/>
        </p:nvSpPr>
        <p:spPr bwMode="gray">
          <a:xfrm>
            <a:off x="0" y="6751638"/>
            <a:ext cx="9144000" cy="10636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107" name="Group 35"/>
          <p:cNvGrpSpPr>
            <a:grpSpLocks/>
          </p:cNvGrpSpPr>
          <p:nvPr/>
        </p:nvGrpSpPr>
        <p:grpSpPr bwMode="auto">
          <a:xfrm>
            <a:off x="2286000" y="0"/>
            <a:ext cx="2287588" cy="4960938"/>
            <a:chOff x="1440" y="0"/>
            <a:chExt cx="1441" cy="312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gray">
            <a:xfrm>
              <a:off x="1440" y="0"/>
              <a:ext cx="1441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alpha val="7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6" name="Rectangle 14"/>
            <p:cNvSpPr>
              <a:spLocks noChangeArrowheads="1"/>
            </p:cNvSpPr>
            <p:nvPr userDrawn="1"/>
          </p:nvSpPr>
          <p:spPr bwMode="gray">
            <a:xfrm>
              <a:off x="1681" y="0"/>
              <a:ext cx="1053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  <a:alpha val="30000"/>
                  </a:schemeClr>
                </a:gs>
                <a:gs pos="50000">
                  <a:schemeClr val="accent2">
                    <a:alpha val="7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3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1" name="Rectangle 19"/>
            <p:cNvSpPr>
              <a:spLocks noChangeArrowheads="1"/>
            </p:cNvSpPr>
            <p:nvPr userDrawn="1"/>
          </p:nvSpPr>
          <p:spPr bwMode="gray">
            <a:xfrm>
              <a:off x="1440" y="0"/>
              <a:ext cx="1441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alpha val="5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111" name="Group 39"/>
          <p:cNvGrpSpPr>
            <a:grpSpLocks/>
          </p:cNvGrpSpPr>
          <p:nvPr/>
        </p:nvGrpSpPr>
        <p:grpSpPr bwMode="auto">
          <a:xfrm>
            <a:off x="4575175" y="0"/>
            <a:ext cx="2286000" cy="3716338"/>
            <a:chOff x="2882" y="0"/>
            <a:chExt cx="1440" cy="2341"/>
          </a:xfrm>
        </p:grpSpPr>
        <p:sp>
          <p:nvSpPr>
            <p:cNvPr id="3084" name="Rectangle 12"/>
            <p:cNvSpPr>
              <a:spLocks noChangeArrowheads="1"/>
            </p:cNvSpPr>
            <p:nvPr userDrawn="1"/>
          </p:nvSpPr>
          <p:spPr bwMode="gray">
            <a:xfrm>
              <a:off x="2882" y="0"/>
              <a:ext cx="144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alpha val="7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5" name="Rectangle 13"/>
            <p:cNvSpPr>
              <a:spLocks noChangeArrowheads="1"/>
            </p:cNvSpPr>
            <p:nvPr userDrawn="1"/>
          </p:nvSpPr>
          <p:spPr bwMode="gray">
            <a:xfrm>
              <a:off x="2882" y="0"/>
              <a:ext cx="81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  <a:alpha val="30000"/>
                  </a:schemeClr>
                </a:gs>
                <a:gs pos="50000">
                  <a:schemeClr val="hlink">
                    <a:alpha val="7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3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2" name="Rectangle 20"/>
            <p:cNvSpPr>
              <a:spLocks noChangeArrowheads="1"/>
            </p:cNvSpPr>
            <p:nvPr userDrawn="1"/>
          </p:nvSpPr>
          <p:spPr bwMode="gray">
            <a:xfrm>
              <a:off x="2882" y="0"/>
              <a:ext cx="144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alpha val="5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112" name="Group 40"/>
          <p:cNvGrpSpPr>
            <a:grpSpLocks/>
          </p:cNvGrpSpPr>
          <p:nvPr/>
        </p:nvGrpSpPr>
        <p:grpSpPr bwMode="auto">
          <a:xfrm>
            <a:off x="6858000" y="0"/>
            <a:ext cx="2286000" cy="4941888"/>
            <a:chOff x="4320" y="0"/>
            <a:chExt cx="1440" cy="3113"/>
          </a:xfrm>
        </p:grpSpPr>
        <p:sp>
          <p:nvSpPr>
            <p:cNvPr id="3083" name="Rectangle 11"/>
            <p:cNvSpPr>
              <a:spLocks noChangeArrowheads="1"/>
            </p:cNvSpPr>
            <p:nvPr userDrawn="1"/>
          </p:nvSpPr>
          <p:spPr bwMode="gray">
            <a:xfrm>
              <a:off x="4320" y="0"/>
              <a:ext cx="112" cy="2655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  <a:alpha val="0"/>
                  </a:schemeClr>
                </a:gs>
                <a:gs pos="50000">
                  <a:schemeClr val="folHlink">
                    <a:alpha val="70000"/>
                  </a:schemeClr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110" name="Group 38"/>
            <p:cNvGrpSpPr>
              <a:grpSpLocks/>
            </p:cNvGrpSpPr>
            <p:nvPr userDrawn="1"/>
          </p:nvGrpSpPr>
          <p:grpSpPr bwMode="auto">
            <a:xfrm>
              <a:off x="4320" y="0"/>
              <a:ext cx="1440" cy="3113"/>
              <a:chOff x="4320" y="0"/>
              <a:chExt cx="1440" cy="3113"/>
            </a:xfrm>
          </p:grpSpPr>
          <p:sp>
            <p:nvSpPr>
              <p:cNvPr id="3081" name="Rectangle 9"/>
              <p:cNvSpPr>
                <a:spLocks noChangeArrowheads="1"/>
              </p:cNvSpPr>
              <p:nvPr userDrawn="1"/>
            </p:nvSpPr>
            <p:spPr bwMode="gray">
              <a:xfrm>
                <a:off x="4320" y="0"/>
                <a:ext cx="1440" cy="3113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7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82" name="Rectangle 10"/>
              <p:cNvSpPr>
                <a:spLocks noChangeArrowheads="1"/>
              </p:cNvSpPr>
              <p:nvPr userDrawn="1"/>
            </p:nvSpPr>
            <p:spPr bwMode="gray">
              <a:xfrm>
                <a:off x="5420" y="0"/>
                <a:ext cx="340" cy="2655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  <a:gs pos="50000">
                    <a:schemeClr val="folHlink">
                      <a:alpha val="7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93" name="Rectangle 21"/>
              <p:cNvSpPr>
                <a:spLocks noChangeArrowheads="1"/>
              </p:cNvSpPr>
              <p:nvPr userDrawn="1"/>
            </p:nvSpPr>
            <p:spPr bwMode="gray">
              <a:xfrm>
                <a:off x="4320" y="0"/>
                <a:ext cx="1440" cy="3113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5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3106" name="Group 34"/>
          <p:cNvGrpSpPr>
            <a:grpSpLocks/>
          </p:cNvGrpSpPr>
          <p:nvPr/>
        </p:nvGrpSpPr>
        <p:grpSpPr bwMode="auto">
          <a:xfrm>
            <a:off x="0" y="0"/>
            <a:ext cx="2286000" cy="3714750"/>
            <a:chOff x="0" y="0"/>
            <a:chExt cx="1440" cy="2340"/>
          </a:xfrm>
        </p:grpSpPr>
        <p:sp>
          <p:nvSpPr>
            <p:cNvPr id="3079" name="Rectangle 7"/>
            <p:cNvSpPr>
              <a:spLocks noChangeArrowheads="1"/>
            </p:cNvSpPr>
            <p:nvPr userDrawn="1"/>
          </p:nvSpPr>
          <p:spPr bwMode="gray">
            <a:xfrm>
              <a:off x="0" y="0"/>
              <a:ext cx="1440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7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7" name="Rectangle 15"/>
            <p:cNvSpPr>
              <a:spLocks noChangeArrowheads="1"/>
            </p:cNvSpPr>
            <p:nvPr userDrawn="1"/>
          </p:nvSpPr>
          <p:spPr bwMode="gray">
            <a:xfrm>
              <a:off x="1338" y="0"/>
              <a:ext cx="102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30000"/>
                  </a:schemeClr>
                </a:gs>
                <a:gs pos="50000">
                  <a:schemeClr val="accent1">
                    <a:alpha val="7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3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88" name="Rectangle 16"/>
            <p:cNvSpPr>
              <a:spLocks noChangeArrowheads="1"/>
            </p:cNvSpPr>
            <p:nvPr userDrawn="1"/>
          </p:nvSpPr>
          <p:spPr bwMode="gray">
            <a:xfrm>
              <a:off x="0" y="0"/>
              <a:ext cx="486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30000"/>
                  </a:schemeClr>
                </a:gs>
                <a:gs pos="50000">
                  <a:schemeClr val="accent1">
                    <a:alpha val="7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3000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4" name="Rectangle 22"/>
            <p:cNvSpPr>
              <a:spLocks noChangeArrowheads="1"/>
            </p:cNvSpPr>
            <p:nvPr userDrawn="1"/>
          </p:nvSpPr>
          <p:spPr bwMode="gray">
            <a:xfrm>
              <a:off x="0" y="0"/>
              <a:ext cx="1440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113" name="Group 41"/>
          <p:cNvGrpSpPr>
            <a:grpSpLocks/>
          </p:cNvGrpSpPr>
          <p:nvPr/>
        </p:nvGrpSpPr>
        <p:grpSpPr bwMode="auto">
          <a:xfrm>
            <a:off x="0" y="0"/>
            <a:ext cx="9144000" cy="171450"/>
            <a:chOff x="0" y="0"/>
            <a:chExt cx="5760" cy="108"/>
          </a:xfrm>
        </p:grpSpPr>
        <p:sp>
          <p:nvSpPr>
            <p:cNvPr id="3096" name="Rectangle 24"/>
            <p:cNvSpPr>
              <a:spLocks noChangeArrowheads="1"/>
            </p:cNvSpPr>
            <p:nvPr userDrawn="1"/>
          </p:nvSpPr>
          <p:spPr bwMode="gray">
            <a:xfrm>
              <a:off x="0" y="0"/>
              <a:ext cx="1440" cy="1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7" name="Rectangle 25"/>
            <p:cNvSpPr>
              <a:spLocks noChangeArrowheads="1"/>
            </p:cNvSpPr>
            <p:nvPr userDrawn="1"/>
          </p:nvSpPr>
          <p:spPr bwMode="gray">
            <a:xfrm>
              <a:off x="1440" y="0"/>
              <a:ext cx="1441" cy="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8" name="Rectangle 26"/>
            <p:cNvSpPr>
              <a:spLocks noChangeArrowheads="1"/>
            </p:cNvSpPr>
            <p:nvPr userDrawn="1"/>
          </p:nvSpPr>
          <p:spPr bwMode="gray">
            <a:xfrm>
              <a:off x="2882" y="0"/>
              <a:ext cx="1440" cy="10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099" name="Rectangle 27"/>
            <p:cNvSpPr>
              <a:spLocks noChangeArrowheads="1"/>
            </p:cNvSpPr>
            <p:nvPr userDrawn="1"/>
          </p:nvSpPr>
          <p:spPr bwMode="gray">
            <a:xfrm>
              <a:off x="4320" y="0"/>
              <a:ext cx="1440" cy="10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5334000"/>
            <a:ext cx="8686800" cy="863600"/>
          </a:xfrm>
        </p:spPr>
        <p:txBody>
          <a:bodyPr/>
          <a:lstStyle>
            <a:lvl1pPr algn="ctr">
              <a:defRPr sz="46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159500"/>
            <a:ext cx="6400800" cy="342900"/>
          </a:xfrm>
        </p:spPr>
        <p:txBody>
          <a:bodyPr/>
          <a:lstStyle>
            <a:lvl1pPr marL="0" indent="0" algn="ctr">
              <a:buFontTx/>
              <a:buNone/>
              <a:defRPr sz="1800">
                <a:latin typeface="Times New Roman" pitchFamily="18" charset="0"/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477000"/>
            <a:ext cx="1676400" cy="244475"/>
          </a:xfrm>
        </p:spPr>
        <p:txBody>
          <a:bodyPr/>
          <a:lstStyle>
            <a:lvl1pPr>
              <a:defRPr/>
            </a:lvl1pPr>
          </a:lstStyle>
          <a:p>
            <a:fld id="{E221216E-CE01-4DD3-94A2-564AF9F3CC75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6629400" y="6477000"/>
            <a:ext cx="1219200" cy="244475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001000" y="6477000"/>
            <a:ext cx="685800" cy="244475"/>
          </a:xfrm>
        </p:spPr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21216E-CE01-4DD3-94A2-564AF9F3CC75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817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21216E-CE01-4DD3-94A2-564AF9F3CC75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754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58763"/>
            <a:ext cx="2057400" cy="5918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58763"/>
            <a:ext cx="6019800" cy="5918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21216E-CE01-4DD3-94A2-564AF9F3CC75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109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7315200" cy="944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38600" cy="4652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652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221216E-CE01-4DD3-94A2-564AF9F3CC75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853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7315200" cy="944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524000"/>
            <a:ext cx="8229600" cy="4652963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221216E-CE01-4DD3-94A2-564AF9F3CC75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501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7315200" cy="944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524000"/>
            <a:ext cx="8229600" cy="4652963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221216E-CE01-4DD3-94A2-564AF9F3CC75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182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8763"/>
            <a:ext cx="7315200" cy="944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524000"/>
            <a:ext cx="8229600" cy="4652963"/>
          </a:xfrm>
        </p:spPr>
        <p:txBody>
          <a:bodyPr/>
          <a:lstStyle/>
          <a:p>
            <a:r>
              <a:rPr lang="ru-RU" smtClean="0"/>
              <a:t>Вставка рисунка SmartArt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221216E-CE01-4DD3-94A2-564AF9F3CC75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477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035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21216E-CE01-4DD3-94A2-564AF9F3CC75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263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21216E-CE01-4DD3-94A2-564AF9F3CC75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740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652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652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21216E-CE01-4DD3-94A2-564AF9F3CC75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890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21216E-CE01-4DD3-94A2-564AF9F3CC75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858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21216E-CE01-4DD3-94A2-564AF9F3CC75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762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21216E-CE01-4DD3-94A2-564AF9F3CC75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665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21216E-CE01-4DD3-94A2-564AF9F3CC75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302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2286000" y="0"/>
            <a:ext cx="2287588" cy="6858000"/>
            <a:chOff x="1440" y="0"/>
            <a:chExt cx="1441" cy="3125"/>
          </a:xfrm>
        </p:grpSpPr>
        <p:sp>
          <p:nvSpPr>
            <p:cNvPr id="1032" name="Rectangle 8"/>
            <p:cNvSpPr>
              <a:spLocks noChangeArrowheads="1"/>
            </p:cNvSpPr>
            <p:nvPr userDrawn="1"/>
          </p:nvSpPr>
          <p:spPr bwMode="ltGray">
            <a:xfrm>
              <a:off x="1440" y="0"/>
              <a:ext cx="1441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alpha val="2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3" name="Rectangle 9"/>
            <p:cNvSpPr>
              <a:spLocks noChangeArrowheads="1"/>
            </p:cNvSpPr>
            <p:nvPr userDrawn="1"/>
          </p:nvSpPr>
          <p:spPr bwMode="ltGray">
            <a:xfrm>
              <a:off x="1681" y="0"/>
              <a:ext cx="1053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gamma/>
                    <a:tint val="0"/>
                    <a:invGamma/>
                    <a:alpha val="0"/>
                  </a:schemeClr>
                </a:gs>
                <a:gs pos="50000">
                  <a:schemeClr val="accent2">
                    <a:alpha val="2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4" name="Rectangle 10"/>
            <p:cNvSpPr>
              <a:spLocks noChangeArrowheads="1"/>
            </p:cNvSpPr>
            <p:nvPr userDrawn="1"/>
          </p:nvSpPr>
          <p:spPr bwMode="ltGray">
            <a:xfrm>
              <a:off x="1440" y="0"/>
              <a:ext cx="1441" cy="3125"/>
            </a:xfrm>
            <a:prstGeom prst="rect">
              <a:avLst/>
            </a:prstGeom>
            <a:gradFill rotWithShape="1">
              <a:gsLst>
                <a:gs pos="0">
                  <a:schemeClr val="accent2">
                    <a:alpha val="20000"/>
                  </a:schemeClr>
                </a:gs>
                <a:gs pos="100000">
                  <a:schemeClr val="accent2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035" name="Group 11"/>
          <p:cNvGrpSpPr>
            <a:grpSpLocks/>
          </p:cNvGrpSpPr>
          <p:nvPr/>
        </p:nvGrpSpPr>
        <p:grpSpPr bwMode="auto">
          <a:xfrm>
            <a:off x="4575175" y="0"/>
            <a:ext cx="2286000" cy="5137150"/>
            <a:chOff x="2882" y="0"/>
            <a:chExt cx="1440" cy="2341"/>
          </a:xfrm>
        </p:grpSpPr>
        <p:sp>
          <p:nvSpPr>
            <p:cNvPr id="1036" name="Rectangle 12"/>
            <p:cNvSpPr>
              <a:spLocks noChangeArrowheads="1"/>
            </p:cNvSpPr>
            <p:nvPr userDrawn="1"/>
          </p:nvSpPr>
          <p:spPr bwMode="ltGray">
            <a:xfrm>
              <a:off x="2882" y="0"/>
              <a:ext cx="144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alpha val="2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7" name="Rectangle 13"/>
            <p:cNvSpPr>
              <a:spLocks noChangeArrowheads="1"/>
            </p:cNvSpPr>
            <p:nvPr userDrawn="1"/>
          </p:nvSpPr>
          <p:spPr bwMode="ltGray">
            <a:xfrm>
              <a:off x="2882" y="0"/>
              <a:ext cx="81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  <a:alpha val="0"/>
                  </a:schemeClr>
                </a:gs>
                <a:gs pos="50000">
                  <a:schemeClr val="hlink">
                    <a:alpha val="2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ltGray">
            <a:xfrm>
              <a:off x="2882" y="0"/>
              <a:ext cx="1440" cy="2341"/>
            </a:xfrm>
            <a:prstGeom prst="rect">
              <a:avLst/>
            </a:prstGeom>
            <a:gradFill rotWithShape="1">
              <a:gsLst>
                <a:gs pos="0">
                  <a:schemeClr val="hlink">
                    <a:alpha val="20000"/>
                  </a:schemeClr>
                </a:gs>
                <a:gs pos="100000">
                  <a:schemeClr val="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6858000" y="0"/>
            <a:ext cx="2286000" cy="6831013"/>
            <a:chOff x="4320" y="0"/>
            <a:chExt cx="1440" cy="3113"/>
          </a:xfrm>
        </p:grpSpPr>
        <p:sp>
          <p:nvSpPr>
            <p:cNvPr id="1040" name="Rectangle 16"/>
            <p:cNvSpPr>
              <a:spLocks noChangeArrowheads="1"/>
            </p:cNvSpPr>
            <p:nvPr userDrawn="1"/>
          </p:nvSpPr>
          <p:spPr bwMode="ltGray">
            <a:xfrm>
              <a:off x="4320" y="0"/>
              <a:ext cx="112" cy="2655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  <a:alpha val="0"/>
                  </a:schemeClr>
                </a:gs>
                <a:gs pos="50000">
                  <a:schemeClr val="folHlink">
                    <a:alpha val="20000"/>
                  </a:schemeClr>
                </a:gs>
                <a:gs pos="100000">
                  <a:schemeClr val="folHlink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041" name="Group 17"/>
            <p:cNvGrpSpPr>
              <a:grpSpLocks/>
            </p:cNvGrpSpPr>
            <p:nvPr userDrawn="1"/>
          </p:nvGrpSpPr>
          <p:grpSpPr bwMode="auto">
            <a:xfrm>
              <a:off x="4320" y="0"/>
              <a:ext cx="1440" cy="3113"/>
              <a:chOff x="4320" y="0"/>
              <a:chExt cx="1440" cy="3113"/>
            </a:xfrm>
          </p:grpSpPr>
          <p:sp>
            <p:nvSpPr>
              <p:cNvPr id="1042" name="Rectangle 18"/>
              <p:cNvSpPr>
                <a:spLocks noChangeArrowheads="1"/>
              </p:cNvSpPr>
              <p:nvPr userDrawn="1"/>
            </p:nvSpPr>
            <p:spPr bwMode="ltGray">
              <a:xfrm>
                <a:off x="4320" y="0"/>
                <a:ext cx="1440" cy="3113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2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3" name="Rectangle 19"/>
              <p:cNvSpPr>
                <a:spLocks noChangeArrowheads="1"/>
              </p:cNvSpPr>
              <p:nvPr userDrawn="1"/>
            </p:nvSpPr>
            <p:spPr bwMode="ltGray">
              <a:xfrm>
                <a:off x="5420" y="0"/>
                <a:ext cx="340" cy="2655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  <a:gs pos="50000">
                    <a:schemeClr val="folHlink">
                      <a:alpha val="2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44" name="Rectangle 20"/>
              <p:cNvSpPr>
                <a:spLocks noChangeArrowheads="1"/>
              </p:cNvSpPr>
              <p:nvPr userDrawn="1"/>
            </p:nvSpPr>
            <p:spPr bwMode="ltGray">
              <a:xfrm>
                <a:off x="4320" y="0"/>
                <a:ext cx="1440" cy="3113"/>
              </a:xfrm>
              <a:prstGeom prst="rect">
                <a:avLst/>
              </a:prstGeom>
              <a:gradFill rotWithShape="1">
                <a:gsLst>
                  <a:gs pos="0">
                    <a:schemeClr val="folHlink">
                      <a:alpha val="20000"/>
                    </a:schemeClr>
                  </a:gs>
                  <a:gs pos="100000">
                    <a:schemeClr val="folHlink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1045" name="Group 21"/>
          <p:cNvGrpSpPr>
            <a:grpSpLocks/>
          </p:cNvGrpSpPr>
          <p:nvPr/>
        </p:nvGrpSpPr>
        <p:grpSpPr bwMode="auto">
          <a:xfrm>
            <a:off x="0" y="0"/>
            <a:ext cx="2286000" cy="5135563"/>
            <a:chOff x="0" y="0"/>
            <a:chExt cx="1440" cy="2340"/>
          </a:xfrm>
        </p:grpSpPr>
        <p:sp>
          <p:nvSpPr>
            <p:cNvPr id="1046" name="Rectangle 22"/>
            <p:cNvSpPr>
              <a:spLocks noChangeArrowheads="1"/>
            </p:cNvSpPr>
            <p:nvPr userDrawn="1"/>
          </p:nvSpPr>
          <p:spPr bwMode="ltGray">
            <a:xfrm>
              <a:off x="0" y="0"/>
              <a:ext cx="1440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7" name="Rectangle 23"/>
            <p:cNvSpPr>
              <a:spLocks noChangeArrowheads="1"/>
            </p:cNvSpPr>
            <p:nvPr userDrawn="1"/>
          </p:nvSpPr>
          <p:spPr bwMode="ltGray">
            <a:xfrm>
              <a:off x="1338" y="0"/>
              <a:ext cx="102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0"/>
                  </a:schemeClr>
                </a:gs>
                <a:gs pos="5000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8" name="Rectangle 24"/>
            <p:cNvSpPr>
              <a:spLocks noChangeArrowheads="1"/>
            </p:cNvSpPr>
            <p:nvPr userDrawn="1"/>
          </p:nvSpPr>
          <p:spPr bwMode="ltGray">
            <a:xfrm>
              <a:off x="0" y="0"/>
              <a:ext cx="486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tint val="0"/>
                    <a:invGamma/>
                    <a:alpha val="0"/>
                  </a:schemeClr>
                </a:gs>
                <a:gs pos="5000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49" name="Rectangle 25"/>
            <p:cNvSpPr>
              <a:spLocks noChangeArrowheads="1"/>
            </p:cNvSpPr>
            <p:nvPr userDrawn="1"/>
          </p:nvSpPr>
          <p:spPr bwMode="ltGray">
            <a:xfrm>
              <a:off x="0" y="0"/>
              <a:ext cx="1440" cy="2340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gamma/>
                    <a:tint val="0"/>
                    <a:invGamma/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069" name="Group 45"/>
          <p:cNvGrpSpPr>
            <a:grpSpLocks/>
          </p:cNvGrpSpPr>
          <p:nvPr/>
        </p:nvGrpSpPr>
        <p:grpSpPr bwMode="auto">
          <a:xfrm>
            <a:off x="0" y="0"/>
            <a:ext cx="9144000" cy="171450"/>
            <a:chOff x="0" y="0"/>
            <a:chExt cx="5760" cy="108"/>
          </a:xfrm>
        </p:grpSpPr>
        <p:sp>
          <p:nvSpPr>
            <p:cNvPr id="1050" name="Rectangle 26"/>
            <p:cNvSpPr>
              <a:spLocks noChangeArrowheads="1"/>
            </p:cNvSpPr>
            <p:nvPr userDrawn="1"/>
          </p:nvSpPr>
          <p:spPr bwMode="gray">
            <a:xfrm>
              <a:off x="0" y="0"/>
              <a:ext cx="1440" cy="10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1" name="Rectangle 27"/>
            <p:cNvSpPr>
              <a:spLocks noChangeArrowheads="1"/>
            </p:cNvSpPr>
            <p:nvPr userDrawn="1"/>
          </p:nvSpPr>
          <p:spPr bwMode="gray">
            <a:xfrm>
              <a:off x="1440" y="0"/>
              <a:ext cx="1441" cy="10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2" name="Rectangle 28"/>
            <p:cNvSpPr>
              <a:spLocks noChangeArrowheads="1"/>
            </p:cNvSpPr>
            <p:nvPr userDrawn="1"/>
          </p:nvSpPr>
          <p:spPr bwMode="gray">
            <a:xfrm>
              <a:off x="2882" y="0"/>
              <a:ext cx="1440" cy="10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53" name="Rectangle 29"/>
            <p:cNvSpPr>
              <a:spLocks noChangeArrowheads="1"/>
            </p:cNvSpPr>
            <p:nvPr userDrawn="1"/>
          </p:nvSpPr>
          <p:spPr bwMode="gray">
            <a:xfrm>
              <a:off x="4320" y="0"/>
              <a:ext cx="1440" cy="108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524000"/>
            <a:ext cx="8229600" cy="465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E221216E-CE01-4DD3-94A2-564AF9F3CC75}" type="datetimeFigureOut">
              <a:rPr lang="ru-RU" smtClean="0"/>
              <a:pPr/>
              <a:t>27.07.2016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31BB0D3-3D94-4F8F-BA83-5781AA6CA43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70" name="Group 46"/>
          <p:cNvGrpSpPr>
            <a:grpSpLocks/>
          </p:cNvGrpSpPr>
          <p:nvPr/>
        </p:nvGrpSpPr>
        <p:grpSpPr bwMode="auto">
          <a:xfrm>
            <a:off x="0" y="176213"/>
            <a:ext cx="7696200" cy="1117600"/>
            <a:chOff x="0" y="111"/>
            <a:chExt cx="4848" cy="768"/>
          </a:xfrm>
        </p:grpSpPr>
        <p:sp>
          <p:nvSpPr>
            <p:cNvPr id="1063" name="Rectangle 39"/>
            <p:cNvSpPr>
              <a:spLocks noChangeArrowheads="1"/>
            </p:cNvSpPr>
            <p:nvPr userDrawn="1"/>
          </p:nvSpPr>
          <p:spPr bwMode="hidden">
            <a:xfrm rot="-5400000">
              <a:off x="2394" y="-1578"/>
              <a:ext cx="60" cy="4848"/>
            </a:xfrm>
            <a:prstGeom prst="rect">
              <a:avLst/>
            </a:prstGeom>
            <a:gradFill rotWithShape="1">
              <a:gsLst>
                <a:gs pos="0">
                  <a:srgbClr val="FFFFFF">
                    <a:gamma/>
                    <a:tint val="0"/>
                    <a:invGamma/>
                    <a:alpha val="0"/>
                  </a:srgbClr>
                </a:gs>
                <a:gs pos="50000">
                  <a:srgbClr val="FFFFFF">
                    <a:alpha val="35001"/>
                  </a:srgbClr>
                </a:gs>
                <a:gs pos="100000">
                  <a:srgbClr val="FFFFFF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1068" name="Group 44"/>
            <p:cNvGrpSpPr>
              <a:grpSpLocks/>
            </p:cNvGrpSpPr>
            <p:nvPr userDrawn="1"/>
          </p:nvGrpSpPr>
          <p:grpSpPr bwMode="auto">
            <a:xfrm>
              <a:off x="0" y="111"/>
              <a:ext cx="4327" cy="768"/>
              <a:chOff x="0" y="111"/>
              <a:chExt cx="4327" cy="768"/>
            </a:xfrm>
          </p:grpSpPr>
          <p:sp>
            <p:nvSpPr>
              <p:cNvPr id="1065" name="Rectangle 41"/>
              <p:cNvSpPr>
                <a:spLocks noChangeArrowheads="1"/>
              </p:cNvSpPr>
              <p:nvPr userDrawn="1"/>
            </p:nvSpPr>
            <p:spPr bwMode="hidden">
              <a:xfrm rot="-5400000">
                <a:off x="1780" y="-1669"/>
                <a:ext cx="768" cy="4327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alpha val="35001"/>
                    </a:srgbClr>
                  </a:gs>
                  <a:gs pos="100000">
                    <a:srgbClr val="FFFFFF">
                      <a:gamma/>
                      <a:tint val="0"/>
                      <a:invGamma/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6" name="Rectangle 42"/>
              <p:cNvSpPr>
                <a:spLocks noChangeArrowheads="1"/>
              </p:cNvSpPr>
              <p:nvPr userDrawn="1"/>
            </p:nvSpPr>
            <p:spPr bwMode="hidden">
              <a:xfrm rot="-5400000">
                <a:off x="1754" y="-1643"/>
                <a:ext cx="181" cy="3690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gamma/>
                      <a:tint val="0"/>
                      <a:invGamma/>
                      <a:alpha val="0"/>
                    </a:srgbClr>
                  </a:gs>
                  <a:gs pos="50000">
                    <a:srgbClr val="FFFFFF">
                      <a:alpha val="35001"/>
                    </a:srgbClr>
                  </a:gs>
                  <a:gs pos="100000">
                    <a:srgbClr val="FFFFFF">
                      <a:gamma/>
                      <a:tint val="0"/>
                      <a:invGamma/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7" name="Rectangle 43"/>
              <p:cNvSpPr>
                <a:spLocks noChangeArrowheads="1"/>
              </p:cNvSpPr>
              <p:nvPr userDrawn="1"/>
            </p:nvSpPr>
            <p:spPr bwMode="hidden">
              <a:xfrm rot="-5400000">
                <a:off x="1780" y="-1669"/>
                <a:ext cx="768" cy="4327"/>
              </a:xfrm>
              <a:prstGeom prst="rect">
                <a:avLst/>
              </a:prstGeom>
              <a:gradFill rotWithShape="1">
                <a:gsLst>
                  <a:gs pos="0">
                    <a:srgbClr val="FFFFFF">
                      <a:alpha val="35001"/>
                    </a:srgbClr>
                  </a:gs>
                  <a:gs pos="100000">
                    <a:srgbClr val="FFFFFF">
                      <a:gamma/>
                      <a:tint val="0"/>
                      <a:invGamma/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258763"/>
            <a:ext cx="7315200" cy="94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71" name="Rectangle 47"/>
          <p:cNvSpPr>
            <a:spLocks noChangeArrowheads="1"/>
          </p:cNvSpPr>
          <p:nvPr/>
        </p:nvSpPr>
        <p:spPr bwMode="gray">
          <a:xfrm>
            <a:off x="0" y="6751638"/>
            <a:ext cx="9144000" cy="106362"/>
          </a:xfrm>
          <a:prstGeom prst="rect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3931756"/>
            <a:ext cx="6400800" cy="342900"/>
          </a:xfrm>
        </p:spPr>
        <p:txBody>
          <a:bodyPr/>
          <a:lstStyle/>
          <a:p>
            <a:pPr algn="r"/>
            <a:endParaRPr lang="ru-RU" sz="1600" b="1" dirty="0" smtClean="0"/>
          </a:p>
          <a:p>
            <a:pPr algn="r"/>
            <a:endParaRPr lang="ru-RU" sz="16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187624" y="332656"/>
            <a:ext cx="6840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«Детский сад № 126 г. Борзи»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5596" y="1367110"/>
            <a:ext cx="7344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Региональная инновационная площадка по Байкальскому проекту «</a:t>
            </a:r>
            <a:r>
              <a:rPr lang="ru-RU" sz="3600" b="1" dirty="0" err="1" smtClean="0">
                <a:solidFill>
                  <a:srgbClr val="C00000"/>
                </a:solidFill>
              </a:rPr>
              <a:t>Экология.Здоровье.Школа</a:t>
            </a:r>
            <a:r>
              <a:rPr lang="ru-RU" sz="3600" b="1" dirty="0" smtClean="0">
                <a:solidFill>
                  <a:srgbClr val="C00000"/>
                </a:solidFill>
              </a:rPr>
              <a:t>»</a:t>
            </a:r>
            <a:endParaRPr lang="ru-RU" sz="3600" b="1" dirty="0" smtClean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176" y="3789040"/>
            <a:ext cx="3312368" cy="2398445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27111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980728"/>
            <a:ext cx="74888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</a:rPr>
              <a:t>модели </a:t>
            </a:r>
            <a:r>
              <a:rPr lang="ru-RU" sz="2000" b="1" dirty="0">
                <a:solidFill>
                  <a:srgbClr val="002060"/>
                </a:solidFill>
              </a:rPr>
              <a:t>содержания экологического образования;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endParaRPr lang="ru-RU" sz="2000" b="1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</a:rPr>
              <a:t>содержание </a:t>
            </a:r>
            <a:r>
              <a:rPr lang="ru-RU" sz="2000" b="1" dirty="0">
                <a:solidFill>
                  <a:srgbClr val="002060"/>
                </a:solidFill>
              </a:rPr>
              <a:t>в области экологической безопасности</a:t>
            </a:r>
            <a:r>
              <a:rPr lang="ru-RU" sz="2000" b="1" dirty="0" smtClean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endParaRPr lang="ru-RU" sz="2000" b="1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</a:rPr>
              <a:t>модель </a:t>
            </a:r>
            <a:r>
              <a:rPr lang="ru-RU" sz="2000" b="1" dirty="0">
                <a:solidFill>
                  <a:srgbClr val="002060"/>
                </a:solidFill>
              </a:rPr>
              <a:t>интеграции общего и дополнительного образования</a:t>
            </a:r>
            <a:r>
              <a:rPr lang="ru-RU" sz="2000" b="1" dirty="0" smtClean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endParaRPr lang="ru-RU" sz="2000" b="1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</a:rPr>
              <a:t>модель </a:t>
            </a:r>
            <a:r>
              <a:rPr lang="ru-RU" sz="2000" b="1" dirty="0">
                <a:solidFill>
                  <a:srgbClr val="002060"/>
                </a:solidFill>
              </a:rPr>
              <a:t>сопровождения внедрения ФГОС средствами экологического </a:t>
            </a:r>
            <a:r>
              <a:rPr lang="ru-RU" sz="2000" b="1" dirty="0" err="1" smtClean="0">
                <a:solidFill>
                  <a:srgbClr val="002060"/>
                </a:solidFill>
              </a:rPr>
              <a:t>здоровьесберегающего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образования</a:t>
            </a:r>
            <a:r>
              <a:rPr lang="ru-RU" sz="2000" b="1" dirty="0" smtClean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endParaRPr lang="ru-RU" sz="2000" b="1" dirty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</a:rPr>
              <a:t>результаты  </a:t>
            </a:r>
            <a:r>
              <a:rPr lang="ru-RU" sz="2000" b="1" dirty="0">
                <a:solidFill>
                  <a:srgbClr val="002060"/>
                </a:solidFill>
              </a:rPr>
              <a:t>диагностики, проводимой для фиксации результативности эксперимента</a:t>
            </a:r>
            <a:r>
              <a:rPr lang="ru-RU" sz="2000" b="1" dirty="0" smtClean="0">
                <a:solidFill>
                  <a:srgbClr val="002060"/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 - </a:t>
            </a:r>
            <a:r>
              <a:rPr lang="ru-RU" sz="2000" b="1" dirty="0" smtClean="0">
                <a:solidFill>
                  <a:srgbClr val="002060"/>
                </a:solidFill>
              </a:rPr>
              <a:t> учебно-методические </a:t>
            </a:r>
            <a:r>
              <a:rPr lang="ru-RU" sz="2000" b="1" dirty="0">
                <a:solidFill>
                  <a:srgbClr val="002060"/>
                </a:solidFill>
              </a:rPr>
              <a:t>разработки педагогов ДОУ в  </a:t>
            </a:r>
            <a:r>
              <a:rPr lang="ru-RU" sz="2000" b="1" dirty="0" smtClean="0">
                <a:solidFill>
                  <a:srgbClr val="002060"/>
                </a:solidFill>
              </a:rPr>
              <a:t>          области </a:t>
            </a:r>
            <a:r>
              <a:rPr lang="ru-RU" sz="2000" b="1" dirty="0">
                <a:solidFill>
                  <a:srgbClr val="002060"/>
                </a:solidFill>
              </a:rPr>
              <a:t>экологического, </a:t>
            </a:r>
            <a:r>
              <a:rPr lang="ru-RU" sz="2000" b="1" dirty="0" err="1">
                <a:solidFill>
                  <a:srgbClr val="002060"/>
                </a:solidFill>
              </a:rPr>
              <a:t>здоровьесберегающего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образования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84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2656"/>
            <a:ext cx="77048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«Программа формирования  экологической культуры, здорового и безопасного  образа жизни у воспитанников  на ступени дошкольного образования</a:t>
            </a:r>
            <a:r>
              <a:rPr lang="ru-RU" sz="2000" b="1" dirty="0" smtClean="0">
                <a:solidFill>
                  <a:srgbClr val="FF0000"/>
                </a:solidFill>
              </a:rPr>
              <a:t>» </a:t>
            </a:r>
          </a:p>
          <a:p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FF0000"/>
                </a:solidFill>
              </a:rPr>
              <a:t>Цель </a:t>
            </a:r>
            <a:r>
              <a:rPr lang="ru-RU" sz="2000" b="1" dirty="0">
                <a:solidFill>
                  <a:srgbClr val="FF0000"/>
                </a:solidFill>
              </a:rPr>
              <a:t>программы: </a:t>
            </a:r>
            <a:r>
              <a:rPr lang="ru-RU" sz="2000" b="1" dirty="0">
                <a:solidFill>
                  <a:srgbClr val="002060"/>
                </a:solidFill>
              </a:rPr>
              <a:t>формирование экологической культуры личности воспитанников, воспитания у них  ценностного  отношения к здоровому и  безопасному  образу жизни через взаимодействие с социальными институтами и </a:t>
            </a:r>
            <a:r>
              <a:rPr lang="ru-RU" sz="2000" b="1" dirty="0" smtClean="0">
                <a:solidFill>
                  <a:srgbClr val="002060"/>
                </a:solidFill>
              </a:rPr>
              <a:t>родителями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3087092"/>
            <a:ext cx="4464496" cy="3351061"/>
          </a:xfrm>
          <a:prstGeom prst="rect">
            <a:avLst/>
          </a:prstGeom>
          <a:ln w="88900" cap="sq" cmpd="thickThin">
            <a:solidFill>
              <a:srgbClr val="0099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84987" y="3861048"/>
            <a:ext cx="1389203" cy="207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66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 rot="10800000" flipV="1">
            <a:off x="1479831" y="301526"/>
            <a:ext cx="64765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Летняя экологическая </a:t>
            </a:r>
            <a:r>
              <a:rPr lang="ru-RU" sz="2000" b="1" dirty="0" smtClean="0">
                <a:solidFill>
                  <a:srgbClr val="FF0000"/>
                </a:solidFill>
              </a:rPr>
              <a:t>школа на оз. Байкал 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521" y="3723960"/>
            <a:ext cx="3769028" cy="2729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80" y="833126"/>
            <a:ext cx="3528392" cy="264629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3680015"/>
            <a:ext cx="3744416" cy="28405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477447"/>
            <a:ext cx="1371949" cy="17504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032" y="822394"/>
            <a:ext cx="3647403" cy="276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10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04664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Экспериментальная </a:t>
            </a:r>
            <a:r>
              <a:rPr lang="ru-RU" sz="2000" b="1" dirty="0">
                <a:solidFill>
                  <a:srgbClr val="FF0000"/>
                </a:solidFill>
              </a:rPr>
              <a:t>работа по </a:t>
            </a:r>
            <a:r>
              <a:rPr lang="ru-RU" sz="2000" b="1" dirty="0" smtClean="0">
                <a:solidFill>
                  <a:srgbClr val="FF0000"/>
                </a:solidFill>
              </a:rPr>
              <a:t>тетрадям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«Учусь учиться 0-1»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84895"/>
            <a:ext cx="3888432" cy="291632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06211"/>
            <a:ext cx="3888432" cy="291632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3861048"/>
            <a:ext cx="4680520" cy="289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38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203932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Экологическая культура детей </a:t>
            </a:r>
            <a:r>
              <a:rPr lang="ru-RU" sz="2000" b="1" dirty="0">
                <a:solidFill>
                  <a:srgbClr val="FF0000"/>
                </a:solidFill>
              </a:rPr>
              <a:t>дошкольного возраста</a:t>
            </a:r>
          </a:p>
        </p:txBody>
      </p:sp>
      <p:sp>
        <p:nvSpPr>
          <p:cNvPr id="5" name="TextBox 4"/>
          <p:cNvSpPr txBox="1"/>
          <p:nvPr/>
        </p:nvSpPr>
        <p:spPr>
          <a:xfrm rot="10800000" flipV="1">
            <a:off x="3563888" y="330579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Огород </a:t>
            </a:r>
            <a:r>
              <a:rPr lang="ru-RU" b="1" dirty="0" smtClean="0">
                <a:solidFill>
                  <a:srgbClr val="FF0000"/>
                </a:solidFill>
              </a:rPr>
              <a:t>на </a:t>
            </a:r>
            <a:r>
              <a:rPr lang="ru-RU" b="1" dirty="0" smtClean="0">
                <a:solidFill>
                  <a:srgbClr val="FF0000"/>
                </a:solidFill>
              </a:rPr>
              <a:t>окне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840" y="692525"/>
            <a:ext cx="3372524" cy="2524786"/>
          </a:xfrm>
          <a:prstGeom prst="rect">
            <a:avLst/>
          </a:prstGeom>
          <a:ln w="88900" cap="sq" cmpd="thickThin">
            <a:solidFill>
              <a:schemeClr val="accent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686789"/>
            <a:ext cx="3392766" cy="2545671"/>
          </a:xfrm>
          <a:prstGeom prst="rect">
            <a:avLst/>
          </a:prstGeom>
          <a:ln w="88900" cap="sq" cmpd="thickThin">
            <a:solidFill>
              <a:srgbClr val="0099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932" y="3763608"/>
            <a:ext cx="3481434" cy="2545712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6840" y="3775844"/>
            <a:ext cx="3460604" cy="2601034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39764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73669"/>
            <a:ext cx="3885152" cy="2911315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914" y="356347"/>
            <a:ext cx="3903084" cy="2928637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49" y="3644141"/>
            <a:ext cx="3915627" cy="2935076"/>
          </a:xfrm>
          <a:prstGeom prst="rect">
            <a:avLst/>
          </a:prstGeom>
          <a:ln w="88900" cap="sq" cmpd="thickThin">
            <a:solidFill>
              <a:srgbClr val="00339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914" y="3644140"/>
            <a:ext cx="3955521" cy="2963871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42752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260648"/>
            <a:ext cx="2592288" cy="3659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717032"/>
            <a:ext cx="3631952" cy="2723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203" y="4077072"/>
            <a:ext cx="3416041" cy="2562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33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90" y="519506"/>
            <a:ext cx="3944502" cy="3000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7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51819"/>
            <a:ext cx="3600400" cy="2739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B673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476672"/>
            <a:ext cx="3457481" cy="2593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33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808" y="3522867"/>
            <a:ext cx="3503713" cy="2629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48" y="3516652"/>
            <a:ext cx="3817020" cy="2618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4084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26" y="481383"/>
            <a:ext cx="3818627" cy="2771508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31" y="515128"/>
            <a:ext cx="3769909" cy="2737763"/>
          </a:xfrm>
          <a:prstGeom prst="rect">
            <a:avLst/>
          </a:prstGeom>
          <a:ln w="38100" cap="sq">
            <a:solidFill>
              <a:schemeClr val="accent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271" y="3532166"/>
            <a:ext cx="3952705" cy="30153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582" y="3645024"/>
            <a:ext cx="3841917" cy="278606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1477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17" y="476672"/>
            <a:ext cx="4032448" cy="287559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17" y="3716860"/>
            <a:ext cx="4032448" cy="2649261"/>
          </a:xfrm>
          <a:prstGeom prst="rect">
            <a:avLst/>
          </a:prstGeom>
          <a:ln w="38100" cap="sq">
            <a:solidFill>
              <a:srgbClr val="0033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506480"/>
            <a:ext cx="3831903" cy="2845791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3758705"/>
            <a:ext cx="3831903" cy="2607416"/>
          </a:xfrm>
          <a:prstGeom prst="rect">
            <a:avLst/>
          </a:prstGeom>
          <a:ln w="38100" cap="sq">
            <a:solidFill>
              <a:srgbClr val="CCFF6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3539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764704"/>
            <a:ext cx="74168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Дошкольное учреждение, как первое звено непрерывного </a:t>
            </a:r>
            <a:r>
              <a:rPr lang="ru-RU" sz="2000" b="1" dirty="0" err="1">
                <a:solidFill>
                  <a:srgbClr val="002060"/>
                </a:solidFill>
              </a:rPr>
              <a:t>здоровьесберегающего</a:t>
            </a:r>
            <a:r>
              <a:rPr lang="ru-RU" sz="2000" b="1" dirty="0">
                <a:solidFill>
                  <a:srgbClr val="002060"/>
                </a:solidFill>
              </a:rPr>
              <a:t> образования, предполагает выбор альтернативных форм и методов организации учебно-воспитательного процесса по сохранению и укреплению здоровья детей. Развитие детей тесно связано со здоровьем, только здоровый ребёнок может правильно, полноценно </a:t>
            </a:r>
            <a:r>
              <a:rPr lang="ru-RU" sz="2000" b="1" dirty="0" smtClean="0">
                <a:solidFill>
                  <a:srgbClr val="002060"/>
                </a:solidFill>
              </a:rPr>
              <a:t>развиваться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148" y="3196916"/>
            <a:ext cx="4096129" cy="3066621"/>
          </a:xfrm>
          <a:prstGeom prst="rect">
            <a:avLst/>
          </a:prstGeom>
          <a:ln w="38100" cap="sq">
            <a:solidFill>
              <a:srgbClr val="00339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196916"/>
            <a:ext cx="4089814" cy="3066621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9335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9"/>
            <a:ext cx="684076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1.Создана система </a:t>
            </a:r>
            <a:r>
              <a:rPr lang="ru-RU" sz="2000" b="1" dirty="0" err="1">
                <a:solidFill>
                  <a:srgbClr val="002060"/>
                </a:solidFill>
              </a:rPr>
              <a:t>здоровьесберегающей</a:t>
            </a:r>
            <a:r>
              <a:rPr lang="ru-RU" sz="2000" b="1" dirty="0">
                <a:solidFill>
                  <a:srgbClr val="002060"/>
                </a:solidFill>
              </a:rPr>
              <a:t> деятельности, выполненная с учётом наших потребностей, ресурсов, </a:t>
            </a:r>
            <a:r>
              <a:rPr lang="ru-RU" sz="2000" b="1" dirty="0" smtClean="0">
                <a:solidFill>
                  <a:srgbClr val="002060"/>
                </a:solidFill>
              </a:rPr>
              <a:t>условий</a:t>
            </a:r>
          </a:p>
          <a:p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2.За последние 5 лет удалось улучшить показатели уровня физического развития </a:t>
            </a:r>
            <a:r>
              <a:rPr lang="ru-RU" sz="2000" b="1" dirty="0" smtClean="0">
                <a:solidFill>
                  <a:srgbClr val="002060"/>
                </a:solidFill>
              </a:rPr>
              <a:t>воспитанников</a:t>
            </a:r>
          </a:p>
          <a:p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3.Улучшилась материально-техническая база детского сада и оснащение его методической </a:t>
            </a:r>
            <a:r>
              <a:rPr lang="ru-RU" sz="2000" b="1" dirty="0" smtClean="0">
                <a:solidFill>
                  <a:srgbClr val="002060"/>
                </a:solidFill>
              </a:rPr>
              <a:t>литературой</a:t>
            </a:r>
          </a:p>
          <a:p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4.У педагогов повысился интерес к научно-поисковой </a:t>
            </a:r>
            <a:r>
              <a:rPr lang="ru-RU" sz="2000" b="1" dirty="0" smtClean="0">
                <a:solidFill>
                  <a:srgbClr val="002060"/>
                </a:solidFill>
              </a:rPr>
              <a:t>работе</a:t>
            </a:r>
          </a:p>
          <a:p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6. Подобраны профилактические и оздоровительные мероприятия для работы с детьми, оформлены в </a:t>
            </a:r>
            <a:r>
              <a:rPr lang="ru-RU" sz="2000" b="1" dirty="0" smtClean="0">
                <a:solidFill>
                  <a:srgbClr val="002060"/>
                </a:solidFill>
              </a:rPr>
              <a:t>комплексы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3140968"/>
            <a:ext cx="2216598" cy="321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157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1700808"/>
            <a:ext cx="79928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Спасибо за внимание!  </a:t>
            </a:r>
            <a:br>
              <a:rPr lang="ru-RU" sz="4400" b="1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dirty="0" smtClean="0">
                <a:ln>
                  <a:solidFill>
                    <a:srgbClr val="7030A0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400" dirty="0">
              <a:ln>
                <a:solidFill>
                  <a:srgbClr val="7030A0"/>
                </a:solidFill>
              </a:ln>
              <a:solidFill>
                <a:srgbClr val="0070C0"/>
              </a:solidFill>
            </a:endParaRPr>
          </a:p>
        </p:txBody>
      </p:sp>
      <p:pic>
        <p:nvPicPr>
          <p:cNvPr id="5" name="Picture 11" descr="1f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56992"/>
            <a:ext cx="2592288" cy="220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1" y="764704"/>
            <a:ext cx="417646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В 2008 </a:t>
            </a:r>
            <a:r>
              <a:rPr lang="ru-RU" sz="2400" b="1" dirty="0">
                <a:solidFill>
                  <a:srgbClr val="FF0000"/>
                </a:solidFill>
              </a:rPr>
              <a:t>году </a:t>
            </a:r>
            <a:r>
              <a:rPr lang="ru-RU" sz="2400" b="1" dirty="0">
                <a:solidFill>
                  <a:srgbClr val="002060"/>
                </a:solidFill>
              </a:rPr>
              <a:t>детский сад вступил в экспериментальную работу в рамках межрегионального Байкальского проекта </a:t>
            </a:r>
          </a:p>
          <a:p>
            <a:r>
              <a:rPr lang="ru-RU" sz="2400" b="1" dirty="0">
                <a:solidFill>
                  <a:srgbClr val="002060"/>
                </a:solidFill>
              </a:rPr>
              <a:t> «Экология. Здоровье. Школа</a:t>
            </a:r>
            <a:r>
              <a:rPr lang="ru-RU" sz="2400" b="1" dirty="0" smtClean="0">
                <a:solidFill>
                  <a:srgbClr val="002060"/>
                </a:solidFill>
              </a:rPr>
              <a:t>.»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755576" y="3946433"/>
            <a:ext cx="3240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В 2011 году </a:t>
            </a:r>
            <a:r>
              <a:rPr lang="ru-RU" sz="2400" b="1" dirty="0">
                <a:solidFill>
                  <a:srgbClr val="002060"/>
                </a:solidFill>
              </a:rPr>
              <a:t>детскому саду был присвоен статус Региональной инновационной </a:t>
            </a:r>
            <a:r>
              <a:rPr lang="ru-RU" sz="2400" b="1" dirty="0" smtClean="0">
                <a:solidFill>
                  <a:srgbClr val="002060"/>
                </a:solidFill>
              </a:rPr>
              <a:t>площадки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089" y="476672"/>
            <a:ext cx="3895351" cy="2922269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537" y="3696101"/>
            <a:ext cx="3973911" cy="2675177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354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770485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Экспериментальная деятельность в детском саду направлена на</a:t>
            </a:r>
            <a:r>
              <a:rPr lang="ru-RU" sz="2400" b="1" dirty="0" smtClean="0">
                <a:solidFill>
                  <a:srgbClr val="FF0000"/>
                </a:solidFill>
              </a:rPr>
              <a:t>:</a:t>
            </a:r>
          </a:p>
          <a:p>
            <a:endParaRPr lang="ru-RU" sz="2400" b="1" dirty="0">
              <a:solidFill>
                <a:srgbClr val="FF0000"/>
              </a:solidFill>
            </a:endParaRPr>
          </a:p>
          <a:p>
            <a:r>
              <a:rPr lang="ru-RU" sz="2000" dirty="0"/>
              <a:t> </a:t>
            </a:r>
            <a:r>
              <a:rPr lang="ru-RU" sz="2000" b="1" dirty="0">
                <a:solidFill>
                  <a:srgbClr val="002060"/>
                </a:solidFill>
              </a:rPr>
              <a:t>- формирование культуры здоровья педагогов и родителей - как обязательное </a:t>
            </a:r>
            <a:r>
              <a:rPr lang="ru-RU" sz="2000" b="1" dirty="0" smtClean="0">
                <a:solidFill>
                  <a:srgbClr val="002060"/>
                </a:solidFill>
              </a:rPr>
              <a:t>условие формирования </a:t>
            </a:r>
            <a:r>
              <a:rPr lang="ru-RU" sz="2000" b="1" dirty="0">
                <a:solidFill>
                  <a:srgbClr val="002060"/>
                </a:solidFill>
              </a:rPr>
              <a:t>внутренней потребности у детей к его сохранению</a:t>
            </a:r>
            <a:r>
              <a:rPr lang="ru-RU" sz="2000" b="1" dirty="0" smtClean="0">
                <a:solidFill>
                  <a:srgbClr val="002060"/>
                </a:solidFill>
              </a:rPr>
              <a:t>;</a:t>
            </a:r>
          </a:p>
          <a:p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 - повышение уровня физического, психического и социального здоровья детей</a:t>
            </a:r>
            <a:r>
              <a:rPr lang="ru-RU" sz="2000" b="1" dirty="0" smtClean="0">
                <a:solidFill>
                  <a:srgbClr val="002060"/>
                </a:solidFill>
              </a:rPr>
              <a:t>;</a:t>
            </a:r>
          </a:p>
          <a:p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 - экспериментальную работу по тетрадям «Учусь учиться 0-1» с детьми подготовительной к школе группы</a:t>
            </a:r>
            <a:r>
              <a:rPr lang="ru-RU" sz="2000" b="1" dirty="0" smtClean="0">
                <a:solidFill>
                  <a:srgbClr val="002060"/>
                </a:solidFill>
              </a:rPr>
              <a:t>;</a:t>
            </a:r>
          </a:p>
          <a:p>
            <a:endParaRPr lang="ru-RU" sz="2000" b="1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2060"/>
                </a:solidFill>
              </a:rPr>
              <a:t>- экологическое </a:t>
            </a:r>
            <a:r>
              <a:rPr lang="ru-RU" sz="2000" b="1" dirty="0" smtClean="0">
                <a:solidFill>
                  <a:srgbClr val="002060"/>
                </a:solidFill>
              </a:rPr>
              <a:t>воспитание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221088"/>
            <a:ext cx="3024336" cy="226825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4560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6"/>
            <a:ext cx="77768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В рамках опытно-экспериментальной работы </a:t>
            </a:r>
          </a:p>
          <a:p>
            <a:r>
              <a:rPr lang="ru-RU" b="1" dirty="0">
                <a:solidFill>
                  <a:srgbClr val="FF0000"/>
                </a:solidFill>
              </a:rPr>
              <a:t>были разработаны и </a:t>
            </a:r>
            <a:r>
              <a:rPr lang="ru-RU" b="1" dirty="0" smtClean="0">
                <a:solidFill>
                  <a:srgbClr val="FF0000"/>
                </a:solidFill>
              </a:rPr>
              <a:t>реализованы: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Проект</a:t>
            </a:r>
            <a:r>
              <a:rPr lang="ru-RU" b="1" dirty="0">
                <a:solidFill>
                  <a:srgbClr val="002060"/>
                </a:solidFill>
              </a:rPr>
              <a:t>:</a:t>
            </a:r>
          </a:p>
          <a:p>
            <a:r>
              <a:rPr lang="ru-RU" b="1" dirty="0">
                <a:solidFill>
                  <a:srgbClr val="002060"/>
                </a:solidFill>
              </a:rPr>
              <a:t> «Инновационные подходы по </a:t>
            </a:r>
            <a:r>
              <a:rPr lang="ru-RU" b="1" dirty="0" err="1">
                <a:solidFill>
                  <a:srgbClr val="002060"/>
                </a:solidFill>
              </a:rPr>
              <a:t>здоровьесбережению</a:t>
            </a:r>
            <a:r>
              <a:rPr lang="ru-RU" b="1" dirty="0">
                <a:solidFill>
                  <a:srgbClr val="002060"/>
                </a:solidFill>
              </a:rPr>
              <a:t> в системе образовательной деятельности детского сада</a:t>
            </a:r>
            <a:r>
              <a:rPr lang="ru-RU" b="1" dirty="0" smtClean="0">
                <a:solidFill>
                  <a:srgbClr val="002060"/>
                </a:solidFill>
              </a:rPr>
              <a:t>»  </a:t>
            </a:r>
            <a:r>
              <a:rPr lang="ru-RU" b="1" dirty="0">
                <a:solidFill>
                  <a:srgbClr val="002060"/>
                </a:solidFill>
              </a:rPr>
              <a:t>2010 – 2013гг.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839184"/>
            <a:ext cx="61744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I краевой форум инновационных </a:t>
            </a:r>
          </a:p>
          <a:p>
            <a:r>
              <a:rPr lang="ru-RU" b="1" dirty="0">
                <a:solidFill>
                  <a:srgbClr val="002060"/>
                </a:solidFill>
              </a:rPr>
              <a:t>проектов «ОБРАЗОВАНИЕ -2011» </a:t>
            </a:r>
          </a:p>
          <a:p>
            <a:r>
              <a:rPr lang="ru-RU" b="1" dirty="0" err="1">
                <a:solidFill>
                  <a:srgbClr val="002060"/>
                </a:solidFill>
              </a:rPr>
              <a:t>п.Агинское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539552" y="3902185"/>
            <a:ext cx="6174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Международный конгресс-выставка </a:t>
            </a:r>
          </a:p>
          <a:p>
            <a:r>
              <a:rPr lang="ru-RU" b="1" dirty="0">
                <a:solidFill>
                  <a:srgbClr val="002060"/>
                </a:solidFill>
              </a:rPr>
              <a:t>«GIOBAL EDUCATION – </a:t>
            </a:r>
          </a:p>
          <a:p>
            <a:r>
              <a:rPr lang="ru-RU" b="1" dirty="0">
                <a:solidFill>
                  <a:srgbClr val="002060"/>
                </a:solidFill>
              </a:rPr>
              <a:t>ОБРАЗОВАНИЕ БЕЗ ГРАНИЦ»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H="1" flipV="1">
            <a:off x="539551" y="4984444"/>
            <a:ext cx="46085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I место в муниципальном конкурсе </a:t>
            </a:r>
          </a:p>
          <a:p>
            <a:r>
              <a:rPr lang="ru-RU" b="1" dirty="0">
                <a:solidFill>
                  <a:srgbClr val="002060"/>
                </a:solidFill>
              </a:rPr>
              <a:t>«Инновационные проекты в системе </a:t>
            </a:r>
          </a:p>
          <a:p>
            <a:r>
              <a:rPr lang="ru-RU" b="1" dirty="0">
                <a:solidFill>
                  <a:srgbClr val="002060"/>
                </a:solidFill>
              </a:rPr>
              <a:t>дошкольного образования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035" y="300534"/>
            <a:ext cx="1189897" cy="15588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1044" y="311140"/>
            <a:ext cx="1186742" cy="15588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081354"/>
            <a:ext cx="3894085" cy="2745011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80583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Проект «Социальное партнёрство, как ресурс инновационного развития ДОУ» </a:t>
            </a:r>
            <a:r>
              <a:rPr lang="ru-RU" b="1" dirty="0" smtClean="0">
                <a:solidFill>
                  <a:srgbClr val="002060"/>
                </a:solidFill>
              </a:rPr>
              <a:t> 2012 </a:t>
            </a:r>
            <a:r>
              <a:rPr lang="ru-RU" b="1" dirty="0">
                <a:solidFill>
                  <a:srgbClr val="002060"/>
                </a:solidFill>
              </a:rPr>
              <a:t>-2014гг. </a:t>
            </a: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359998" y="4652554"/>
            <a:ext cx="44280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Данный проект представлялся в 2013 г. на Краевой августовской педагогической конференции и на «Образовательном форуме 2013» в городе </a:t>
            </a:r>
            <a:r>
              <a:rPr lang="ru-RU" b="1" dirty="0" smtClean="0">
                <a:solidFill>
                  <a:srgbClr val="002060"/>
                </a:solidFill>
              </a:rPr>
              <a:t>Чите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9998" y="986528"/>
            <a:ext cx="65527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Основными принципами </a:t>
            </a:r>
            <a:r>
              <a:rPr lang="ru-RU" b="1" dirty="0" smtClean="0">
                <a:solidFill>
                  <a:srgbClr val="FF0000"/>
                </a:solidFill>
              </a:rPr>
              <a:t>сотрудничества  являются:</a:t>
            </a:r>
          </a:p>
          <a:p>
            <a:endParaRPr lang="ru-RU" dirty="0" smtClean="0"/>
          </a:p>
          <a:p>
            <a:r>
              <a:rPr lang="ru-RU" b="1" dirty="0">
                <a:solidFill>
                  <a:srgbClr val="FF0000"/>
                </a:solidFill>
              </a:rPr>
              <a:t>Установление интересов каждого из </a:t>
            </a:r>
            <a:r>
              <a:rPr lang="ru-RU" b="1" dirty="0" smtClean="0">
                <a:solidFill>
                  <a:srgbClr val="FF0000"/>
                </a:solidFill>
              </a:rPr>
              <a:t>партнёров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Совместное </a:t>
            </a:r>
            <a:r>
              <a:rPr lang="ru-RU" b="1" dirty="0">
                <a:solidFill>
                  <a:srgbClr val="FF0000"/>
                </a:solidFill>
              </a:rPr>
              <a:t>формирование целей и задач </a:t>
            </a:r>
            <a:r>
              <a:rPr lang="ru-RU" b="1" dirty="0" smtClean="0">
                <a:solidFill>
                  <a:srgbClr val="FF0000"/>
                </a:solidFill>
              </a:rPr>
              <a:t>деятельности</a:t>
            </a: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Осознание </a:t>
            </a:r>
            <a:r>
              <a:rPr lang="ru-RU" b="1" dirty="0">
                <a:solidFill>
                  <a:srgbClr val="FF0000"/>
                </a:solidFill>
              </a:rPr>
              <a:t>своей роли, статуса в обществе, оценка своих </a:t>
            </a:r>
            <a:r>
              <a:rPr lang="ru-RU" b="1" dirty="0" smtClean="0">
                <a:solidFill>
                  <a:srgbClr val="FF0000"/>
                </a:solidFill>
              </a:rPr>
              <a:t>возможностей</a:t>
            </a:r>
          </a:p>
          <a:p>
            <a:endParaRPr lang="ru-RU" b="1" dirty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Значимость </a:t>
            </a:r>
            <a:r>
              <a:rPr lang="ru-RU" b="1" dirty="0">
                <a:solidFill>
                  <a:srgbClr val="FF0000"/>
                </a:solidFill>
              </a:rPr>
              <a:t>социального партнерства для каждой из </a:t>
            </a:r>
            <a:r>
              <a:rPr lang="ru-RU" b="1" dirty="0" smtClean="0">
                <a:solidFill>
                  <a:srgbClr val="FF0000"/>
                </a:solidFill>
              </a:rPr>
              <a:t>сторон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1" y="4130078"/>
            <a:ext cx="3672408" cy="2640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31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47" y="481284"/>
            <a:ext cx="4249280" cy="30848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230679"/>
            <a:ext cx="4266825" cy="322709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147" y="3633523"/>
            <a:ext cx="3736077" cy="2797589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874" y="332656"/>
            <a:ext cx="3694496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7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548680"/>
            <a:ext cx="77048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Новым партнёром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 2014 года стал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социальный центр «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Саранка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». Дети старшей и подготовительной групп 1 раз в неделю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посещают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центр, где педагоги центра организовывают для них досуг по интересам. В свою очередь, дети ДОУ в мае организовали концерт для сотрудников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центра.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52936"/>
            <a:ext cx="3793813" cy="2845361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5" y="2852936"/>
            <a:ext cx="3816424" cy="2862318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218425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76673"/>
            <a:ext cx="75608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В 2015 году на Муниципальном образовательном форуме в номинации «Модели оптимизации </a:t>
            </a:r>
            <a:r>
              <a:rPr lang="ru-RU" sz="2000" b="1" dirty="0" err="1">
                <a:solidFill>
                  <a:srgbClr val="002060"/>
                </a:solidFill>
              </a:rPr>
              <a:t>здоровьесберегающей</a:t>
            </a:r>
            <a:r>
              <a:rPr lang="ru-RU" sz="2000" b="1" dirty="0">
                <a:solidFill>
                  <a:srgbClr val="002060"/>
                </a:solidFill>
              </a:rPr>
              <a:t> среды»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r>
              <a:rPr lang="ru-RU" sz="2000" b="1" dirty="0" smtClean="0">
                <a:solidFill>
                  <a:srgbClr val="002060"/>
                </a:solidFill>
              </a:rPr>
              <a:t>инструктор </a:t>
            </a:r>
            <a:r>
              <a:rPr lang="ru-RU" sz="2000" b="1" dirty="0">
                <a:solidFill>
                  <a:srgbClr val="002060"/>
                </a:solidFill>
              </a:rPr>
              <a:t>ФИЗО </a:t>
            </a:r>
            <a:r>
              <a:rPr lang="ru-RU" sz="2000" b="1" dirty="0" err="1">
                <a:solidFill>
                  <a:srgbClr val="002060"/>
                </a:solidFill>
              </a:rPr>
              <a:t>Уваровская</a:t>
            </a:r>
            <a:r>
              <a:rPr lang="ru-RU" sz="2000" b="1" dirty="0">
                <a:solidFill>
                  <a:srgbClr val="002060"/>
                </a:solidFill>
              </a:rPr>
              <a:t> В.В. заняла первое место с проектом «Формирование интереса к физической культуре и спорту дошкольников через вариативные физкультурные занятия»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2996952"/>
            <a:ext cx="50405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В 2014 году во всероссийском журнале «Медработник» была опубликована статья учителя-логопеда ДОУ </a:t>
            </a:r>
            <a:r>
              <a:rPr lang="ru-RU" sz="2000" b="1" dirty="0" err="1">
                <a:solidFill>
                  <a:srgbClr val="002060"/>
                </a:solidFill>
              </a:rPr>
              <a:t>Половниковой</a:t>
            </a:r>
            <a:r>
              <a:rPr lang="ru-RU" sz="2000" b="1" dirty="0">
                <a:solidFill>
                  <a:srgbClr val="002060"/>
                </a:solidFill>
              </a:rPr>
              <a:t> О. «Деятельность медицинского персонала ДОО по сохранению и улучшению здоровья воспитанников»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2492896"/>
            <a:ext cx="2664296" cy="412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54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Тема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CA304"/>
      </a:accent1>
      <a:accent2>
        <a:srgbClr val="E1595C"/>
      </a:accent2>
      <a:accent3>
        <a:srgbClr val="FFFFFF"/>
      </a:accent3>
      <a:accent4>
        <a:srgbClr val="000000"/>
      </a:accent4>
      <a:accent5>
        <a:srgbClr val="FDCEAA"/>
      </a:accent5>
      <a:accent6>
        <a:srgbClr val="CC5053"/>
      </a:accent6>
      <a:hlink>
        <a:srgbClr val="80E05A"/>
      </a:hlink>
      <a:folHlink>
        <a:srgbClr val="4BA5E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CA304"/>
        </a:accent1>
        <a:accent2>
          <a:srgbClr val="E1595C"/>
        </a:accent2>
        <a:accent3>
          <a:srgbClr val="FFFFFF"/>
        </a:accent3>
        <a:accent4>
          <a:srgbClr val="000000"/>
        </a:accent4>
        <a:accent5>
          <a:srgbClr val="FDCEAA"/>
        </a:accent5>
        <a:accent6>
          <a:srgbClr val="CC5053"/>
        </a:accent6>
        <a:hlink>
          <a:srgbClr val="80E05A"/>
        </a:hlink>
        <a:folHlink>
          <a:srgbClr val="4BA5E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6491EA"/>
        </a:accent1>
        <a:accent2>
          <a:srgbClr val="EB943D"/>
        </a:accent2>
        <a:accent3>
          <a:srgbClr val="FFFFFF"/>
        </a:accent3>
        <a:accent4>
          <a:srgbClr val="000000"/>
        </a:accent4>
        <a:accent5>
          <a:srgbClr val="B8C7F3"/>
        </a:accent5>
        <a:accent6>
          <a:srgbClr val="D58636"/>
        </a:accent6>
        <a:hlink>
          <a:srgbClr val="4DBF9C"/>
        </a:hlink>
        <a:folHlink>
          <a:srgbClr val="D0C93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86D092"/>
        </a:accent1>
        <a:accent2>
          <a:srgbClr val="55B5D3"/>
        </a:accent2>
        <a:accent3>
          <a:srgbClr val="FFFFFF"/>
        </a:accent3>
        <a:accent4>
          <a:srgbClr val="000000"/>
        </a:accent4>
        <a:accent5>
          <a:srgbClr val="C3E4C7"/>
        </a:accent5>
        <a:accent6>
          <a:srgbClr val="4CA4BF"/>
        </a:accent6>
        <a:hlink>
          <a:srgbClr val="C389EF"/>
        </a:hlink>
        <a:folHlink>
          <a:srgbClr val="E5B63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poznavatelno-rechevoe_razvitie</Template>
  <TotalTime>2918</TotalTime>
  <Words>587</Words>
  <Application>Microsoft Office PowerPoint</Application>
  <PresentationFormat>Экран (4:3)</PresentationFormat>
  <Paragraphs>77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Тема1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DNS</dc:creator>
  <cp:lastModifiedBy>DNS</cp:lastModifiedBy>
  <cp:revision>96</cp:revision>
  <dcterms:created xsi:type="dcterms:W3CDTF">2015-08-20T01:06:37Z</dcterms:created>
  <dcterms:modified xsi:type="dcterms:W3CDTF">2016-07-27T01:12:57Z</dcterms:modified>
</cp:coreProperties>
</file>