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7" r:id="rId3"/>
    <p:sldId id="256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346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138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28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900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162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024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727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391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921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627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310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43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Обществознание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511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</a:t>
            </a:r>
            <a:r>
              <a:rPr lang="ru-RU" dirty="0"/>
              <a:t>коррупции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b="1" i="1" dirty="0"/>
              <a:t>Исторические корни коррупции. 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- слабость судейской системы;</a:t>
            </a:r>
          </a:p>
          <a:p>
            <a:pPr marL="0" indent="0">
              <a:buNone/>
            </a:pPr>
            <a:r>
              <a:rPr lang="ru-RU" dirty="0"/>
              <a:t>- традиции подчинения чиновников не закону, а инструкции и начальнику;</a:t>
            </a:r>
          </a:p>
          <a:p>
            <a:pPr marL="0" indent="0">
              <a:buNone/>
            </a:pPr>
            <a:r>
              <a:rPr lang="ru-RU" dirty="0"/>
              <a:t>- «Власть выше  и сильнее закона»</a:t>
            </a:r>
          </a:p>
          <a:p>
            <a:pPr marL="0" indent="0">
              <a:buNone/>
            </a:pPr>
            <a:r>
              <a:rPr lang="ru-RU" dirty="0"/>
              <a:t>- отсутствие гражданского общества</a:t>
            </a:r>
          </a:p>
          <a:p>
            <a:pPr marL="0" indent="0">
              <a:buNone/>
            </a:pPr>
            <a:r>
              <a:rPr lang="ru-RU" dirty="0"/>
              <a:t>- терпимое отношение к коррупции рядовых граждан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797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Причины коррупции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Социально-политические </a:t>
            </a:r>
            <a:r>
              <a:rPr lang="ru-RU" b="1" i="1" dirty="0"/>
              <a:t>предпосылки, стимулирующие коррупцию в России: </a:t>
            </a:r>
            <a:endParaRPr lang="ru-RU" b="1" i="1" dirty="0" smtClean="0"/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r>
              <a:rPr lang="ru-RU" dirty="0"/>
              <a:t>- неразвитость нормативной базы регулирования социальных отношений;</a:t>
            </a:r>
          </a:p>
          <a:p>
            <a:pPr marL="0" indent="0">
              <a:buNone/>
            </a:pPr>
            <a:r>
              <a:rPr lang="ru-RU" dirty="0"/>
              <a:t>- низкая социальная активность граждан;</a:t>
            </a:r>
          </a:p>
          <a:p>
            <a:pPr marL="0" indent="0">
              <a:buNone/>
            </a:pPr>
            <a:r>
              <a:rPr lang="ru-RU" dirty="0"/>
              <a:t>- отсутствие целостной и последовательной системы пресечения коррупции.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313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коррупции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/>
              <a:t>Социально-психологические предпосылки, стимулирующие коррупцию в РФ</a:t>
            </a:r>
            <a:r>
              <a:rPr lang="ru-RU" b="1" i="1" dirty="0" smtClean="0"/>
              <a:t>:</a:t>
            </a:r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r>
              <a:rPr lang="ru-RU" dirty="0"/>
              <a:t>- низкая правовая культура;</a:t>
            </a:r>
          </a:p>
          <a:p>
            <a:pPr marL="0" indent="0">
              <a:buNone/>
            </a:pPr>
            <a:r>
              <a:rPr lang="ru-RU" dirty="0"/>
              <a:t>-  низкий уровень гражданского самосознания личности;</a:t>
            </a:r>
          </a:p>
          <a:p>
            <a:pPr marL="0" indent="0">
              <a:buNone/>
            </a:pPr>
            <a:r>
              <a:rPr lang="ru-RU" dirty="0"/>
              <a:t>- коррупционная готовность населения (принятие коррупции и примирение с ней в обыденном сознании российского общества);</a:t>
            </a:r>
          </a:p>
          <a:p>
            <a:pPr marL="0" indent="0">
              <a:buNone/>
            </a:pPr>
            <a:r>
              <a:rPr lang="ru-RU" dirty="0"/>
              <a:t>- социальная апатия и пессимизм.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50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коррупции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/>
              <a:t>Экономические предпосылки коррупции. </a:t>
            </a:r>
            <a:endParaRPr lang="ru-RU" b="1" i="1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- приватизация государственной собственности;</a:t>
            </a:r>
          </a:p>
          <a:p>
            <a:pPr marL="0" indent="0">
              <a:buNone/>
            </a:pPr>
            <a:r>
              <a:rPr lang="ru-RU" dirty="0"/>
              <a:t>- исполнение бюджета и распределение бюджетных средств;</a:t>
            </a:r>
          </a:p>
          <a:p>
            <a:pPr marL="0" indent="0">
              <a:buNone/>
            </a:pPr>
            <a:r>
              <a:rPr lang="ru-RU" dirty="0"/>
              <a:t>- предоставление эксклюзивных прав;</a:t>
            </a:r>
          </a:p>
          <a:p>
            <a:pPr marL="0" indent="0">
              <a:buNone/>
            </a:pPr>
            <a:r>
              <a:rPr lang="ru-RU" dirty="0"/>
              <a:t>- малореальный бюджет и недисциплинированность его исполнения;</a:t>
            </a:r>
          </a:p>
          <a:p>
            <a:pPr marL="0" indent="0">
              <a:buNone/>
            </a:pPr>
            <a:r>
              <a:rPr lang="ru-RU" dirty="0"/>
              <a:t>- неуклюжая налоговая система;</a:t>
            </a:r>
          </a:p>
          <a:p>
            <a:pPr marL="0" indent="0">
              <a:buNone/>
            </a:pPr>
            <a:r>
              <a:rPr lang="ru-RU" dirty="0"/>
              <a:t>- отсутствие контроля над расходованием бюджетных средств;</a:t>
            </a:r>
          </a:p>
          <a:p>
            <a:pPr marL="0" indent="0">
              <a:buNone/>
            </a:pPr>
            <a:r>
              <a:rPr lang="ru-RU" dirty="0"/>
              <a:t>- выдача государственных кредитов при распределении бюджетных средств;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058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688" y="1123838"/>
            <a:ext cx="2438095" cy="4601183"/>
          </a:xfrm>
        </p:spPr>
        <p:txBody>
          <a:bodyPr/>
          <a:lstStyle/>
          <a:p>
            <a:r>
              <a:rPr lang="ru-RU" dirty="0" smtClean="0"/>
              <a:t>Последствия коррупции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/>
              <a:t>1.Уменьшаются </a:t>
            </a:r>
            <a:r>
              <a:rPr lang="ru-RU" sz="1600" dirty="0"/>
              <a:t>налоговые поступления в бюджет</a:t>
            </a:r>
          </a:p>
          <a:p>
            <a:pPr marL="0" indent="0">
              <a:buNone/>
            </a:pPr>
            <a:r>
              <a:rPr lang="ru-RU" sz="1600" dirty="0" smtClean="0"/>
              <a:t>2.Отвлекаются </a:t>
            </a:r>
            <a:r>
              <a:rPr lang="ru-RU" sz="1600" dirty="0"/>
              <a:t>колоссальные средства от целей общественного развития, уменьшаются возможности решать социальные проблемы	</a:t>
            </a:r>
          </a:p>
          <a:p>
            <a:pPr marL="0" indent="0">
              <a:buNone/>
            </a:pPr>
            <a:r>
              <a:rPr lang="ru-RU" sz="1600" dirty="0" smtClean="0"/>
              <a:t>3.Уменьшается </a:t>
            </a:r>
            <a:r>
              <a:rPr lang="ru-RU" sz="1600" dirty="0"/>
              <a:t>доверие к власти, растёт её отчуждение от общества</a:t>
            </a:r>
          </a:p>
          <a:p>
            <a:pPr marL="0" indent="0">
              <a:buNone/>
            </a:pPr>
            <a:r>
              <a:rPr lang="ru-RU" sz="1600" dirty="0" smtClean="0"/>
              <a:t>4.Снижается </a:t>
            </a:r>
            <a:r>
              <a:rPr lang="ru-RU" sz="1600" dirty="0"/>
              <a:t>эффективность рынка	</a:t>
            </a:r>
          </a:p>
          <a:p>
            <a:pPr marL="0" indent="0">
              <a:buNone/>
            </a:pPr>
            <a:r>
              <a:rPr lang="ru-RU" sz="1600" dirty="0" smtClean="0"/>
              <a:t>5.Увеличивается </a:t>
            </a:r>
            <a:r>
              <a:rPr lang="ru-RU" sz="1600" dirty="0"/>
              <a:t>имущественное неравенство за счёт несправедливого распределения в пользу узких олигархических групп, растёт бедность, усиливается социальная напряжённость	</a:t>
            </a:r>
          </a:p>
          <a:p>
            <a:pPr marL="0" indent="0">
              <a:buNone/>
            </a:pPr>
            <a:r>
              <a:rPr lang="ru-RU" sz="1600" dirty="0" smtClean="0"/>
              <a:t>6.Падает </a:t>
            </a:r>
            <a:r>
              <a:rPr lang="ru-RU" sz="1600" dirty="0"/>
              <a:t>престиж страны на международной арене, растёт угроза её экономической и политической изоляции</a:t>
            </a:r>
          </a:p>
          <a:p>
            <a:pPr marL="0" indent="0">
              <a:buNone/>
            </a:pPr>
            <a:r>
              <a:rPr lang="ru-RU" sz="1600" dirty="0" smtClean="0"/>
              <a:t>7.Неэффективно </a:t>
            </a:r>
            <a:r>
              <a:rPr lang="ru-RU" sz="1600" dirty="0"/>
              <a:t>используются бюджетные средства, увеличивается бюджетный дефицит	</a:t>
            </a:r>
          </a:p>
          <a:p>
            <a:pPr marL="0" indent="0">
              <a:buNone/>
            </a:pPr>
            <a:r>
              <a:rPr lang="ru-RU" sz="1600" dirty="0" smtClean="0"/>
              <a:t>8.Укрепляется </a:t>
            </a:r>
            <a:r>
              <a:rPr lang="ru-RU" sz="1600" dirty="0"/>
              <a:t>организованная преступность в силу коррумпированности правоохранительных </a:t>
            </a:r>
            <a:r>
              <a:rPr lang="ru-RU" sz="1600" dirty="0" smtClean="0"/>
              <a:t>органов</a:t>
            </a:r>
            <a:endParaRPr lang="ru-RU" sz="1600" dirty="0"/>
          </a:p>
          <a:p>
            <a:pPr marL="0" indent="0">
              <a:buNone/>
            </a:pPr>
            <a:r>
              <a:rPr lang="ru-RU" sz="1600" dirty="0" smtClean="0"/>
              <a:t>9.Возникает </a:t>
            </a:r>
            <a:r>
              <a:rPr lang="ru-RU" sz="1600" dirty="0"/>
              <a:t>угроза разложения демократических институтов</a:t>
            </a:r>
          </a:p>
          <a:p>
            <a:pPr marL="0" indent="0">
              <a:buNone/>
            </a:pPr>
            <a:r>
              <a:rPr lang="ru-RU" sz="1600" dirty="0" smtClean="0"/>
              <a:t>10.Повышаются </a:t>
            </a:r>
            <a:r>
              <a:rPr lang="ru-RU" sz="1600" dirty="0"/>
              <a:t>цены, страдают </a:t>
            </a:r>
            <a:r>
              <a:rPr lang="ru-RU" sz="1600" dirty="0" smtClean="0"/>
              <a:t>потребители</a:t>
            </a:r>
            <a:endParaRPr lang="ru-RU" sz="1600" dirty="0"/>
          </a:p>
          <a:p>
            <a:pPr marL="0" indent="0">
              <a:buNone/>
            </a:pPr>
            <a:r>
              <a:rPr lang="ru-RU" sz="1600" dirty="0" smtClean="0"/>
              <a:t>11.Теряется </a:t>
            </a:r>
            <a:r>
              <a:rPr lang="ru-RU" sz="1600" dirty="0"/>
              <a:t>доверие производителя и потребителя к способности власти устанавливать и соблюдать правила рыночной экономики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8295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5229354"/>
              </p:ext>
            </p:extLst>
          </p:nvPr>
        </p:nvGraphicFramePr>
        <p:xfrm>
          <a:off x="2483768" y="2060845"/>
          <a:ext cx="6336705" cy="2250675"/>
        </p:xfrm>
        <a:graphic>
          <a:graphicData uri="http://schemas.openxmlformats.org/drawingml/2006/table">
            <a:tbl>
              <a:tblPr firstRow="1" firstCol="1" bandRow="1"/>
              <a:tblGrid>
                <a:gridCol w="2112235"/>
                <a:gridCol w="2112235"/>
                <a:gridCol w="2112235"/>
              </a:tblGrid>
              <a:tr h="303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Экономические последствия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Социальные последствия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Политические последствия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8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49" marR="57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27784" y="831450"/>
            <a:ext cx="655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Соотносите </a:t>
            </a:r>
            <a:r>
              <a:rPr lang="ru-RU" sz="3200" b="1" dirty="0"/>
              <a:t>последствия по видам </a:t>
            </a:r>
          </a:p>
        </p:txBody>
      </p:sp>
    </p:spTree>
    <p:extLst>
      <p:ext uri="{BB962C8B-B14F-4D97-AF65-F5344CB8AC3E}">
        <p14:creationId xmlns:p14="http://schemas.microsoft.com/office/powerpoint/2010/main" val="350598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9870785"/>
              </p:ext>
            </p:extLst>
          </p:nvPr>
        </p:nvGraphicFramePr>
        <p:xfrm>
          <a:off x="2627785" y="2708920"/>
          <a:ext cx="6264696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088232"/>
                <a:gridCol w="20882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Экономические</a:t>
                      </a:r>
                      <a:r>
                        <a:rPr lang="ru-RU" sz="2000" baseline="0" dirty="0" smtClean="0"/>
                        <a:t> последствия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Социальные </a:t>
                      </a:r>
                    </a:p>
                    <a:p>
                      <a:pPr algn="ctr"/>
                      <a:r>
                        <a:rPr lang="ru-RU" sz="2000" dirty="0" smtClean="0"/>
                        <a:t>последствия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Политические последствия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1, 4, 7, 10, 11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2, 5, 8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3, 6, 9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962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Коррупция - </a:t>
            </a:r>
            <a:r>
              <a:rPr lang="ru-RU" sz="2400" dirty="0"/>
              <a:t>это действительно важнейшая проблема, которую невозможно побороть без активного участия всего общества.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Ведь </a:t>
            </a:r>
            <a:r>
              <a:rPr lang="ru-RU" sz="2400" dirty="0"/>
              <a:t>именно от того, как каждый гражданин относится и реагирует на проявления коррупционных действий зависит обстановка в государстве в целом.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В </a:t>
            </a:r>
            <a:r>
              <a:rPr lang="ru-RU" sz="2400" dirty="0"/>
              <a:t>идеальном варианте, каждый человек, обязан пресекать любые проявления взяточничества, всеми доступными и что самое важное, законными </a:t>
            </a:r>
            <a:r>
              <a:rPr lang="ru-RU" sz="2400" dirty="0" smtClean="0"/>
              <a:t>методами.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2937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5486400" cy="4002760"/>
          </a:xfrm>
        </p:spPr>
        <p:txBody>
          <a:bodyPr>
            <a:normAutofit/>
          </a:bodyPr>
          <a:lstStyle/>
          <a:p>
            <a:r>
              <a:rPr lang="ru-RU" sz="2800" dirty="0"/>
              <a:t>О каком социальном явлении идёт речь? </a:t>
            </a:r>
            <a:br>
              <a:rPr lang="ru-RU" sz="2800" dirty="0"/>
            </a:br>
            <a:r>
              <a:rPr lang="ru-RU" sz="2800" dirty="0"/>
              <a:t>Насколько современны пословицы, созданные много лет назад? </a:t>
            </a:r>
            <a:br>
              <a:rPr lang="ru-RU" sz="2800" dirty="0"/>
            </a:br>
            <a:r>
              <a:rPr lang="ru-RU" sz="2800" dirty="0"/>
              <a:t>Можно ли встретить героев этих половиц в наши дни?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Позволяют </a:t>
            </a:r>
            <a:r>
              <a:rPr lang="ru-RU" sz="2800" dirty="0"/>
              <a:t>ли пословицы и поговорки определить суть и причины взяточничества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96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Коррупция </a:t>
            </a:r>
            <a:r>
              <a:rPr lang="ru-RU" b="1" dirty="0"/>
              <a:t>– социально опасное явление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01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сформировать понятие «коррупция», её причины и негативные последствия, виды юридической ответственности за совершение коррупционных действий</a:t>
            </a:r>
          </a:p>
        </p:txBody>
      </p:sp>
    </p:spTree>
    <p:extLst>
      <p:ext uri="{BB962C8B-B14F-4D97-AF65-F5344CB8AC3E}">
        <p14:creationId xmlns:p14="http://schemas.microsoft.com/office/powerpoint/2010/main" val="1822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/>
              <a:t>1. Сущность коррупции, основные черты.</a:t>
            </a:r>
          </a:p>
          <a:p>
            <a:pPr marL="0" indent="0">
              <a:buNone/>
            </a:pPr>
            <a:r>
              <a:rPr lang="ru-RU" sz="3600" dirty="0"/>
              <a:t>2. Причины коррупции.</a:t>
            </a:r>
          </a:p>
          <a:p>
            <a:pPr marL="0" indent="0">
              <a:buNone/>
            </a:pPr>
            <a:r>
              <a:rPr lang="ru-RU" sz="3600" dirty="0"/>
              <a:t>3. Последствия коррупции.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902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Почему борьба с коррупцией является одной из ключевых и центральных проблем в российском обществе?</a:t>
            </a:r>
          </a:p>
        </p:txBody>
      </p:sp>
    </p:spTree>
    <p:extLst>
      <p:ext uri="{BB962C8B-B14F-4D97-AF65-F5344CB8AC3E}">
        <p14:creationId xmlns:p14="http://schemas.microsoft.com/office/powerpoint/2010/main" val="400246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2686834"/>
              </p:ext>
            </p:extLst>
          </p:nvPr>
        </p:nvGraphicFramePr>
        <p:xfrm>
          <a:off x="2555775" y="3005137"/>
          <a:ext cx="6336704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1584176"/>
                <a:gridCol w="1584176"/>
                <a:gridCol w="1584176"/>
                <a:gridCol w="1584176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власти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Судебная система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Повседневная жизнь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Хозяйст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-венная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жизнь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30175" algn="just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0175" algn="just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0175" algn="just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0175"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147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688" y="1123838"/>
            <a:ext cx="2366087" cy="4601183"/>
          </a:xfrm>
        </p:spPr>
        <p:txBody>
          <a:bodyPr/>
          <a:lstStyle/>
          <a:p>
            <a:r>
              <a:rPr lang="ru-RU" dirty="0"/>
              <a:t>характерные черты коррупции: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/>
              <a:t>-</a:t>
            </a:r>
            <a:r>
              <a:rPr lang="ru-RU" sz="2800" dirty="0"/>
              <a:t>противоправность;</a:t>
            </a:r>
          </a:p>
          <a:p>
            <a:pPr marL="0" indent="0">
              <a:buNone/>
            </a:pPr>
            <a:r>
              <a:rPr lang="ru-RU" sz="2800" dirty="0"/>
              <a:t>- двусторонний сговор о противоправных действиях;</a:t>
            </a:r>
          </a:p>
          <a:p>
            <a:pPr marL="0" indent="0">
              <a:buNone/>
            </a:pPr>
            <a:r>
              <a:rPr lang="ru-RU" sz="2800" dirty="0"/>
              <a:t>- наличие фактов сговора, продажности и связанных с ним злоупотреблений</a:t>
            </a:r>
          </a:p>
          <a:p>
            <a:pPr marL="0" indent="0">
              <a:buNone/>
            </a:pPr>
            <a:r>
              <a:rPr lang="ru-RU" sz="2800" dirty="0"/>
              <a:t>- скрытость корыстных целей участников;</a:t>
            </a:r>
          </a:p>
          <a:p>
            <a:pPr marL="0" indent="0">
              <a:buNone/>
            </a:pPr>
            <a:r>
              <a:rPr lang="ru-RU" sz="2800" dirty="0"/>
              <a:t>- стремление получить незаконные выгоды и преимущества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526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 </a:t>
            </a:r>
            <a:r>
              <a:rPr lang="ru-RU" dirty="0"/>
              <a:t>«О противодействии коррупции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u="sng" dirty="0"/>
              <a:t>Коррупция</a:t>
            </a:r>
            <a:r>
              <a:rPr lang="ru-RU" sz="2400" dirty="0"/>
              <a:t> – это злоупотребление служебным положением, дача взятки, злоупотребление полномочиями, коммерческий подкуп либо иное незаконное использование физическим лицом своего должностного положения вопреки законным интересам общества и государства в целях получения выгоды в виде денег, ценностей, иного имущества или услуг имущественного характера, иных имущественных прав для себя или третьих лиц, либо незаконное предоставление такой выгоды указанному лицу другими физическими лицами</a:t>
            </a:r>
          </a:p>
        </p:txBody>
      </p:sp>
    </p:spTree>
    <p:extLst>
      <p:ext uri="{BB962C8B-B14F-4D97-AF65-F5344CB8AC3E}">
        <p14:creationId xmlns:p14="http://schemas.microsoft.com/office/powerpoint/2010/main" val="422073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а">
  <a:themeElements>
    <a:clrScheme name="Рама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Рам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</Template>
  <TotalTime>22</TotalTime>
  <Words>479</Words>
  <Application>Microsoft Office PowerPoint</Application>
  <PresentationFormat>Экран (4:3)</PresentationFormat>
  <Paragraphs>100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Calibri</vt:lpstr>
      <vt:lpstr>Corbel</vt:lpstr>
      <vt:lpstr>Times New Roman</vt:lpstr>
      <vt:lpstr>Wingdings 2</vt:lpstr>
      <vt:lpstr>Рама</vt:lpstr>
      <vt:lpstr>Обществознание</vt:lpstr>
      <vt:lpstr>О каком социальном явлении идёт речь?  Насколько современны пословицы, созданные много лет назад?  Можно ли встретить героев этих половиц в наши дни?  Позволяют ли пословицы и поговорки определить суть и причины взяточничества?</vt:lpstr>
      <vt:lpstr>Коррупция – социально опасное явление</vt:lpstr>
      <vt:lpstr>Цель:</vt:lpstr>
      <vt:lpstr>План:</vt:lpstr>
      <vt:lpstr>Презентация PowerPoint</vt:lpstr>
      <vt:lpstr>Задание:</vt:lpstr>
      <vt:lpstr>характерные черты коррупции: </vt:lpstr>
      <vt:lpstr>Закон «О противодействии коррупции</vt:lpstr>
      <vt:lpstr>Причины коррупции</vt:lpstr>
      <vt:lpstr>Причины коррупции</vt:lpstr>
      <vt:lpstr>Причины коррупции</vt:lpstr>
      <vt:lpstr>Причины коррупции</vt:lpstr>
      <vt:lpstr>Последствия коррупции</vt:lpstr>
      <vt:lpstr>Задание</vt:lpstr>
      <vt:lpstr>Презентация PowerPoint</vt:lpstr>
      <vt:lpstr>Вывод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Обществознание</dc:title>
  <dc:creator>Юлия</dc:creator>
  <cp:lastModifiedBy>Юлия</cp:lastModifiedBy>
  <cp:revision>4</cp:revision>
  <dcterms:created xsi:type="dcterms:W3CDTF">2019-02-05T19:30:01Z</dcterms:created>
  <dcterms:modified xsi:type="dcterms:W3CDTF">2019-02-05T20:03:16Z</dcterms:modified>
</cp:coreProperties>
</file>