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FF0000"/>
                </a:solidFill>
              </a:rPr>
              <a:t>Личностно-ориентированное  обучение в  математике.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456267" y="4419600"/>
            <a:ext cx="6231467" cy="61524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Учитель математики </a:t>
            </a:r>
            <a:r>
              <a:rPr lang="ru-RU" dirty="0" err="1" smtClean="0"/>
              <a:t>Гункина</a:t>
            </a:r>
            <a:r>
              <a:rPr lang="ru-RU" dirty="0" smtClean="0"/>
              <a:t> Л.А.</a:t>
            </a:r>
          </a:p>
          <a:p>
            <a:r>
              <a:rPr lang="ru-RU" smtClean="0"/>
              <a:t>2018г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653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023" y="817583"/>
            <a:ext cx="6965245" cy="630217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2. </a:t>
            </a:r>
            <a:r>
              <a:rPr lang="ru-RU" sz="1800" b="1" dirty="0" smtClean="0">
                <a:solidFill>
                  <a:srgbClr val="FF0000"/>
                </a:solidFill>
              </a:rPr>
              <a:t> Видоизменение  в  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</a:rPr>
              <a:t>деятельности ученика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1298448" y="1600200"/>
            <a:ext cx="3200400" cy="4495799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Традиционная цель - </a:t>
            </a:r>
            <a:r>
              <a:rPr lang="ru-RU" sz="1200" b="1" dirty="0" err="1" smtClean="0">
                <a:solidFill>
                  <a:srgbClr val="FF0000"/>
                </a:solidFill>
              </a:rPr>
              <a:t>ЗУНы</a:t>
            </a:r>
            <a:r>
              <a:rPr lang="ru-RU" sz="1200" b="1" dirty="0" smtClean="0">
                <a:solidFill>
                  <a:srgbClr val="FF0000"/>
                </a:solidFill>
              </a:rPr>
              <a:t> по предмету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-Фиксирует новую тему урока.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-Воспринимает, анализирует, запоминает предметную информацию, причем подчас без критического осмысления.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-Отвечает на вопросы учителя, уточняет свое понимание содержания темы, но не задумывается над процессом понимания - понимает так, как удается.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-Сопоставляет свои знания с высказываниями других учащихся, дополняет или уточняет их.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-Выполняет задания, одинаковые для всех; при выполнении задания ориентируется на результат - правильный ответ, хорошую отметку.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 Свою учебную работу не анализирует, способ достижения результата не выделяет, не анализирует свое психологическое состояние, поскольку этого никто и не требует</a:t>
            </a:r>
            <a:r>
              <a:rPr lang="ru-RU" sz="1200" dirty="0" smtClean="0"/>
              <a:t>.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sz="quarter" idx="14"/>
          </p:nvPr>
        </p:nvSpPr>
        <p:spPr>
          <a:xfrm>
            <a:off x="4663440" y="1447800"/>
            <a:ext cx="32004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Инновационная цель - личность, ее способности к </a:t>
            </a:r>
            <a:r>
              <a:rPr lang="ru-RU" sz="1200" b="1" dirty="0" err="1" smtClean="0">
                <a:solidFill>
                  <a:srgbClr val="FF0000"/>
                </a:solidFill>
              </a:rPr>
              <a:t>самоизменению</a:t>
            </a:r>
            <a:endParaRPr lang="ru-RU" sz="1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-</a:t>
            </a:r>
            <a:r>
              <a:rPr lang="ru-RU" sz="1400" dirty="0" smtClean="0"/>
              <a:t>Участвует в постановке новой учебной задачи, ее переопределении, в выявлении противоречия, проблемы; пытается вместе с учителем и другими учащимися выявить идею, гипотезу ее решения, предлагает свои варианты решения, свое видение проблемы. Учитель при этом - ценный источник познания для ученика.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-При объяснении учителя живо участвует репликами, вопросами, мысленно ведет диалог с ним, критически осмысливая слова учителя.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-Учится в каждой учебной задаче выявлять метод решения, ход получения знания, учится отделять способ решения от результата.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-Выполняет задания дифференцированного типа, стремясь выделить обобщенные способы действий.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-Охотно анализирует свою учебную работу, свое психологическое состояние, открыто демонстрирует свои "плюсы и минусы".</a:t>
            </a:r>
          </a:p>
        </p:txBody>
      </p:sp>
    </p:spTree>
    <p:extLst>
      <p:ext uri="{BB962C8B-B14F-4D97-AF65-F5344CB8AC3E}">
        <p14:creationId xmlns:p14="http://schemas.microsoft.com/office/powerpoint/2010/main" xmlns="" val="293266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FF0000"/>
                </a:solidFill>
              </a:rPr>
              <a:t>В  педагогической практике можно использовать различные формы и виды дифференцированного обучения: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1. </a:t>
            </a:r>
            <a:r>
              <a:rPr lang="ru-RU" sz="1400" b="1" dirty="0" err="1" smtClean="0">
                <a:solidFill>
                  <a:srgbClr val="FF0000"/>
                </a:solidFill>
              </a:rPr>
              <a:t>Разноуровневые</a:t>
            </a:r>
            <a:r>
              <a:rPr lang="ru-RU" sz="1400" b="1" dirty="0" smtClean="0">
                <a:solidFill>
                  <a:srgbClr val="FF0000"/>
                </a:solidFill>
              </a:rPr>
              <a:t> карточки</a:t>
            </a:r>
            <a:endParaRPr lang="ru-RU" sz="1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 Каждая карточка содержит задания базового уровня, более сложные задания и задания, требующие творческого подхода.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       При получении такой карточки каждый ученик определяет для себя уровень. Такая система работы является неотъемлемой частью подготовки к сдаче ОГЭ.</a:t>
            </a:r>
            <a:endParaRPr lang="ru-RU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2.Тесты: тематические, итоговые</a:t>
            </a:r>
            <a:endParaRPr lang="ru-RU" sz="1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dirty="0" smtClean="0"/>
              <a:t>Задания в тестах подбираю по степени сложности- от легких к более сложным. При работе с тестами ученики выполняют различные виды заданий: выбрать только ответы или кратко решить, чтобы видеть ход мыслей, рассуждений ребенка. Новые дидактические материалы, </a:t>
            </a:r>
            <a:r>
              <a:rPr lang="ru-RU" sz="1400" dirty="0" err="1" smtClean="0"/>
              <a:t>КИМы</a:t>
            </a:r>
            <a:r>
              <a:rPr lang="ru-RU" sz="1400" dirty="0" smtClean="0"/>
              <a:t>  предполагают дифференцированную работу. </a:t>
            </a:r>
            <a:endParaRPr lang="ru-RU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3.Самостоятельные и контрольные работы</a:t>
            </a:r>
            <a:r>
              <a:rPr lang="ru-RU" sz="1400" b="1" dirty="0" smtClean="0"/>
              <a:t> </a:t>
            </a:r>
            <a:r>
              <a:rPr lang="ru-RU" sz="1400" dirty="0" smtClean="0"/>
              <a:t>содержат задания,  как обязательного уровня, так и задания повышенного уровня сложности. При проведении контрольных работ использую несколько вариантов; для сильных учеников более сложные задания,  что исключает списывание и дает индивидуальный подход к каждому ученику. </a:t>
            </a:r>
            <a:endParaRPr lang="ru-RU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4.</a:t>
            </a:r>
            <a:r>
              <a:rPr lang="ru-RU" sz="1400" dirty="0" smtClean="0">
                <a:solidFill>
                  <a:srgbClr val="FF0000"/>
                </a:solidFill>
              </a:rPr>
              <a:t>  </a:t>
            </a:r>
            <a:r>
              <a:rPr lang="ru-RU" sz="1400" b="1" dirty="0" smtClean="0">
                <a:solidFill>
                  <a:srgbClr val="FF0000"/>
                </a:solidFill>
              </a:rPr>
              <a:t>Работа по учебнику</a:t>
            </a:r>
            <a:r>
              <a:rPr lang="ru-RU" sz="1400" dirty="0" smtClean="0"/>
              <a:t> также имеет дифференцированный подход. Задания разбиты по уровню сложности. В своей работе практикую консультации  для детей, которые пропустили занятия, в целях устранения пробелов в знаниях.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5.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При изучении новой темы</a:t>
            </a:r>
            <a:r>
              <a:rPr lang="ru-RU" sz="1400" dirty="0" smtClean="0"/>
              <a:t> выделяю четыре этапа: изучение, усвоение, закрепление и углубление. В течении них должна быть усвоена тема. Первый этап обращен одинаково ко всем учащимся. На следующих этапах проявляется дифференциация.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34843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023" y="817583"/>
            <a:ext cx="6965245" cy="78261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dirty="0" smtClean="0">
                <a:solidFill>
                  <a:srgbClr val="FF0000"/>
                </a:solidFill>
              </a:rPr>
              <a:t>Личностно-ориентированное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обучение позволяет: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463040" y="1828800"/>
            <a:ext cx="6196405" cy="411480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Повысить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мотивированность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учащихся к обучению.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Повысить их познавательную активность.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Построить учебный процесс с учетом личностной компоненты, т.е. учесть личностные особенности каждого учащегося, а также ориентироваться на развитие их познавательных способностей и активизацию творческой, познавательной деятельности.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Создать условия для самостоятельного управления ходом обучения.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Дифференцировать и индивидуализировать учебный процесс.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Создать условия для систематического контроля (рефлексии) усвоения знаний учащимися.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Вносить своевременные корректирующие воздействия преподавателя по ходу учебного процесса.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Отследить динамику развития учащихся.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Учесть уровень обученности и обучаемости практически каждого учащегося.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192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8600" y="1219200"/>
            <a:ext cx="8686800" cy="4191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14790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11559" y="476672"/>
            <a:ext cx="7668841" cy="5649491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    Личностно-ориентированное обучение</a:t>
            </a:r>
            <a:r>
              <a:rPr lang="ru-RU" sz="3200" dirty="0" smtClean="0"/>
              <a:t> — это такое обучение, где во главу угла ставится личность ребенка, ее самобытность, </a:t>
            </a:r>
            <a:r>
              <a:rPr lang="ru-RU" sz="3200" dirty="0" err="1" smtClean="0"/>
              <a:t>самоценность</a:t>
            </a:r>
            <a:r>
              <a:rPr lang="ru-RU" sz="3200" dirty="0" smtClean="0"/>
              <a:t>, субъектный опыт каждого сначала раскрывается, а затем согласовывается с содержанием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9657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Условия существования </a:t>
            </a:r>
            <a:br>
              <a:rPr lang="ru-RU" sz="2800" b="1" smtClean="0">
                <a:solidFill>
                  <a:srgbClr val="FF0000"/>
                </a:solidFill>
              </a:rPr>
            </a:br>
            <a:r>
              <a:rPr lang="ru-RU" sz="2800" b="1" smtClean="0">
                <a:solidFill>
                  <a:srgbClr val="FF0000"/>
                </a:solidFill>
              </a:rPr>
              <a:t>личностно-ориентированного подхода </a:t>
            </a:r>
            <a:br>
              <a:rPr lang="ru-RU" sz="2800" b="1" smtClean="0">
                <a:solidFill>
                  <a:srgbClr val="FF0000"/>
                </a:solidFill>
              </a:rPr>
            </a:br>
            <a:r>
              <a:rPr lang="ru-RU" sz="2800" b="1" smtClean="0">
                <a:solidFill>
                  <a:srgbClr val="FF0000"/>
                </a:solidFill>
              </a:rPr>
              <a:t>в образовании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ru-RU" sz="2800" smtClean="0"/>
              <a:t>- наличие комфортных и безопасных условий обучения;</a:t>
            </a:r>
          </a:p>
          <a:p>
            <a:pPr eaLnBrk="1" hangingPunct="1">
              <a:buFontTx/>
              <a:buNone/>
            </a:pPr>
            <a:r>
              <a:rPr lang="ru-RU" sz="2800" smtClean="0"/>
              <a:t>- осуществление воспитания саморегулирующего поведение личности;</a:t>
            </a:r>
          </a:p>
          <a:p>
            <a:pPr eaLnBrk="1" hangingPunct="1">
              <a:buFontTx/>
              <a:buNone/>
            </a:pPr>
            <a:r>
              <a:rPr lang="ru-RU" sz="2800" smtClean="0"/>
              <a:t>- формирование и развитие мышления;</a:t>
            </a:r>
          </a:p>
          <a:p>
            <a:pPr eaLnBrk="1" hangingPunct="1">
              <a:buFontTx/>
              <a:buNone/>
            </a:pPr>
            <a:r>
              <a:rPr lang="ru-RU" sz="2800" smtClean="0"/>
              <a:t>- учёт уровня способностей и возможностей каждого ученика в процессе обучения;</a:t>
            </a:r>
          </a:p>
          <a:p>
            <a:pPr eaLnBrk="1" hangingPunct="1">
              <a:buFontTx/>
              <a:buNone/>
            </a:pPr>
            <a:r>
              <a:rPr lang="ru-RU" sz="2800" smtClean="0"/>
              <a:t>- адаптация учебного процесса к особенностям групп учащихся.</a:t>
            </a:r>
          </a:p>
        </p:txBody>
      </p:sp>
    </p:spTree>
    <p:extLst>
      <p:ext uri="{BB962C8B-B14F-4D97-AF65-F5344CB8AC3E}">
        <p14:creationId xmlns:p14="http://schemas.microsoft.com/office/powerpoint/2010/main" xmlns="" val="128603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463040" y="764704"/>
            <a:ext cx="6196405" cy="4958365"/>
          </a:xfrm>
        </p:spPr>
        <p:txBody>
          <a:bodyPr>
            <a:normAutofit fontScale="77500" lnSpcReduction="20000"/>
          </a:bodyPr>
          <a:lstStyle/>
          <a:p>
            <a:pPr algn="l" eaLnBrk="1" hangingPunct="1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Личностно-ориентированный урок</a:t>
            </a:r>
            <a:r>
              <a:rPr lang="ru-RU" sz="2800" dirty="0" smtClean="0"/>
              <a:t> – это не просто создание учителем благожелательной творческой атмосферы, а постоянное обращение к субъективному опыту школьников как опыту их собственной жизнедеятельности. Работа с субъективным опытом на уроке предполагает использование различных форм общения, способствующих подлинному сотрудничеству учителя и учащихся, направленному на совместный анализ процесса учебной  работы.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9241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FF0000"/>
                </a:solidFill>
              </a:rPr>
              <a:t>Подходы для реализации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 личностно-ориентированного урока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/>
              <a:t> </a:t>
            </a:r>
            <a:r>
              <a:rPr lang="ru-RU" sz="2400" dirty="0" smtClean="0"/>
              <a:t>- учёт личностных особенностей учащихся;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- применение приёмов для актуализации и обогащения субъектного опыта ребёнка;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- использование разнообразных форм общения, особенно диалога;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- создание доверия и толерантности в учебных взаимодействиях;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- стимулирование учеников к выбору учебных заданий, форм и способов их выполнения;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- использование учащимися таких речевых оборотов, как: “я полагаю, что…”, “мне кажется, что…”, “по моему мнению”, “я думаю, что…” и т. д.</a:t>
            </a:r>
          </a:p>
        </p:txBody>
      </p:sp>
    </p:spTree>
    <p:extLst>
      <p:ext uri="{BB962C8B-B14F-4D97-AF65-F5344CB8AC3E}">
        <p14:creationId xmlns:p14="http://schemas.microsoft.com/office/powerpoint/2010/main" xmlns="" val="19461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18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Сравнительная характеристика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деятельности педагога при проведении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традиционного и личностно-ориентированного урока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Традиционный урок</a:t>
            </a:r>
          </a:p>
          <a:p>
            <a:pPr marL="342900" indent="-342900" eaLnBrk="1" hangingPunct="1">
              <a:lnSpc>
                <a:spcPct val="80000"/>
              </a:lnSpc>
              <a:buNone/>
            </a:pPr>
            <a:r>
              <a:rPr lang="ru-RU" sz="1800" dirty="0" smtClean="0"/>
              <a:t>Обучает всех детей установленной сумме знаний, умений и навыков.</a:t>
            </a:r>
          </a:p>
          <a:p>
            <a:pPr marL="342900" indent="-342900" eaLnBrk="1" hangingPunct="1">
              <a:lnSpc>
                <a:spcPct val="80000"/>
              </a:lnSpc>
              <a:buNone/>
            </a:pPr>
            <a:r>
              <a:rPr lang="ru-RU" sz="1800" dirty="0" smtClean="0"/>
              <a:t>Распределяет учебные задания, форму работы детей и демонстрирует им образец правильного выполнения заданий.</a:t>
            </a:r>
          </a:p>
          <a:p>
            <a:pPr marL="342900" indent="-342900" eaLnBrk="1" hangingPunct="1">
              <a:lnSpc>
                <a:spcPct val="80000"/>
              </a:lnSpc>
              <a:buNone/>
            </a:pPr>
            <a:r>
              <a:rPr lang="ru-RU" sz="1800" dirty="0" smtClean="0"/>
              <a:t>Старается заинтересовать детей в том учебном материале, который предлагает сам учитель.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Личностно-ориентированный урок</a:t>
            </a:r>
          </a:p>
          <a:p>
            <a:pPr marL="342900" indent="-342900" eaLnBrk="1" hangingPunct="1">
              <a:lnSpc>
                <a:spcPct val="80000"/>
              </a:lnSpc>
              <a:buNone/>
            </a:pPr>
            <a:r>
              <a:rPr lang="ru-RU" sz="1800" dirty="0" smtClean="0"/>
              <a:t>Способствует эффективному накоплению каждым ребенком своего собственного личного опыта.</a:t>
            </a:r>
          </a:p>
          <a:p>
            <a:pPr marL="342900" indent="-342900" eaLnBrk="1" hangingPunct="1">
              <a:lnSpc>
                <a:spcPct val="80000"/>
              </a:lnSpc>
              <a:buNone/>
            </a:pPr>
            <a:r>
              <a:rPr lang="ru-RU" sz="1800" dirty="0" smtClean="0"/>
              <a:t>Предлагает детям на выбор различные учебные задания и формы работы, поощряет детей к самостоятельному поиску путей решений этих заданий.</a:t>
            </a:r>
          </a:p>
          <a:p>
            <a:pPr marL="342900" indent="-342900" eaLnBrk="1" hangingPunct="1">
              <a:lnSpc>
                <a:spcPct val="80000"/>
              </a:lnSpc>
              <a:buNone/>
            </a:pPr>
            <a:r>
              <a:rPr lang="ru-RU" sz="1800" dirty="0" smtClean="0"/>
              <a:t>Стремится выявить реальные интересы детей и согласовать с ними подбор и организацию учебного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xmlns="" val="21830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1"/>
            <a:ext cx="6965245" cy="2286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98448" y="1219200"/>
            <a:ext cx="3200400" cy="450494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80000"/>
              </a:lnSpc>
              <a:buNone/>
            </a:pPr>
            <a:r>
              <a:rPr lang="ru-RU" dirty="0" smtClean="0"/>
              <a:t>Предполагает дополнительные индивидуальные занятия с отстающими детьми.</a:t>
            </a:r>
          </a:p>
          <a:p>
            <a:pPr marL="342900" indent="-342900">
              <a:lnSpc>
                <a:spcPct val="80000"/>
              </a:lnSpc>
              <a:buNone/>
            </a:pPr>
            <a:r>
              <a:rPr lang="ru-RU" dirty="0" smtClean="0"/>
              <a:t>Осуществляет планирование детской деятельности в определенном русле.</a:t>
            </a:r>
          </a:p>
          <a:p>
            <a:pPr marL="342900" indent="-342900">
              <a:lnSpc>
                <a:spcPct val="80000"/>
              </a:lnSpc>
              <a:buNone/>
            </a:pPr>
            <a:r>
              <a:rPr lang="ru-RU" dirty="0" smtClean="0"/>
              <a:t>Оценивает результаты работы детей, подмечая и исправляя допущенные ими ошибки.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>
          <a:xfrm>
            <a:off x="4663440" y="1219200"/>
            <a:ext cx="3200400" cy="450532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80000"/>
              </a:lnSpc>
              <a:buNone/>
            </a:pPr>
            <a:r>
              <a:rPr lang="ru-RU" dirty="0" smtClean="0"/>
              <a:t>Ведет индивидуальную работу с каждым ребенком.</a:t>
            </a:r>
          </a:p>
          <a:p>
            <a:pPr marL="342900" indent="-342900">
              <a:lnSpc>
                <a:spcPct val="80000"/>
              </a:lnSpc>
              <a:buNone/>
            </a:pPr>
            <a:r>
              <a:rPr lang="ru-RU" dirty="0" smtClean="0"/>
              <a:t>Помогает детям самостоятельно спланировать свою деятельность.</a:t>
            </a:r>
          </a:p>
          <a:p>
            <a:pPr marL="342900" indent="-342900">
              <a:lnSpc>
                <a:spcPct val="80000"/>
              </a:lnSpc>
              <a:buNone/>
            </a:pPr>
            <a:r>
              <a:rPr lang="ru-RU" dirty="0" smtClean="0"/>
              <a:t>Поощряет детей самостоятельно оценивать результаты их работы и исправлять допущенные ошибки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FF0000"/>
                </a:solidFill>
              </a:rPr>
              <a:t>Видоизменение педагогической деятельности 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учителя и учебной деятельности ученика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/>
              <a:t>1. В деятельности учителя</a:t>
            </a:r>
            <a:br>
              <a:rPr lang="ru-RU" sz="1800" b="1" dirty="0" smtClean="0"/>
            </a:br>
            <a:endParaRPr lang="ru-RU" sz="1800" b="1" dirty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Традиционная цель – </a:t>
            </a:r>
            <a:r>
              <a:rPr lang="ru-RU" sz="1200" b="1" dirty="0" err="1" smtClean="0">
                <a:solidFill>
                  <a:srgbClr val="FF0000"/>
                </a:solidFill>
              </a:rPr>
              <a:t>ЗУНы</a:t>
            </a:r>
            <a:r>
              <a:rPr lang="ru-RU" sz="1200" b="1" dirty="0" smtClean="0">
                <a:solidFill>
                  <a:srgbClr val="FF0000"/>
                </a:solidFill>
              </a:rPr>
              <a:t> по предмету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-Отбирает предметный материал, дидактический материал для его изучения, методы работы. Принципы отбора учебного материала не осознаются, учитель, если и руководствуется ими, то на интуитивном уровне.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- Новую учебную задачу просто объявляет как новую тему урока ("запишите тему урока").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- При решении учебной задачи: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а) сообщает предметные знания, причем чаще всего информационно-объяснительным методом;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б) организует осмысление учебной информации в вопросно-ответной форме, проводит опрос при закреплении, проверяет уровень и полноту предметных знаний учащихся;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в) корректирует высказывания учащихся, подтверждает или опровергает содержание высказываний (правильно, неправильно), ориентирует на получение правильного результата;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г) привлекает учащихся к поиску дополнений, уточнений;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д) контролирует объем и качество полученных предметных знаний, стремится выставить за ответы как можно больше отметок (</a:t>
            </a:r>
            <a:r>
              <a:rPr lang="ru-RU" sz="1200" dirty="0" err="1" smtClean="0"/>
              <a:t>накопляемость</a:t>
            </a:r>
            <a:r>
              <a:rPr lang="ru-RU" sz="1200" dirty="0" smtClean="0"/>
              <a:t> отметок);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е) задание на дом - (недифференцированного типа), носит </a:t>
            </a:r>
            <a:r>
              <a:rPr lang="ru-RU" sz="1200" dirty="0" err="1" smtClean="0"/>
              <a:t>узкопредметный</a:t>
            </a:r>
            <a:r>
              <a:rPr lang="ru-RU" sz="1200" dirty="0" smtClean="0"/>
              <a:t> характер.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b="1" smtClean="0">
                <a:solidFill>
                  <a:srgbClr val="FF0000"/>
                </a:solidFill>
              </a:rPr>
              <a:t>Инновационная цель – личность, ее способности к самоизменению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-Выделяет в предметном материале основные идеи и принципы, методы познания и обобщенные способы действий и выстраивает предметное содержание вокруг этих методологических ориентиров, чтобы каждое предметное знание "работало" на выделенные ориентиры.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- Подбирает дидактический материал, позволяющий ученику выбирать наиболее значимые для него вид и форму учебного содержания (личностно ориентированные ситуации).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- Обеспечивает личностно значимую для учащихся постановку учебной задачи, вызывающую потребность ученика в новом - трудном, но посильном.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- Организует поиск решения учебной задачи путем раскрытия субъектного опыта учащихся: в диалоге, ролевой игре, рефлексии, а не в вопросно-ответной форме, т. е. в личностно ориентированных ситуациях: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а) поиск идеи, гипотезы решения;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б) составление ориентировочной основы действий для решения;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в) максимальная самостоятельность учащихся (подсказка лишь после попыток самостоятельного решения проблемы);</a:t>
            </a:r>
          </a:p>
        </p:txBody>
      </p:sp>
    </p:spTree>
    <p:extLst>
      <p:ext uri="{BB962C8B-B14F-4D97-AF65-F5344CB8AC3E}">
        <p14:creationId xmlns:p14="http://schemas.microsoft.com/office/powerpoint/2010/main" xmlns="" val="371723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sz="quarter" idx="13"/>
          </p:nvPr>
        </p:nvSpPr>
        <p:spPr>
          <a:xfrm>
            <a:off x="5076056" y="1268761"/>
            <a:ext cx="2880320" cy="445538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г) привлекает учащихся к анализу этапов решения учебной задачи, стимулирует учащихся к высказываниям без боязни ошибиться, ориентирует на использование разных способов действий, привлекает к анализу собственных затруднений учащихся (рефлексия), поощряет нестандартные учебные действия;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д) учит приемам развития внимания, восприятия, памяти, мышления, воображения, творческим поисковым процедурам, работе с учебным текстом;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е) при повторении и закреплении учит способам смысловой обработки изучаемого, не злоупотребляет отметками, чаще прибегает к качественным оценкам, причем оценка деятельности - не только по конечному результату, но и по процессу его достижения.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200" dirty="0" smtClean="0"/>
              <a:t>- Задания на дом - </a:t>
            </a:r>
            <a:r>
              <a:rPr lang="ru-RU" sz="1200" dirty="0" err="1" smtClean="0"/>
              <a:t>разноуровневые</a:t>
            </a:r>
            <a:r>
              <a:rPr lang="ru-RU" sz="1200" dirty="0" smtClean="0"/>
              <a:t>, со свободным выбором уровня, с допущением альтернативы в познании, содержащие предметные и методологические знания (на осмыслении методов и обобщенных способов действий). </a:t>
            </a:r>
          </a:p>
        </p:txBody>
      </p:sp>
    </p:spTree>
    <p:extLst>
      <p:ext uri="{BB962C8B-B14F-4D97-AF65-F5344CB8AC3E}">
        <p14:creationId xmlns:p14="http://schemas.microsoft.com/office/powerpoint/2010/main" xmlns="" val="102484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109</TotalTime>
  <Words>1233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Кнопка</vt:lpstr>
      <vt:lpstr>Личностно-ориентированное  обучение в  математике.</vt:lpstr>
      <vt:lpstr>Слайд 2</vt:lpstr>
      <vt:lpstr>Условия существования  личностно-ориентированного подхода  в образовании</vt:lpstr>
      <vt:lpstr>Слайд 4</vt:lpstr>
      <vt:lpstr>Подходы для реализации  личностно-ориентированного урока</vt:lpstr>
      <vt:lpstr> Сравнительная характеристика  деятельности педагога при проведении  традиционного и личностно-ориентированного урока</vt:lpstr>
      <vt:lpstr>Слайд 7</vt:lpstr>
      <vt:lpstr>Видоизменение педагогической деятельности  учителя и учебной деятельности ученика 1. В деятельности учителя </vt:lpstr>
      <vt:lpstr>Слайд 9</vt:lpstr>
      <vt:lpstr>2.  Видоизменение  в   деятельности ученика</vt:lpstr>
      <vt:lpstr>В  педагогической практике можно использовать различные формы и виды дифференцированного обучения:</vt:lpstr>
      <vt:lpstr>Личностно-ориентированное  обучение позволяет: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Личностно-ориентированное обучение</dc:title>
  <cp:lastModifiedBy>COMP</cp:lastModifiedBy>
  <cp:revision>16</cp:revision>
  <dcterms:modified xsi:type="dcterms:W3CDTF">2019-03-19T12:38:04Z</dcterms:modified>
</cp:coreProperties>
</file>