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44" r:id="rId2"/>
    <p:sldMasterId id="2147483756" r:id="rId3"/>
    <p:sldMasterId id="2147483758" r:id="rId4"/>
    <p:sldMasterId id="2147483768" r:id="rId5"/>
    <p:sldMasterId id="2147483770" r:id="rId6"/>
  </p:sldMasterIdLst>
  <p:notesMasterIdLst>
    <p:notesMasterId r:id="rId32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8" r:id="rId18"/>
    <p:sldId id="270" r:id="rId19"/>
    <p:sldId id="285" r:id="rId20"/>
    <p:sldId id="267" r:id="rId21"/>
    <p:sldId id="283" r:id="rId22"/>
    <p:sldId id="280" r:id="rId23"/>
    <p:sldId id="278" r:id="rId24"/>
    <p:sldId id="279" r:id="rId25"/>
    <p:sldId id="273" r:id="rId26"/>
    <p:sldId id="274" r:id="rId27"/>
    <p:sldId id="276" r:id="rId28"/>
    <p:sldId id="277" r:id="rId29"/>
    <p:sldId id="282" r:id="rId30"/>
    <p:sldId id="269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DDDDDD"/>
    <a:srgbClr val="808080"/>
    <a:srgbClr val="07EDBC"/>
    <a:srgbClr val="279D9A"/>
    <a:srgbClr val="00D5D0"/>
    <a:srgbClr val="FFA5FF"/>
    <a:srgbClr val="FFDFFF"/>
    <a:srgbClr val="FFEB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36" autoAdjust="0"/>
    <p:restoredTop sz="94664" autoAdjust="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0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0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DAF47F-68DB-42CC-8FCA-ECDC78A6D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FFD2C-D456-4C57-B837-EB744FCBF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A285E-1205-4C83-B245-C8E34582F7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3F603-94B7-476A-97B2-81DE37824B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4AA86-A978-4A16-90BC-C8957E5FB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-7"/>
              <a:ext cx="816" cy="3982"/>
              <a:chOff x="4944" y="-7"/>
              <a:chExt cx="816" cy="3982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-7"/>
                <a:ext cx="480" cy="1438"/>
                <a:chOff x="5280" y="-7"/>
                <a:chExt cx="480" cy="1438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92" y="-8"/>
                  <a:ext cx="174" cy="176"/>
                  <a:chOff x="173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737" y="323"/>
                    <a:ext cx="1690" cy="2560"/>
                    <a:chOff x="173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20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47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7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8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75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50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2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6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185401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5402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549CD-1131-4491-9693-14794C794E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B1DEF-6BA5-498F-938A-C59DE9981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9A1AC-C009-4518-B236-795B485E80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439FC-5371-4FA3-9C54-59564CFD73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8A33B-F75C-4AFA-92B7-C76A8D5EA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3BE7A-96BD-44F4-98FA-DF9902FB28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54532-3F93-4098-8136-6948740472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4C297-7CE3-4CC3-A114-DCD48D622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7D7E0-5C00-4365-A89E-BC7DAB92D1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BC362-E106-4BC8-AEC8-1C0E38C9E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5B1AD-25F9-4EBC-9EFB-F360E62D1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96E93-63B7-47C6-BCDA-03AD8ABBC6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074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074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666AB-F344-4A04-ABF1-163B9A031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87391-8576-4766-897E-15DAC8C1CE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D635D-16F3-4C60-BD7D-6DADE36192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B464D-4272-4F14-BAF6-AA8E0B0560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5458A-C813-4693-9512-44315E57B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DC60F-C307-4BF1-93F6-0484CC121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89B59-A458-41C9-A26C-E3049AD77F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F4B6A-7D83-40A7-9985-5F63D9066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A3EE8-5934-4AEA-8BD5-4F4B69C916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ACD6C-6927-48E9-B795-9262283C1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0CE0A-54AA-4E24-B757-0166944DB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A9405-2A6F-46B8-A435-815781B76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3800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380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6A48A-C874-4F50-B416-DE9515F2B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EC937-5097-41C5-AD95-8BF83890D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E9771-0B9F-42C6-9FB7-9D1DB3F1C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C1C8F-FFCB-4C21-AE4B-2AC5A56FB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B5B2B-8B01-4EA3-9C4F-C8AFAA9DB6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3269B-15B0-4178-A13E-F86A382895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041AE-6EC2-476B-8921-922EB4E0C8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2F715-3983-47F1-B3DB-797EC9C68A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2603C-8929-4C01-9D1C-BEE21B430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BC006-D40F-423E-A3DA-21C31255CE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D2159-7B6D-4CE8-946E-83C648A0D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BA05B-61B7-4A72-B3FC-4E1003F844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81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49ACB-7B7E-437A-8B21-47A74E1F51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0C9CB-CCEC-4DC3-B223-BA434EE1D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90B95-27FA-48A9-92D6-5E4FD6D08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BB595-CB36-4FD3-AB30-7A8626583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0EA9F-48FA-4CDC-8D19-CD45DD2A3C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3F0C3-6B99-41B3-B047-4A17C2DA0B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090BC-37F9-43CA-995D-89D5D450F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37A72-A704-4DFE-8590-1283A15DDE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48713-61BE-45F7-9A96-03FAC6C864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4CFB-F1CD-4D1A-8F7D-E67D818FA0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681DC-552C-4938-B746-A5C2E4DA2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59F42-F76F-485E-A436-41D8EAB30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396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96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7B820-C3A2-4F0C-8F5C-4B47643BF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50047-8C25-4177-AA41-E61A409B03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C4DE8-FFE7-48C2-A731-85851584A7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04430-1A98-49A3-A55C-69CE8D454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1A333-EEC3-44A0-A9B5-67E994477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983E9-7ED0-4C38-8773-FDAB7091C6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E1AD8-CBA4-4561-8709-EA563F613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495B-9D15-4A10-8EF5-B95894BA7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66159-F703-4F7F-877D-9D664BC65E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9654B-2FED-4444-B4CC-B3AE228A67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A962-EFF8-47A3-B0A9-C7F93E6DCD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71C37-4D1A-4A89-AD7A-37A421F9F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E8157-DCB2-4308-90D9-AB60CD46DD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DB32F-2F5D-4135-9CFE-74763D8037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FB69A-A87C-4C6B-A33B-E4C6D6B06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A23665FC-AFCE-4F6B-A520-A14EEAB9F3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7527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7528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07529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07530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796" r:id="rId1"/>
    <p:sldLayoutId id="2147484714" r:id="rId2"/>
    <p:sldLayoutId id="2147484715" r:id="rId3"/>
    <p:sldLayoutId id="2147484716" r:id="rId4"/>
    <p:sldLayoutId id="2147484717" r:id="rId5"/>
    <p:sldLayoutId id="2147484718" r:id="rId6"/>
    <p:sldLayoutId id="2147484719" r:id="rId7"/>
    <p:sldLayoutId id="2147484720" r:id="rId8"/>
    <p:sldLayoutId id="2147484721" r:id="rId9"/>
    <p:sldLayoutId id="2147484722" r:id="rId10"/>
    <p:sldLayoutId id="2147484723" r:id="rId11"/>
    <p:sldLayoutId id="2147484724" r:id="rId12"/>
  </p:sldLayoutIdLst>
  <p:transition spd="med">
    <p:cover dir="r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84323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4324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4325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308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3095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116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312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84330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201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84331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44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184332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84333" name="Freeform 13"/>
                  <p:cNvSpPr>
                    <a:spLocks/>
                  </p:cNvSpPr>
                  <p:nvPr/>
                </p:nvSpPr>
                <p:spPr bwMode="auto">
                  <a:xfrm>
                    <a:off x="2687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84334" name="Freeform 14"/>
                  <p:cNvSpPr>
                    <a:spLocks/>
                  </p:cNvSpPr>
                  <p:nvPr/>
                </p:nvSpPr>
                <p:spPr bwMode="auto">
                  <a:xfrm>
                    <a:off x="2755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84335" name="Freeform 15"/>
                  <p:cNvSpPr>
                    <a:spLocks/>
                  </p:cNvSpPr>
                  <p:nvPr/>
                </p:nvSpPr>
                <p:spPr bwMode="auto">
                  <a:xfrm>
                    <a:off x="2503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84336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84337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3117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8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9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0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1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2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3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4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3096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09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9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9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18436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67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68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6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3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4375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307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379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80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184381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B95C1559-3EA6-4F57-B728-B33BE667FC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7" r:id="rId1"/>
    <p:sldLayoutId id="2147484725" r:id="rId2"/>
    <p:sldLayoutId id="2147484726" r:id="rId3"/>
    <p:sldLayoutId id="2147484727" r:id="rId4"/>
    <p:sldLayoutId id="2147484728" r:id="rId5"/>
    <p:sldLayoutId id="2147484729" r:id="rId6"/>
    <p:sldLayoutId id="2147484730" r:id="rId7"/>
    <p:sldLayoutId id="2147484731" r:id="rId8"/>
    <p:sldLayoutId id="2147484732" r:id="rId9"/>
    <p:sldLayoutId id="2147484733" r:id="rId10"/>
    <p:sldLayoutId id="2147484734" r:id="rId11"/>
  </p:sldLayoutIdLst>
  <p:transition spd="med">
    <p:cover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9968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8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8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8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8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8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8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971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971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971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972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19972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F4AC02C7-F2CC-46A5-B4D5-AB2EF546A9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798" r:id="rId1"/>
    <p:sldLayoutId id="2147484735" r:id="rId2"/>
    <p:sldLayoutId id="2147484736" r:id="rId3"/>
    <p:sldLayoutId id="2147484737" r:id="rId4"/>
    <p:sldLayoutId id="2147484738" r:id="rId5"/>
    <p:sldLayoutId id="2147484739" r:id="rId6"/>
    <p:sldLayoutId id="2147484740" r:id="rId7"/>
    <p:sldLayoutId id="2147484741" r:id="rId8"/>
    <p:sldLayoutId id="2147484742" r:id="rId9"/>
    <p:sldLayoutId id="2147484743" r:id="rId10"/>
    <p:sldLayoutId id="2147484744" r:id="rId11"/>
  </p:sldLayoutIdLst>
  <p:transition spd="med">
    <p:cover dir="r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20275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5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5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5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5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7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7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7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7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7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7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277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277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277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20277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E39A05C-5509-47C7-B77D-6C10D28140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0278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799" r:id="rId1"/>
    <p:sldLayoutId id="2147484745" r:id="rId2"/>
    <p:sldLayoutId id="2147484746" r:id="rId3"/>
    <p:sldLayoutId id="2147484747" r:id="rId4"/>
    <p:sldLayoutId id="2147484748" r:id="rId5"/>
    <p:sldLayoutId id="2147484749" r:id="rId6"/>
    <p:sldLayoutId id="2147484750" r:id="rId7"/>
    <p:sldLayoutId id="2147484751" r:id="rId8"/>
    <p:sldLayoutId id="2147484752" r:id="rId9"/>
    <p:sldLayoutId id="2147484753" r:id="rId10"/>
    <p:sldLayoutId id="2147484754" r:id="rId11"/>
  </p:sldLayoutIdLst>
  <p:transition spd="med">
    <p:cover dir="r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70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709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2170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1CDD83A-0394-4C5D-9684-CEC6777A6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709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709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1709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18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618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1711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1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1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21711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711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711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618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1711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1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1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2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2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2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2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2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615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1712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2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15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615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1713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616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1713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7" y="323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7" y="173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6" y="888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7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6" y="133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21714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0" r:id="rId1"/>
    <p:sldLayoutId id="2147484755" r:id="rId2"/>
    <p:sldLayoutId id="2147484756" r:id="rId3"/>
    <p:sldLayoutId id="2147484757" r:id="rId4"/>
    <p:sldLayoutId id="2147484758" r:id="rId5"/>
    <p:sldLayoutId id="2147484759" r:id="rId6"/>
    <p:sldLayoutId id="2147484760" r:id="rId7"/>
    <p:sldLayoutId id="2147484761" r:id="rId8"/>
    <p:sldLayoutId id="2147484762" r:id="rId9"/>
    <p:sldLayoutId id="2147484763" r:id="rId10"/>
    <p:sldLayoutId id="2147484764" r:id="rId11"/>
  </p:sldLayoutIdLst>
  <p:transition spd="med">
    <p:cover dir="r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8AE4D662-E6B6-4CE4-A11A-D2B974EDAD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3859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3859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3859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3860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3860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23860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3860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3860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23860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717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86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1" r:id="rId1"/>
    <p:sldLayoutId id="2147484765" r:id="rId2"/>
    <p:sldLayoutId id="2147484766" r:id="rId3"/>
    <p:sldLayoutId id="2147484767" r:id="rId4"/>
    <p:sldLayoutId id="2147484768" r:id="rId5"/>
    <p:sldLayoutId id="2147484769" r:id="rId6"/>
    <p:sldLayoutId id="2147484770" r:id="rId7"/>
    <p:sldLayoutId id="2147484771" r:id="rId8"/>
    <p:sldLayoutId id="2147484772" r:id="rId9"/>
    <p:sldLayoutId id="2147484773" r:id="rId10"/>
    <p:sldLayoutId id="2147484774" r:id="rId11"/>
  </p:sldLayoutIdLst>
  <p:transition spd="med">
    <p:cover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" Target="slide25.xml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slide" Target="slide23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slide" Target="slide2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2952750"/>
          </a:xfrm>
        </p:spPr>
        <p:txBody>
          <a:bodyPr/>
          <a:lstStyle/>
          <a:p>
            <a:pPr eaLnBrk="1" hangingPunct="1"/>
            <a:r>
              <a:rPr lang="ru-RU" sz="3700" b="1" dirty="0" smtClean="0">
                <a:latin typeface="Bookman Old Style" pitchFamily="18" charset="0"/>
              </a:rPr>
              <a:t>«Построение графика квадратичной функции»</a:t>
            </a:r>
            <a:br>
              <a:rPr lang="ru-RU" sz="3700" b="1" dirty="0" smtClean="0">
                <a:latin typeface="Bookman Old Style" pitchFamily="18" charset="0"/>
              </a:rPr>
            </a:br>
            <a:r>
              <a:rPr lang="ru-RU" sz="3700" b="1" dirty="0" smtClean="0">
                <a:latin typeface="Bookman Old Style" pitchFamily="18" charset="0"/>
              </a:rPr>
              <a:t> (9 класс)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357188"/>
            <a:ext cx="7386638" cy="57388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FF00"/>
              </a:buClr>
              <a:buFontTx/>
              <a:buNone/>
              <a:defRPr/>
            </a:pPr>
            <a:r>
              <a:rPr lang="ru-RU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Стоит немного отдохнуть от компьютера. </a:t>
            </a: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FontTx/>
              <a:buNone/>
              <a:defRPr/>
            </a:pPr>
            <a:endParaRPr lang="ru-RU" sz="36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FontTx/>
              <a:buNone/>
              <a:defRPr/>
            </a:pPr>
            <a:r>
              <a:rPr lang="ru-RU" sz="36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Попробуйте построить в тетради  график функции</a:t>
            </a: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FontTx/>
              <a:buNone/>
              <a:defRPr/>
            </a:pPr>
            <a:r>
              <a:rPr lang="ru-RU" sz="36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у = -2х</a:t>
            </a:r>
            <a:r>
              <a:rPr lang="en-US" sz="36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sz="36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+8х-3</a:t>
            </a:r>
            <a:endParaRPr lang="ru-RU" sz="3600" b="1" i="1" dirty="0" smtClean="0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>
                <a:solidFill>
                  <a:schemeClr val="accent3"/>
                </a:solidFill>
              </a:rPr>
              <a:t>Если вы забыли последовательность действий, запишите в тетради формулу и перейдите по ссылке 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493713"/>
            <a:ext cx="7215187" cy="363537"/>
          </a:xfrm>
        </p:spPr>
        <p:txBody>
          <a:bodyPr/>
          <a:lstStyle/>
          <a:p>
            <a:pPr eaLnBrk="1" hangingPunct="1">
              <a:buClr>
                <a:srgbClr val="00FF00"/>
              </a:buClr>
            </a:pPr>
            <a:endParaRPr lang="en-US" sz="320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829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076825" y="5661025"/>
            <a:ext cx="1008063" cy="482600"/>
          </a:xfrm>
          <a:prstGeom prst="rect">
            <a:avLst/>
          </a:prstGeom>
          <a:solidFill>
            <a:srgbClr val="009999">
              <a:alpha val="53000"/>
            </a:srgbClr>
          </a:solidFill>
          <a:ln w="25400">
            <a:solidFill>
              <a:srgbClr val="0099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план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74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uiExpand="1" build="p"/>
      <p:bldP spid="348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390525"/>
            <a:ext cx="8858250" cy="752475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solidFill>
                  <a:srgbClr val="FF6600"/>
                </a:solidFill>
              </a:rPr>
              <a:t>Постройте график функции у = -2х</a:t>
            </a:r>
            <a:r>
              <a:rPr lang="en-US" sz="2800" b="1" smtClean="0">
                <a:solidFill>
                  <a:srgbClr val="FF6600"/>
                </a:solidFill>
                <a:cs typeface="Arial" charset="0"/>
              </a:rPr>
              <a:t>²</a:t>
            </a:r>
            <a:r>
              <a:rPr lang="ru-RU" sz="2800" b="1" smtClean="0">
                <a:solidFill>
                  <a:srgbClr val="FF6600"/>
                </a:solidFill>
                <a:cs typeface="Arial" charset="0"/>
              </a:rPr>
              <a:t>+8х-3</a:t>
            </a:r>
            <a:r>
              <a:rPr lang="ru-RU" sz="2800" b="1" smtClean="0">
                <a:solidFill>
                  <a:srgbClr val="FF6600"/>
                </a:solidFill>
              </a:rPr>
              <a:t> </a:t>
            </a:r>
            <a:r>
              <a:rPr lang="ru-RU" sz="2400" smtClean="0">
                <a:solidFill>
                  <a:srgbClr val="FFFF00"/>
                </a:solidFill>
              </a:rPr>
              <a:t/>
            </a:r>
            <a:br>
              <a:rPr lang="ru-RU" sz="2400" smtClean="0">
                <a:solidFill>
                  <a:srgbClr val="FFFF00"/>
                </a:solidFill>
              </a:rPr>
            </a:br>
            <a:r>
              <a:rPr lang="ru-RU" sz="2600" b="1" smtClean="0">
                <a:solidFill>
                  <a:srgbClr val="FFFF00"/>
                </a:solidFill>
              </a:rPr>
              <a:t>План построения графика квадратичной функции: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07206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sz="2400" b="1" i="1" smtClean="0">
                <a:solidFill>
                  <a:srgbClr val="FFFF00"/>
                </a:solidFill>
              </a:rPr>
              <a:t>1. Описать функцию:  </a:t>
            </a:r>
          </a:p>
          <a:p>
            <a:pPr marL="1009650" lvl="1" indent="-609600" eaLnBrk="1" hangingPunct="1">
              <a:buClr>
                <a:srgbClr val="00FF00"/>
              </a:buClr>
              <a:buFont typeface="Arial" charset="0"/>
              <a:buChar char="−"/>
            </a:pPr>
            <a:r>
              <a:rPr lang="ru-RU" sz="1800" smtClean="0">
                <a:solidFill>
                  <a:schemeClr val="bg1"/>
                </a:solidFill>
              </a:rPr>
              <a:t>название функции; </a:t>
            </a:r>
          </a:p>
          <a:p>
            <a:pPr marL="1009650" lvl="1" indent="-609600" eaLnBrk="1" hangingPunct="1">
              <a:buClr>
                <a:srgbClr val="00FF00"/>
              </a:buClr>
              <a:buFont typeface="Arial" charset="0"/>
              <a:buChar char="−"/>
            </a:pPr>
            <a:r>
              <a:rPr lang="ru-RU" sz="1800" smtClean="0">
                <a:solidFill>
                  <a:schemeClr val="bg1"/>
                </a:solidFill>
              </a:rPr>
              <a:t>что является графиком функции;</a:t>
            </a:r>
          </a:p>
          <a:p>
            <a:pPr marL="1009650" lvl="1" indent="-609600" eaLnBrk="1" hangingPunct="1">
              <a:buClr>
                <a:srgbClr val="00FF00"/>
              </a:buClr>
              <a:buFont typeface="Arial" charset="0"/>
              <a:buChar char="−"/>
            </a:pPr>
            <a:r>
              <a:rPr lang="ru-RU" sz="1800" smtClean="0">
                <a:solidFill>
                  <a:schemeClr val="bg1"/>
                </a:solidFill>
              </a:rPr>
              <a:t>куда направлены ветви параболы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400" b="1" i="1" smtClean="0">
                <a:solidFill>
                  <a:srgbClr val="FFFF00"/>
                </a:solidFill>
              </a:rPr>
              <a:t>2. Найти координаты вершины параболы А(</a:t>
            </a:r>
            <a:r>
              <a:rPr lang="en-US" sz="2400" b="1" i="1" smtClean="0">
                <a:solidFill>
                  <a:srgbClr val="FFFF00"/>
                </a:solidFill>
                <a:cs typeface="Arial" charset="0"/>
              </a:rPr>
              <a:t>m</a:t>
            </a:r>
            <a:r>
              <a:rPr lang="ru-RU" sz="2400" b="1" i="1" smtClean="0">
                <a:solidFill>
                  <a:srgbClr val="FFFF00"/>
                </a:solidFill>
                <a:cs typeface="Arial" charset="0"/>
              </a:rPr>
              <a:t>;</a:t>
            </a:r>
            <a:r>
              <a:rPr lang="en-US" sz="2400" b="1" i="1" smtClean="0">
                <a:solidFill>
                  <a:srgbClr val="FFFF00"/>
                </a:solidFill>
                <a:cs typeface="Arial" charset="0"/>
              </a:rPr>
              <a:t>n</a:t>
            </a:r>
            <a:r>
              <a:rPr lang="ru-RU" sz="2400" b="1" i="1" smtClean="0">
                <a:solidFill>
                  <a:srgbClr val="FFFF00"/>
                </a:solidFill>
                <a:cs typeface="Arial" charset="0"/>
              </a:rPr>
              <a:t>)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solidFill>
                  <a:schemeClr val="bg1"/>
                </a:solidFill>
              </a:rPr>
              <a:t>		по формулам:</a:t>
            </a:r>
            <a:r>
              <a:rPr lang="ru-RU" sz="2400" smtClean="0"/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ru-RU" sz="2400" smtClean="0">
              <a:solidFill>
                <a:srgbClr val="00FF00"/>
              </a:solidFill>
              <a:cs typeface="Arial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solidFill>
                  <a:schemeClr val="bg1"/>
                </a:solidFill>
                <a:cs typeface="Arial" charset="0"/>
              </a:rPr>
              <a:t>                                                 </a:t>
            </a:r>
            <a:r>
              <a:rPr lang="ru-RU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28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у(</a:t>
            </a:r>
            <a:r>
              <a:rPr lang="en-US" sz="28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i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400" b="1" i="1" smtClean="0">
                <a:solidFill>
                  <a:srgbClr val="FFFF00"/>
                </a:solidFill>
              </a:rPr>
              <a:t>3. Заполнить таблицу значений функции.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400" b="1" i="1" smtClean="0">
                <a:solidFill>
                  <a:srgbClr val="FFFF00"/>
                </a:solidFill>
              </a:rPr>
              <a:t>4. Построить график функции:</a:t>
            </a:r>
          </a:p>
          <a:p>
            <a:pPr marL="1009650" lvl="1" indent="-609600" eaLnBrk="1" hangingPunct="1">
              <a:buClr>
                <a:srgbClr val="00FF00"/>
              </a:buClr>
              <a:buFont typeface="Arial" charset="0"/>
              <a:buChar char="−"/>
            </a:pPr>
            <a:r>
              <a:rPr lang="ru-RU" sz="1800" smtClean="0">
                <a:solidFill>
                  <a:schemeClr val="bg1"/>
                </a:solidFill>
              </a:rPr>
              <a:t>отметить в координатной плоскости точки, координаты которых указаны в таблице;</a:t>
            </a:r>
          </a:p>
          <a:p>
            <a:pPr marL="1009650" lvl="1" indent="-609600" eaLnBrk="1" hangingPunct="1">
              <a:buClr>
                <a:srgbClr val="00FF00"/>
              </a:buClr>
              <a:buFont typeface="Arial" charset="0"/>
              <a:buChar char="−"/>
            </a:pPr>
            <a:r>
              <a:rPr lang="ru-RU" sz="1800" smtClean="0">
                <a:solidFill>
                  <a:schemeClr val="bg1"/>
                </a:solidFill>
              </a:rPr>
              <a:t>соединить их плавной линией.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ru-RU" sz="2000" smtClean="0">
              <a:solidFill>
                <a:srgbClr val="CC66FF"/>
              </a:solidFill>
            </a:endParaRPr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3429000" y="2928938"/>
            <a:ext cx="140176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1428750" y="3643313"/>
            <a:ext cx="22002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6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000"/>
                            </p:stCondLst>
                            <p:childTnLst>
                              <p:par>
                                <p:cTn id="7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4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4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174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4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4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74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 shadeToTitle="1">
        <a:gradFill rotWithShape="0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42875"/>
            <a:ext cx="8858250" cy="771525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rgbClr val="FF6600"/>
                </a:solidFill>
              </a:rPr>
              <a:t>Проверьте себя.  Ваше задание должно быть выполнено следующим образом: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14313" y="928688"/>
            <a:ext cx="3995737" cy="5143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600" smtClean="0"/>
              <a:t>у = -2х</a:t>
            </a:r>
            <a:r>
              <a:rPr lang="en-US" sz="2600" smtClean="0">
                <a:cs typeface="Arial" charset="0"/>
              </a:rPr>
              <a:t>²</a:t>
            </a:r>
            <a:r>
              <a:rPr lang="ru-RU" sz="2600" smtClean="0">
                <a:cs typeface="Arial" charset="0"/>
              </a:rPr>
              <a:t>+8х-3</a:t>
            </a:r>
            <a:r>
              <a:rPr lang="ru-RU" smtClean="0">
                <a:cs typeface="Arial" charset="0"/>
              </a:rPr>
              <a:t> - </a:t>
            </a:r>
            <a:r>
              <a:rPr lang="ru-RU" sz="1800" smtClean="0">
                <a:cs typeface="Arial" charset="0"/>
              </a:rPr>
              <a:t>квадратичная функция, графиком является парабола, ветви которой направлены вниз (т.к. а=-2, а</a:t>
            </a:r>
            <a:r>
              <a:rPr lang="en-US" sz="1800" smtClean="0">
                <a:cs typeface="Arial" charset="0"/>
              </a:rPr>
              <a:t>&lt;</a:t>
            </a:r>
            <a:r>
              <a:rPr lang="ru-RU" sz="1800" smtClean="0">
                <a:cs typeface="Arial" charset="0"/>
              </a:rPr>
              <a:t>0);</a:t>
            </a:r>
          </a:p>
          <a:p>
            <a:pPr eaLnBrk="1" hangingPunct="1">
              <a:buFontTx/>
              <a:buNone/>
            </a:pPr>
            <a:r>
              <a:rPr lang="ru-RU" sz="1800" smtClean="0">
                <a:cs typeface="Arial" charset="0"/>
              </a:rPr>
              <a:t>Найдём координаты вершины параболы</a:t>
            </a:r>
          </a:p>
          <a:p>
            <a:pPr eaLnBrk="1" hangingPunct="1">
              <a:buFontTx/>
              <a:buNone/>
            </a:pPr>
            <a:endParaRPr lang="ru-RU" sz="1800" smtClean="0">
              <a:cs typeface="Arial" charset="0"/>
            </a:endParaRPr>
          </a:p>
          <a:p>
            <a:pPr eaLnBrk="1" hangingPunct="1">
              <a:buFontTx/>
              <a:buNone/>
            </a:pPr>
            <a:endParaRPr lang="ru-RU" sz="180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 = -2</a:t>
            </a: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+8</a:t>
            </a: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2-3 =5</a:t>
            </a:r>
          </a:p>
          <a:p>
            <a:pPr eaLnBrk="1" hangingPunct="1">
              <a:buFontTx/>
              <a:buNone/>
            </a:pPr>
            <a:r>
              <a:rPr lang="ru-RU" sz="1800" smtClean="0">
                <a:cs typeface="Arial" charset="0"/>
              </a:rPr>
              <a:t>А ( 2; 5 ) – вершина параболы.</a:t>
            </a:r>
          </a:p>
          <a:p>
            <a:pPr eaLnBrk="1" hangingPunct="1">
              <a:buFontTx/>
              <a:buNone/>
            </a:pP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х=5</a:t>
            </a:r>
            <a:r>
              <a:rPr lang="ru-RU" sz="1800" smtClean="0">
                <a:cs typeface="Arial" charset="0"/>
              </a:rPr>
              <a:t> ось симметрии параболы.</a:t>
            </a:r>
            <a:endParaRPr lang="en-US" sz="180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ru-RU" sz="1800" smtClean="0">
                <a:cs typeface="Arial" charset="0"/>
              </a:rPr>
              <a:t>Составим таблицу значений функции.</a:t>
            </a:r>
            <a:endParaRPr lang="en-US" sz="180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ru-RU" sz="3200" smtClean="0">
                <a:cs typeface="Arial" charset="0"/>
              </a:rPr>
              <a:t> </a:t>
            </a:r>
          </a:p>
        </p:txBody>
      </p:sp>
      <p:graphicFrame>
        <p:nvGraphicFramePr>
          <p:cNvPr id="177189" name="Group 37"/>
          <p:cNvGraphicFramePr>
            <a:graphicFrameLocks noGrp="1"/>
          </p:cNvGraphicFramePr>
          <p:nvPr/>
        </p:nvGraphicFramePr>
        <p:xfrm>
          <a:off x="285750" y="5605463"/>
          <a:ext cx="3598860" cy="670560"/>
        </p:xfrm>
        <a:graphic>
          <a:graphicData uri="http://schemas.openxmlformats.org/drawingml/2006/table">
            <a:tbl>
              <a:tblPr/>
              <a:tblGrid>
                <a:gridCol w="599810"/>
                <a:gridCol w="599810"/>
                <a:gridCol w="599810"/>
                <a:gridCol w="599810"/>
                <a:gridCol w="599810"/>
                <a:gridCol w="599810"/>
              </a:tblGrid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7667" name="Group 515"/>
          <p:cNvGraphicFramePr>
            <a:graphicFrameLocks noGrp="1"/>
          </p:cNvGraphicFramePr>
          <p:nvPr/>
        </p:nvGraphicFramePr>
        <p:xfrm>
          <a:off x="4070350" y="1143000"/>
          <a:ext cx="4930796" cy="4514467"/>
        </p:xfrm>
        <a:graphic>
          <a:graphicData uri="http://schemas.openxmlformats.org/drawingml/2006/table">
            <a:tbl>
              <a:tblPr/>
              <a:tblGrid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</a:tblGrid>
              <a:tr h="380232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000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у = -2х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²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+8х-3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х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7638" name="Line 486"/>
          <p:cNvSpPr>
            <a:spLocks noChangeShapeType="1"/>
          </p:cNvSpPr>
          <p:nvPr/>
        </p:nvSpPr>
        <p:spPr bwMode="auto">
          <a:xfrm flipV="1">
            <a:off x="5967413" y="1285875"/>
            <a:ext cx="0" cy="4248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77641" name="Line 489"/>
          <p:cNvSpPr>
            <a:spLocks noChangeShapeType="1"/>
          </p:cNvSpPr>
          <p:nvPr/>
        </p:nvSpPr>
        <p:spPr bwMode="auto">
          <a:xfrm>
            <a:off x="4572000" y="4132263"/>
            <a:ext cx="41751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084" name="Rectangle 2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8097" name="Picture 20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357188" y="3143250"/>
            <a:ext cx="14859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Прямая соединительная линия 19"/>
          <p:cNvCxnSpPr/>
          <p:nvPr/>
        </p:nvCxnSpPr>
        <p:spPr>
          <a:xfrm rot="5400000">
            <a:off x="4547394" y="3464719"/>
            <a:ext cx="4359275" cy="1587"/>
          </a:xfrm>
          <a:prstGeom prst="line">
            <a:avLst/>
          </a:prstGeom>
          <a:ln w="12700">
            <a:solidFill>
              <a:srgbClr val="FFFF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олилиния 20"/>
          <p:cNvSpPr/>
          <p:nvPr/>
        </p:nvSpPr>
        <p:spPr>
          <a:xfrm>
            <a:off x="5883275" y="2268538"/>
            <a:ext cx="1671638" cy="3457575"/>
          </a:xfrm>
          <a:custGeom>
            <a:avLst/>
            <a:gdLst>
              <a:gd name="connsiteX0" fmla="*/ 9408 w 1670756"/>
              <a:gd name="connsiteY0" fmla="*/ 3397955 h 3456281"/>
              <a:gd name="connsiteX1" fmla="*/ 77141 w 1670756"/>
              <a:gd name="connsiteY1" fmla="*/ 3014133 h 3456281"/>
              <a:gd name="connsiteX2" fmla="*/ 472252 w 1670756"/>
              <a:gd name="connsiteY2" fmla="*/ 745066 h 3456281"/>
              <a:gd name="connsiteX3" fmla="*/ 844786 w 1670756"/>
              <a:gd name="connsiteY3" fmla="*/ 0 h 3456281"/>
              <a:gd name="connsiteX4" fmla="*/ 1228608 w 1670756"/>
              <a:gd name="connsiteY4" fmla="*/ 745066 h 3456281"/>
              <a:gd name="connsiteX5" fmla="*/ 1601141 w 1670756"/>
              <a:gd name="connsiteY5" fmla="*/ 3014133 h 3456281"/>
              <a:gd name="connsiteX6" fmla="*/ 1646297 w 1670756"/>
              <a:gd name="connsiteY6" fmla="*/ 3364089 h 3456281"/>
              <a:gd name="connsiteX7" fmla="*/ 1646297 w 1670756"/>
              <a:gd name="connsiteY7" fmla="*/ 3364089 h 3456281"/>
              <a:gd name="connsiteX8" fmla="*/ 1646297 w 1670756"/>
              <a:gd name="connsiteY8" fmla="*/ 3364089 h 3456281"/>
              <a:gd name="connsiteX9" fmla="*/ 1646297 w 1670756"/>
              <a:gd name="connsiteY9" fmla="*/ 3364089 h 3456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0756" h="3456281">
                <a:moveTo>
                  <a:pt x="9408" y="3397955"/>
                </a:moveTo>
                <a:cubicBezTo>
                  <a:pt x="4704" y="3427118"/>
                  <a:pt x="0" y="3456281"/>
                  <a:pt x="77141" y="3014133"/>
                </a:cubicBezTo>
                <a:cubicBezTo>
                  <a:pt x="154282" y="2571985"/>
                  <a:pt x="344311" y="1247422"/>
                  <a:pt x="472252" y="745066"/>
                </a:cubicBezTo>
                <a:cubicBezTo>
                  <a:pt x="600193" y="242711"/>
                  <a:pt x="718727" y="0"/>
                  <a:pt x="844786" y="0"/>
                </a:cubicBezTo>
                <a:cubicBezTo>
                  <a:pt x="970845" y="0"/>
                  <a:pt x="1102549" y="242710"/>
                  <a:pt x="1228608" y="745066"/>
                </a:cubicBezTo>
                <a:cubicBezTo>
                  <a:pt x="1354667" y="1247422"/>
                  <a:pt x="1531526" y="2577629"/>
                  <a:pt x="1601141" y="3014133"/>
                </a:cubicBezTo>
                <a:cubicBezTo>
                  <a:pt x="1670756" y="3450637"/>
                  <a:pt x="1646297" y="3364089"/>
                  <a:pt x="1646297" y="3364089"/>
                </a:cubicBezTo>
                <a:lnTo>
                  <a:pt x="1646297" y="3364089"/>
                </a:lnTo>
                <a:lnTo>
                  <a:pt x="1646297" y="3364089"/>
                </a:lnTo>
                <a:lnTo>
                  <a:pt x="1646297" y="3364089"/>
                </a:lnTo>
              </a:path>
            </a:pathLst>
          </a:cu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8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 autoUpdateAnimBg="0"/>
      <p:bldP spid="177155" grpId="0" build="p" autoUpdateAnimBg="0" advAuto="0"/>
      <p:bldP spid="177638" grpId="0" animBg="1"/>
      <p:bldP spid="177641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277813"/>
            <a:ext cx="7258050" cy="2794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Если у вас получилось тоже самое – вы молодец и мы вас поздравляем!!! </a:t>
            </a:r>
            <a:b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 можете перейти к следующей странице</a:t>
            </a:r>
            <a:r>
              <a:rPr lang="ru-RU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429000"/>
            <a:ext cx="8229600" cy="2701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Если вы допустили ошибку – не огорчайтесь. У вас всё ещё впереди!  Вы можете просмотреть объяснение ещё раз, выбрав левой кнопкой мыши значок «домик»          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или заглянуть в свой учебник (п.7)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1125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15188" y="4714875"/>
            <a:ext cx="642937" cy="500063"/>
          </a:xfrm>
          <a:prstGeom prst="actionButtonHome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1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26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2" grpId="0"/>
      <p:bldP spid="2611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309688"/>
          </a:xfrm>
        </p:spPr>
        <p:txBody>
          <a:bodyPr/>
          <a:lstStyle/>
          <a:p>
            <a:r>
              <a:rPr lang="ru-RU" sz="2800" b="1" i="1" smtClean="0">
                <a:solidFill>
                  <a:srgbClr val="FF6600"/>
                </a:solidFill>
              </a:rPr>
              <a:t>Рассмотрим свойства этой квадратичной функции. </a:t>
            </a:r>
            <a:br>
              <a:rPr lang="ru-RU" sz="2800" b="1" i="1" smtClean="0">
                <a:solidFill>
                  <a:srgbClr val="FF6600"/>
                </a:solidFill>
              </a:rPr>
            </a:br>
            <a:r>
              <a:rPr lang="ru-RU" sz="1800" b="1" i="1" smtClean="0">
                <a:solidFill>
                  <a:srgbClr val="FF6600"/>
                </a:solidFill>
              </a:rPr>
              <a:t>(листаем свойства по щелчку мыши)</a:t>
            </a:r>
            <a:endParaRPr lang="ru-RU" sz="2000" b="1" i="1" smtClean="0">
              <a:solidFill>
                <a:srgbClr val="FF66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181350" y="1481138"/>
            <a:ext cx="5891213" cy="4805362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Область определения функции (-∞;+∞)</a:t>
            </a:r>
          </a:p>
          <a:p>
            <a:pPr marL="514350" indent="-514350"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Область значений функции (-∞;5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charset="0"/>
              <a:buAutoNum type="arabicPeriod" startAt="2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Нули функции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=0,5 и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=3,5</a:t>
            </a:r>
          </a:p>
          <a:p>
            <a:pPr marL="514350" indent="-514350">
              <a:buFont typeface="Arial" charset="0"/>
              <a:buAutoNum type="arabicPeriod" startAt="2"/>
            </a:pP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&gt;0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на промежутке (0,5;3,5) </a:t>
            </a:r>
          </a:p>
          <a:p>
            <a:pPr marL="514350" indent="-514350">
              <a:buFont typeface="Wingdings" pitchFamily="2" charset="2"/>
              <a:buNone/>
            </a:pP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0 на каждом из промежутков (-∞;0,5) и (3,5;+∞)</a:t>
            </a:r>
          </a:p>
          <a:p>
            <a:pPr marL="514350" indent="-514350">
              <a:buFont typeface="Arial" charset="0"/>
              <a:buAutoNum type="arabicPeriod" startAt="4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Функция возрастает на промежутке     (-∞;2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 функция убывает на промежутке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2;+∞)</a:t>
            </a:r>
          </a:p>
          <a:p>
            <a:pPr marL="514350" indent="-514350">
              <a:buFont typeface="Arial" charset="0"/>
              <a:buAutoNum type="arabicPeriod" startAt="5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Наибольшее значение функции равно 5</a:t>
            </a:r>
          </a:p>
        </p:txBody>
      </p:sp>
      <p:graphicFrame>
        <p:nvGraphicFramePr>
          <p:cNvPr id="6" name="Group 515"/>
          <p:cNvGraphicFramePr>
            <a:graphicFrameLocks noGrp="1"/>
          </p:cNvGraphicFramePr>
          <p:nvPr/>
        </p:nvGraphicFramePr>
        <p:xfrm>
          <a:off x="142875" y="1643063"/>
          <a:ext cx="3034336" cy="4514467"/>
        </p:xfrm>
        <a:graphic>
          <a:graphicData uri="http://schemas.openxmlformats.org/drawingml/2006/table">
            <a:tbl>
              <a:tblPr/>
              <a:tblGrid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</a:tblGrid>
              <a:tr h="380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</a:rPr>
                        <a:t>у = -2х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²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+8х-3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9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х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Line 486"/>
          <p:cNvSpPr>
            <a:spLocks noChangeShapeType="1"/>
          </p:cNvSpPr>
          <p:nvPr/>
        </p:nvSpPr>
        <p:spPr bwMode="auto">
          <a:xfrm flipV="1">
            <a:off x="901700" y="1714500"/>
            <a:ext cx="0" cy="4248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819150" y="2768600"/>
            <a:ext cx="1671638" cy="3457575"/>
          </a:xfrm>
          <a:custGeom>
            <a:avLst/>
            <a:gdLst>
              <a:gd name="connsiteX0" fmla="*/ 9408 w 1670756"/>
              <a:gd name="connsiteY0" fmla="*/ 3397955 h 3456281"/>
              <a:gd name="connsiteX1" fmla="*/ 77141 w 1670756"/>
              <a:gd name="connsiteY1" fmla="*/ 3014133 h 3456281"/>
              <a:gd name="connsiteX2" fmla="*/ 472252 w 1670756"/>
              <a:gd name="connsiteY2" fmla="*/ 745066 h 3456281"/>
              <a:gd name="connsiteX3" fmla="*/ 844786 w 1670756"/>
              <a:gd name="connsiteY3" fmla="*/ 0 h 3456281"/>
              <a:gd name="connsiteX4" fmla="*/ 1228608 w 1670756"/>
              <a:gd name="connsiteY4" fmla="*/ 745066 h 3456281"/>
              <a:gd name="connsiteX5" fmla="*/ 1601141 w 1670756"/>
              <a:gd name="connsiteY5" fmla="*/ 3014133 h 3456281"/>
              <a:gd name="connsiteX6" fmla="*/ 1646297 w 1670756"/>
              <a:gd name="connsiteY6" fmla="*/ 3364089 h 3456281"/>
              <a:gd name="connsiteX7" fmla="*/ 1646297 w 1670756"/>
              <a:gd name="connsiteY7" fmla="*/ 3364089 h 3456281"/>
              <a:gd name="connsiteX8" fmla="*/ 1646297 w 1670756"/>
              <a:gd name="connsiteY8" fmla="*/ 3364089 h 3456281"/>
              <a:gd name="connsiteX9" fmla="*/ 1646297 w 1670756"/>
              <a:gd name="connsiteY9" fmla="*/ 3364089 h 3456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0756" h="3456281">
                <a:moveTo>
                  <a:pt x="9408" y="3397955"/>
                </a:moveTo>
                <a:cubicBezTo>
                  <a:pt x="4704" y="3427118"/>
                  <a:pt x="0" y="3456281"/>
                  <a:pt x="77141" y="3014133"/>
                </a:cubicBezTo>
                <a:cubicBezTo>
                  <a:pt x="154282" y="2571985"/>
                  <a:pt x="344311" y="1247422"/>
                  <a:pt x="472252" y="745066"/>
                </a:cubicBezTo>
                <a:cubicBezTo>
                  <a:pt x="600193" y="242711"/>
                  <a:pt x="718727" y="0"/>
                  <a:pt x="844786" y="0"/>
                </a:cubicBezTo>
                <a:cubicBezTo>
                  <a:pt x="970845" y="0"/>
                  <a:pt x="1102549" y="242710"/>
                  <a:pt x="1228608" y="745066"/>
                </a:cubicBezTo>
                <a:cubicBezTo>
                  <a:pt x="1354667" y="1247422"/>
                  <a:pt x="1531526" y="2577629"/>
                  <a:pt x="1601141" y="3014133"/>
                </a:cubicBezTo>
                <a:cubicBezTo>
                  <a:pt x="1670756" y="3450637"/>
                  <a:pt x="1646297" y="3364089"/>
                  <a:pt x="1646297" y="3364089"/>
                </a:cubicBezTo>
                <a:lnTo>
                  <a:pt x="1646297" y="3364089"/>
                </a:lnTo>
                <a:lnTo>
                  <a:pt x="1646297" y="3364089"/>
                </a:lnTo>
                <a:lnTo>
                  <a:pt x="1646297" y="3364089"/>
                </a:lnTo>
              </a:path>
            </a:pathLst>
          </a:cu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0" y="4643438"/>
            <a:ext cx="3214688" cy="1587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Блок-схема: узел 11"/>
          <p:cNvSpPr/>
          <p:nvPr/>
        </p:nvSpPr>
        <p:spPr>
          <a:xfrm>
            <a:off x="1049338" y="4594225"/>
            <a:ext cx="71437" cy="7143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2225675" y="4594225"/>
            <a:ext cx="71438" cy="7143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1084263" y="2762250"/>
            <a:ext cx="1173162" cy="1878013"/>
          </a:xfrm>
          <a:custGeom>
            <a:avLst/>
            <a:gdLst>
              <a:gd name="connsiteX0" fmla="*/ 0 w 1174045"/>
              <a:gd name="connsiteY0" fmla="*/ 1877718 h 1877718"/>
              <a:gd name="connsiteX1" fmla="*/ 124178 w 1174045"/>
              <a:gd name="connsiteY1" fmla="*/ 1166518 h 1877718"/>
              <a:gd name="connsiteX2" fmla="*/ 214489 w 1174045"/>
              <a:gd name="connsiteY2" fmla="*/ 760118 h 1877718"/>
              <a:gd name="connsiteX3" fmla="*/ 406400 w 1174045"/>
              <a:gd name="connsiteY3" fmla="*/ 161807 h 1877718"/>
              <a:gd name="connsiteX4" fmla="*/ 587023 w 1174045"/>
              <a:gd name="connsiteY4" fmla="*/ 3763 h 1877718"/>
              <a:gd name="connsiteX5" fmla="*/ 778934 w 1174045"/>
              <a:gd name="connsiteY5" fmla="*/ 184385 h 1877718"/>
              <a:gd name="connsiteX6" fmla="*/ 970845 w 1174045"/>
              <a:gd name="connsiteY6" fmla="*/ 748829 h 1877718"/>
              <a:gd name="connsiteX7" fmla="*/ 1083734 w 1174045"/>
              <a:gd name="connsiteY7" fmla="*/ 1335852 h 1877718"/>
              <a:gd name="connsiteX8" fmla="*/ 1174045 w 1174045"/>
              <a:gd name="connsiteY8" fmla="*/ 1866429 h 1877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4045" h="1877718">
                <a:moveTo>
                  <a:pt x="0" y="1877718"/>
                </a:moveTo>
                <a:cubicBezTo>
                  <a:pt x="44215" y="1615251"/>
                  <a:pt x="88430" y="1352785"/>
                  <a:pt x="124178" y="1166518"/>
                </a:cubicBezTo>
                <a:cubicBezTo>
                  <a:pt x="159926" y="980251"/>
                  <a:pt x="167452" y="927570"/>
                  <a:pt x="214489" y="760118"/>
                </a:cubicBezTo>
                <a:cubicBezTo>
                  <a:pt x="261526" y="592666"/>
                  <a:pt x="344311" y="287866"/>
                  <a:pt x="406400" y="161807"/>
                </a:cubicBezTo>
                <a:cubicBezTo>
                  <a:pt x="468489" y="35748"/>
                  <a:pt x="524934" y="0"/>
                  <a:pt x="587023" y="3763"/>
                </a:cubicBezTo>
                <a:cubicBezTo>
                  <a:pt x="649112" y="7526"/>
                  <a:pt x="714964" y="60207"/>
                  <a:pt x="778934" y="184385"/>
                </a:cubicBezTo>
                <a:cubicBezTo>
                  <a:pt x="842904" y="308563"/>
                  <a:pt x="920045" y="556918"/>
                  <a:pt x="970845" y="748829"/>
                </a:cubicBezTo>
                <a:cubicBezTo>
                  <a:pt x="1021645" y="940740"/>
                  <a:pt x="1049867" y="1149585"/>
                  <a:pt x="1083734" y="1335852"/>
                </a:cubicBezTo>
                <a:cubicBezTo>
                  <a:pt x="1117601" y="1522119"/>
                  <a:pt x="1145823" y="1694274"/>
                  <a:pt x="1174045" y="1866429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835025" y="4640263"/>
            <a:ext cx="249238" cy="1524000"/>
          </a:xfrm>
          <a:custGeom>
            <a:avLst/>
            <a:gdLst>
              <a:gd name="connsiteX0" fmla="*/ 0 w 248355"/>
              <a:gd name="connsiteY0" fmla="*/ 1524000 h 1524000"/>
              <a:gd name="connsiteX1" fmla="*/ 248355 w 248355"/>
              <a:gd name="connsiteY1" fmla="*/ 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8355" h="1524000">
                <a:moveTo>
                  <a:pt x="0" y="1524000"/>
                </a:moveTo>
                <a:lnTo>
                  <a:pt x="248355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2257425" y="4640263"/>
            <a:ext cx="238125" cy="1546225"/>
          </a:xfrm>
          <a:custGeom>
            <a:avLst/>
            <a:gdLst>
              <a:gd name="connsiteX0" fmla="*/ 0 w 237066"/>
              <a:gd name="connsiteY0" fmla="*/ 0 h 1546578"/>
              <a:gd name="connsiteX1" fmla="*/ 237066 w 237066"/>
              <a:gd name="connsiteY1" fmla="*/ 1546578 h 1546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7066" h="1546578">
                <a:moveTo>
                  <a:pt x="0" y="0"/>
                </a:moveTo>
                <a:lnTo>
                  <a:pt x="237066" y="1546578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1647825" y="2765425"/>
            <a:ext cx="858838" cy="3421063"/>
          </a:xfrm>
          <a:custGeom>
            <a:avLst/>
            <a:gdLst>
              <a:gd name="connsiteX0" fmla="*/ 0 w 857955"/>
              <a:gd name="connsiteY0" fmla="*/ 0 h 3420533"/>
              <a:gd name="connsiteX1" fmla="*/ 124178 w 857955"/>
              <a:gd name="connsiteY1" fmla="*/ 45155 h 3420533"/>
              <a:gd name="connsiteX2" fmla="*/ 248355 w 857955"/>
              <a:gd name="connsiteY2" fmla="*/ 248355 h 3420533"/>
              <a:gd name="connsiteX3" fmla="*/ 428978 w 857955"/>
              <a:gd name="connsiteY3" fmla="*/ 801511 h 3420533"/>
              <a:gd name="connsiteX4" fmla="*/ 632178 w 857955"/>
              <a:gd name="connsiteY4" fmla="*/ 1952978 h 3420533"/>
              <a:gd name="connsiteX5" fmla="*/ 857955 w 857955"/>
              <a:gd name="connsiteY5" fmla="*/ 3420533 h 3420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7955" h="3420533">
                <a:moveTo>
                  <a:pt x="0" y="0"/>
                </a:moveTo>
                <a:cubicBezTo>
                  <a:pt x="41393" y="1881"/>
                  <a:pt x="82786" y="3763"/>
                  <a:pt x="124178" y="45155"/>
                </a:cubicBezTo>
                <a:cubicBezTo>
                  <a:pt x="165570" y="86547"/>
                  <a:pt x="197555" y="122296"/>
                  <a:pt x="248355" y="248355"/>
                </a:cubicBezTo>
                <a:cubicBezTo>
                  <a:pt x="299155" y="374414"/>
                  <a:pt x="365008" y="517407"/>
                  <a:pt x="428978" y="801511"/>
                </a:cubicBezTo>
                <a:cubicBezTo>
                  <a:pt x="492948" y="1085615"/>
                  <a:pt x="560682" y="1516474"/>
                  <a:pt x="632178" y="1952978"/>
                </a:cubicBezTo>
                <a:cubicBezTo>
                  <a:pt x="703674" y="2389482"/>
                  <a:pt x="780814" y="2905007"/>
                  <a:pt x="857955" y="3420533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1631950" y="2736850"/>
            <a:ext cx="71438" cy="7143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835025" y="2776538"/>
            <a:ext cx="812800" cy="3376612"/>
          </a:xfrm>
          <a:custGeom>
            <a:avLst/>
            <a:gdLst>
              <a:gd name="connsiteX0" fmla="*/ 812800 w 812800"/>
              <a:gd name="connsiteY0" fmla="*/ 0 h 3375377"/>
              <a:gd name="connsiteX1" fmla="*/ 711200 w 812800"/>
              <a:gd name="connsiteY1" fmla="*/ 56444 h 3375377"/>
              <a:gd name="connsiteX2" fmla="*/ 620889 w 812800"/>
              <a:gd name="connsiteY2" fmla="*/ 214489 h 3375377"/>
              <a:gd name="connsiteX3" fmla="*/ 530577 w 812800"/>
              <a:gd name="connsiteY3" fmla="*/ 496711 h 3375377"/>
              <a:gd name="connsiteX4" fmla="*/ 428977 w 812800"/>
              <a:gd name="connsiteY4" fmla="*/ 869244 h 3375377"/>
              <a:gd name="connsiteX5" fmla="*/ 248355 w 812800"/>
              <a:gd name="connsiteY5" fmla="*/ 1873955 h 3375377"/>
              <a:gd name="connsiteX6" fmla="*/ 0 w 812800"/>
              <a:gd name="connsiteY6" fmla="*/ 3375377 h 3375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2800" h="3375377">
                <a:moveTo>
                  <a:pt x="812800" y="0"/>
                </a:moveTo>
                <a:cubicBezTo>
                  <a:pt x="777992" y="10348"/>
                  <a:pt x="743185" y="20696"/>
                  <a:pt x="711200" y="56444"/>
                </a:cubicBezTo>
                <a:cubicBezTo>
                  <a:pt x="679215" y="92192"/>
                  <a:pt x="650993" y="141111"/>
                  <a:pt x="620889" y="214489"/>
                </a:cubicBezTo>
                <a:cubicBezTo>
                  <a:pt x="590785" y="287867"/>
                  <a:pt x="562562" y="387585"/>
                  <a:pt x="530577" y="496711"/>
                </a:cubicBezTo>
                <a:cubicBezTo>
                  <a:pt x="498592" y="605837"/>
                  <a:pt x="476014" y="639703"/>
                  <a:pt x="428977" y="869244"/>
                </a:cubicBezTo>
                <a:cubicBezTo>
                  <a:pt x="381940" y="1098785"/>
                  <a:pt x="319851" y="1456266"/>
                  <a:pt x="248355" y="1873955"/>
                </a:cubicBezTo>
                <a:cubicBezTo>
                  <a:pt x="176859" y="2291644"/>
                  <a:pt x="88429" y="2833510"/>
                  <a:pt x="0" y="3375377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7" presetID="1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7500"/>
                            </p:stCondLst>
                            <p:childTnLst>
                              <p:par>
                                <p:cTn id="18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18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9" grpId="0" animBg="1"/>
      <p:bldP spid="12" grpId="0" animBg="1"/>
      <p:bldP spid="12" grpId="1" animBg="1"/>
      <p:bldP spid="13" grpId="0" animBg="1"/>
      <p:bldP spid="13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5081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rgbClr val="FF6600"/>
                </a:solidFill>
              </a:rPr>
              <a:t>Выполните следующую работу в тетрадях по вариантам. Постройте графики функций:</a:t>
            </a:r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85938"/>
            <a:ext cx="4038600" cy="43449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 smtClean="0"/>
              <a:t>I</a:t>
            </a:r>
            <a:r>
              <a:rPr lang="ru-RU" sz="3600" dirty="0" smtClean="0"/>
              <a:t> вариант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/>
              <a:t>у = -</a:t>
            </a:r>
            <a:r>
              <a:rPr lang="ru-RU" sz="3600" dirty="0" err="1" smtClean="0"/>
              <a:t>х</a:t>
            </a:r>
            <a:r>
              <a:rPr lang="en-US" sz="3600" dirty="0" smtClean="0">
                <a:cs typeface="Arial" charset="0"/>
              </a:rPr>
              <a:t>²</a:t>
            </a:r>
            <a:r>
              <a:rPr lang="ru-RU" sz="3600" dirty="0" smtClean="0">
                <a:cs typeface="Arial" charset="0"/>
              </a:rPr>
              <a:t>+6х-8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cs typeface="Arial" charset="0"/>
              </a:rPr>
              <a:t>Укажите ООФ, ОЗФ, нули функции, промежуток возрастания функции.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solidFill>
                  <a:srgbClr val="FFFF00"/>
                </a:solidFill>
                <a:cs typeface="Arial" charset="0"/>
              </a:rPr>
              <a:t>Желаем успеха!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1800" dirty="0" smtClean="0">
              <a:solidFill>
                <a:srgbClr val="CC0099"/>
              </a:solidFill>
              <a:cs typeface="Arial" charset="0"/>
            </a:endParaRP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857375"/>
            <a:ext cx="4038600" cy="42735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 smtClean="0"/>
              <a:t>II</a:t>
            </a:r>
            <a:r>
              <a:rPr lang="ru-RU" sz="3600" dirty="0" smtClean="0"/>
              <a:t> вариант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/>
              <a:t> у = -</a:t>
            </a:r>
            <a:r>
              <a:rPr lang="ru-RU" sz="3600" dirty="0" err="1" smtClean="0"/>
              <a:t>х</a:t>
            </a:r>
            <a:r>
              <a:rPr lang="en-US" sz="3600" dirty="0" smtClean="0">
                <a:cs typeface="Arial" charset="0"/>
              </a:rPr>
              <a:t>²</a:t>
            </a:r>
            <a:r>
              <a:rPr lang="ru-RU" sz="3600" dirty="0" smtClean="0">
                <a:cs typeface="Arial" charset="0"/>
              </a:rPr>
              <a:t>-6х-7</a:t>
            </a:r>
            <a:endParaRPr lang="en-US" sz="3600" dirty="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cs typeface="Arial" charset="0"/>
              </a:rPr>
              <a:t>Укажите ООФ, ОЗФ, нули функции, промежуток убывания функции.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3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1600" dirty="0" smtClean="0"/>
          </a:p>
        </p:txBody>
      </p:sp>
      <p:sp>
        <p:nvSpPr>
          <p:cNvPr id="39941" name="Line 7"/>
          <p:cNvSpPr>
            <a:spLocks noChangeShapeType="1"/>
          </p:cNvSpPr>
          <p:nvPr/>
        </p:nvSpPr>
        <p:spPr bwMode="auto">
          <a:xfrm>
            <a:off x="4429125" y="2000250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" name="Picture 16" descr="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4572000"/>
            <a:ext cx="38862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5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5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5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75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5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5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75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3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49" presetClass="path" presetSubtype="0" accel="50000" decel="5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4.72222E-6 -2.22942E-6 L 0.3585 0.1521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76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8" grpId="0"/>
      <p:bldP spid="1751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675" y="142875"/>
            <a:ext cx="5942013" cy="1722438"/>
          </a:xfrm>
        </p:spPr>
        <p:txBody>
          <a:bodyPr/>
          <a:lstStyle/>
          <a:p>
            <a:pPr algn="l">
              <a:defRPr/>
            </a:pPr>
            <a:r>
              <a:rPr lang="ru-RU" sz="3200" dirty="0" smtClean="0"/>
              <a:t>Перед продолжением работы запишите домашнее задание, перейдя по ссылке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63" y="3429000"/>
            <a:ext cx="8186737" cy="277336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Далее выполните тест.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 smtClean="0"/>
              <a:t>прочитайте задание;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 smtClean="0"/>
              <a:t>выполните его устно или, сделав записи в тетради;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 smtClean="0"/>
              <a:t> и выберите правильный ответ левой кнопкой мыши.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64388" y="1412875"/>
            <a:ext cx="714375" cy="64293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hlinkClick r:id="rId2" action="ppaction://hlinksldjump"/>
              </a:rPr>
              <a:t>Д/З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0973" name="Picture 13" descr="mult-pict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260350"/>
            <a:ext cx="1320800" cy="158432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5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000"/>
                            </p:stCondLst>
                            <p:childTnLst>
                              <p:par>
                                <p:cTn id="5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293812"/>
          </a:xfrm>
        </p:spPr>
        <p:txBody>
          <a:bodyPr/>
          <a:lstStyle/>
          <a:p>
            <a:pPr>
              <a:defRPr/>
            </a:pPr>
            <a:r>
              <a:rPr lang="ru-RU" sz="3200" i="1" dirty="0" smtClean="0">
                <a:solidFill>
                  <a:srgbClr val="FF6600"/>
                </a:solidFill>
                <a:latin typeface="Segoe Print" pitchFamily="2" charset="0"/>
              </a:rPr>
              <a:t>Выполните тест и посчитайте свои правильные ответы в оценочном листе.</a:t>
            </a:r>
            <a:endParaRPr lang="ru-RU" sz="3200" i="1" dirty="0">
              <a:solidFill>
                <a:srgbClr val="FF6600"/>
              </a:solidFill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643063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36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вопрос: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Выберите квадратичную функцию 	а)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				б)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				в)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				г)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ru-RU" i="1" dirty="0" smtClean="0"/>
          </a:p>
        </p:txBody>
      </p:sp>
      <p:sp>
        <p:nvSpPr>
          <p:cNvPr id="4198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990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199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992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199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994" name="Rectangle 9"/>
          <p:cNvSpPr>
            <a:spLocks noChangeArrowheads="1"/>
          </p:cNvSpPr>
          <p:nvPr/>
        </p:nvSpPr>
        <p:spPr bwMode="auto">
          <a:xfrm>
            <a:off x="0" y="781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0972" name="Picture 10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</a:blip>
          <a:srcRect/>
          <a:stretch>
            <a:fillRect/>
          </a:stretch>
        </p:blipFill>
        <p:spPr bwMode="auto">
          <a:xfrm>
            <a:off x="3929063" y="2286000"/>
            <a:ext cx="29559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7" name="Rectangle 12"/>
          <p:cNvSpPr>
            <a:spLocks noChangeArrowheads="1"/>
          </p:cNvSpPr>
          <p:nvPr/>
        </p:nvSpPr>
        <p:spPr bwMode="auto">
          <a:xfrm>
            <a:off x="0" y="781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2000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0978" name="Picture 16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</a:blip>
          <a:srcRect/>
          <a:stretch>
            <a:fillRect/>
          </a:stretch>
        </p:blipFill>
        <p:spPr bwMode="auto">
          <a:xfrm>
            <a:off x="3857625" y="4000500"/>
            <a:ext cx="27146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0" y="781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2003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0981" name="Picture 1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</a:blip>
          <a:srcRect/>
          <a:stretch>
            <a:fillRect/>
          </a:stretch>
        </p:blipFill>
        <p:spPr bwMode="auto">
          <a:xfrm>
            <a:off x="3857625" y="4929188"/>
            <a:ext cx="17859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2006" name="Rectangle 24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2007" name="Rectangle 27"/>
          <p:cNvSpPr>
            <a:spLocks noChangeArrowheads="1"/>
          </p:cNvSpPr>
          <p:nvPr/>
        </p:nvSpPr>
        <p:spPr bwMode="auto">
          <a:xfrm>
            <a:off x="0" y="809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200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0985" name="Picture 2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3857625" y="2786063"/>
            <a:ext cx="25717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10" name="Rectangle 27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8" name="Управляющая кнопка: далее 27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Управляющая кнопка: назад 28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436687"/>
          </a:xfrm>
        </p:spPr>
        <p:txBody>
          <a:bodyPr/>
          <a:lstStyle/>
          <a:p>
            <a:pPr>
              <a:defRPr/>
            </a:pPr>
            <a:r>
              <a:rPr lang="ru-RU" sz="3200" i="1" dirty="0" smtClean="0">
                <a:solidFill>
                  <a:srgbClr val="FF6600"/>
                </a:solidFill>
                <a:latin typeface="Segoe Print" pitchFamily="2" charset="0"/>
              </a:rPr>
              <a:t>Выполните тест и посчитайте свои правильные ответы в оценочном листе.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27355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40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вопрос: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Куда направлены ветви параболы                          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>
              <a:buFont typeface="Wingdings" pitchFamily="2" charset="2"/>
              <a:buChar char="Ø"/>
              <a:defRPr/>
            </a:pPr>
            <a:r>
              <a:rPr lang="ru-RU" sz="3600" dirty="0" smtClean="0">
                <a:hlinkClick r:id="rId2" action="ppaction://hlinksldjump"/>
              </a:rPr>
              <a:t>Вверх</a:t>
            </a:r>
            <a:endParaRPr lang="ru-RU" sz="3600" dirty="0" smtClean="0"/>
          </a:p>
          <a:p>
            <a:pPr algn="ctr">
              <a:buFont typeface="Wingdings" pitchFamily="2" charset="2"/>
              <a:buChar char="Ø"/>
              <a:defRPr/>
            </a:pPr>
            <a:r>
              <a:rPr lang="ru-RU" sz="3600" dirty="0" smtClean="0">
                <a:hlinkClick r:id="rId3" action="ppaction://hlinksldjump"/>
              </a:rPr>
              <a:t>Вниз</a:t>
            </a:r>
            <a:endParaRPr lang="ru-RU" sz="3600" dirty="0" smtClean="0"/>
          </a:p>
          <a:p>
            <a:pPr>
              <a:buFont typeface="Wingdings" pitchFamily="2" charset="2"/>
              <a:buChar char="Ø"/>
              <a:defRPr/>
            </a:pPr>
            <a:endParaRPr lang="ru-RU" sz="3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ru-RU" dirty="0"/>
          </a:p>
        </p:txBody>
      </p:sp>
      <p:sp>
        <p:nvSpPr>
          <p:cNvPr id="4301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3016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02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2000" name="Picture 1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3214688" y="2908300"/>
            <a:ext cx="314325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5" name="Rectangle 18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293812"/>
          </a:xfrm>
        </p:spPr>
        <p:txBody>
          <a:bodyPr/>
          <a:lstStyle/>
          <a:p>
            <a:pPr>
              <a:defRPr/>
            </a:pPr>
            <a:r>
              <a:rPr lang="ru-RU" sz="3200" i="1" dirty="0" smtClean="0">
                <a:solidFill>
                  <a:srgbClr val="FF6600"/>
                </a:solidFill>
                <a:latin typeface="Segoe Print" pitchFamily="2" charset="0"/>
              </a:rPr>
              <a:t>Выполните тест и посчитайте свои правильные ответы в оценочном листе.</a:t>
            </a:r>
            <a:endParaRPr lang="ru-RU" sz="3200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 вопрос: 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Укажите координаты вершины параболы</a:t>
            </a:r>
          </a:p>
          <a:p>
            <a:pPr algn="ctr">
              <a:buFont typeface="Wingdings" pitchFamily="2" charset="2"/>
              <a:buNone/>
            </a:pP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А(3;6)</a:t>
            </a:r>
            <a:endParaRPr lang="ru-RU" sz="3600" i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А(-1;-17)</a:t>
            </a:r>
            <a:endParaRPr lang="ru-RU" sz="3600" i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А(1;-5)</a:t>
            </a:r>
            <a:endParaRPr lang="ru-RU" sz="3600" i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г)  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А(1;-1)</a:t>
            </a:r>
            <a:endParaRPr lang="ru-RU" i="1" smtClean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403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4040" name="Rectangle 10"/>
          <p:cNvSpPr>
            <a:spLocks noChangeArrowheads="1"/>
          </p:cNvSpPr>
          <p:nvPr/>
        </p:nvSpPr>
        <p:spPr bwMode="auto">
          <a:xfrm>
            <a:off x="0" y="742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4041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3018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</a:blip>
          <a:srcRect/>
          <a:stretch>
            <a:fillRect/>
          </a:stretch>
        </p:blipFill>
        <p:spPr bwMode="auto">
          <a:xfrm>
            <a:off x="4857750" y="2357438"/>
            <a:ext cx="316706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3" name="Rectangle 13"/>
          <p:cNvSpPr>
            <a:spLocks noChangeArrowheads="1"/>
          </p:cNvSpPr>
          <p:nvPr/>
        </p:nvSpPr>
        <p:spPr bwMode="auto">
          <a:xfrm>
            <a:off x="0" y="742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1109663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FFFF00"/>
                </a:solidFill>
              </a:rPr>
              <a:t>Цели урока: </a:t>
            </a:r>
            <a:endParaRPr lang="ru-RU" sz="2900" smtClean="0">
              <a:solidFill>
                <a:srgbClr val="FFFF00"/>
              </a:solidFill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57188" y="1905000"/>
            <a:ext cx="8501062" cy="4238625"/>
          </a:xfrm>
        </p:spPr>
        <p:txBody>
          <a:bodyPr/>
          <a:lstStyle/>
          <a:p>
            <a:r>
              <a:rPr lang="ru-RU" sz="2400" i="1" smtClean="0"/>
              <a:t>Образовательные:</a:t>
            </a:r>
            <a:r>
              <a:rPr lang="ru-RU" sz="2400" smtClean="0"/>
              <a:t> научиться построению графика квадратичной функции и использованию графика для получения её свойств.</a:t>
            </a:r>
          </a:p>
          <a:p>
            <a:r>
              <a:rPr lang="ru-RU" sz="2400" i="1" smtClean="0"/>
              <a:t>Развивающие: </a:t>
            </a:r>
            <a:r>
              <a:rPr lang="ru-RU" sz="2400" smtClean="0"/>
              <a:t>развивать логическое мышление, алгоритмическую культуру, внимание, навыки самостоятельной работы с источником информации и самоконтроля,   поддерживать интерес к математике.</a:t>
            </a:r>
          </a:p>
          <a:p>
            <a:r>
              <a:rPr lang="ru-RU" sz="2400" i="1" smtClean="0"/>
              <a:t>Воспитательные: </a:t>
            </a:r>
            <a:r>
              <a:rPr lang="ru-RU" sz="2400" smtClean="0"/>
              <a:t>воспитывать последовательность, ответственность, самостоятельность, настойчивость, дисциплинированность.</a:t>
            </a:r>
          </a:p>
          <a:p>
            <a:endParaRPr lang="ru-RU" sz="2700" smtClean="0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0" y="6286520"/>
            <a:ext cx="571472" cy="57148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636" name="Picture 12" descr="36_2_51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549275"/>
            <a:ext cx="1047750" cy="10477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950"/>
                            </p:stCondLst>
                            <p:childTnLst>
                              <p:par>
                                <p:cTn id="1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950"/>
                            </p:stCondLst>
                            <p:childTnLst>
                              <p:par>
                                <p:cTn id="2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0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35731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i="1" dirty="0" smtClean="0">
                <a:solidFill>
                  <a:srgbClr val="FF6600"/>
                </a:solidFill>
                <a:latin typeface="Segoe Print" pitchFamily="2" charset="0"/>
              </a:rPr>
              <a:t>Выполните тест и посчитайте свои правильные ответы в оценочном листе.</a:t>
            </a:r>
            <a:endParaRPr lang="ru-RU" sz="3200" dirty="0" smtClean="0"/>
          </a:p>
        </p:txBody>
      </p:sp>
      <p:sp>
        <p:nvSpPr>
          <p:cNvPr id="34" name="Содержимое 33"/>
          <p:cNvSpPr>
            <a:spLocks noGrp="1"/>
          </p:cNvSpPr>
          <p:nvPr>
            <p:ph sz="half" idx="1"/>
          </p:nvPr>
        </p:nvSpPr>
        <p:spPr>
          <a:xfrm>
            <a:off x="142875" y="1600200"/>
            <a:ext cx="3357563" cy="45307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 вопрос: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 рисунке показаны графики квадратичных функций. Выберите график функции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- 4х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-16х+1, подведите к нему стрелку и нажмите левую кнопку мыши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одержимое 3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4038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92500" y="1557338"/>
            <a:ext cx="1584325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/>
              <a:t>                                      у                                  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        0               6</a:t>
            </a:r>
          </a:p>
          <a:p>
            <a:pPr algn="ctr"/>
            <a:r>
              <a:rPr lang="ru-RU" sz="1200"/>
              <a:t>                               х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          </a:t>
            </a:r>
            <a:r>
              <a:rPr lang="ru-RU"/>
              <a:t>              </a:t>
            </a:r>
            <a:endParaRPr lang="ru-RU" sz="1200"/>
          </a:p>
        </p:txBody>
      </p:sp>
      <p:sp>
        <p:nvSpPr>
          <p:cNvPr id="44039" name="Line 13"/>
          <p:cNvSpPr>
            <a:spLocks noChangeShapeType="1"/>
          </p:cNvSpPr>
          <p:nvPr/>
        </p:nvSpPr>
        <p:spPr bwMode="auto">
          <a:xfrm>
            <a:off x="3492500" y="2565400"/>
            <a:ext cx="15843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40" name="Line 14"/>
          <p:cNvSpPr>
            <a:spLocks noChangeShapeType="1"/>
          </p:cNvSpPr>
          <p:nvPr/>
        </p:nvSpPr>
        <p:spPr bwMode="auto">
          <a:xfrm flipV="1">
            <a:off x="4284663" y="1628775"/>
            <a:ext cx="0" cy="19446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41" name="Rectangl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364163" y="1557338"/>
            <a:ext cx="1584325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/>
              <a:t>                                     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      У 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-6              0              </a:t>
            </a:r>
          </a:p>
          <a:p>
            <a:pPr algn="ctr"/>
            <a:r>
              <a:rPr lang="ru-RU" sz="1200"/>
              <a:t>                           х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</p:txBody>
      </p:sp>
      <p:sp>
        <p:nvSpPr>
          <p:cNvPr id="44042" name="Rectangle 2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308850" y="1557338"/>
            <a:ext cx="1584325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/>
              <a:t>      </a:t>
            </a:r>
          </a:p>
          <a:p>
            <a:pPr algn="ctr"/>
            <a:r>
              <a:rPr lang="ru-RU" sz="1200"/>
              <a:t>     У 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-6              0              </a:t>
            </a:r>
          </a:p>
          <a:p>
            <a:pPr algn="ctr"/>
            <a:r>
              <a:rPr lang="ru-RU" sz="1200"/>
              <a:t>                           х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</p:txBody>
      </p:sp>
      <p:sp>
        <p:nvSpPr>
          <p:cNvPr id="4404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492500" y="4005263"/>
            <a:ext cx="1584325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    </a:t>
            </a:r>
            <a:r>
              <a:rPr lang="ru-RU" sz="1200"/>
              <a:t>у</a:t>
            </a:r>
            <a:r>
              <a:rPr lang="ru-RU"/>
              <a:t> </a:t>
            </a:r>
            <a:endParaRPr lang="ru-RU" sz="1200"/>
          </a:p>
          <a:p>
            <a:pPr algn="ctr"/>
            <a:r>
              <a:rPr lang="ru-RU" sz="1200"/>
              <a:t>     17</a:t>
            </a:r>
          </a:p>
          <a:p>
            <a:pPr algn="ctr"/>
            <a:endParaRPr lang="ru-RU" sz="1200"/>
          </a:p>
          <a:p>
            <a:pPr algn="ctr"/>
            <a:r>
              <a:rPr lang="ru-RU" sz="1200"/>
              <a:t>   </a:t>
            </a:r>
          </a:p>
          <a:p>
            <a:pPr algn="ctr"/>
            <a:r>
              <a:rPr lang="en-US" sz="1200"/>
              <a:t>      </a:t>
            </a:r>
            <a:endParaRPr lang="ru-RU" sz="1200"/>
          </a:p>
          <a:p>
            <a:pPr algn="ctr"/>
            <a:r>
              <a:rPr lang="en-US" sz="1200"/>
              <a:t>     1</a:t>
            </a:r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               -2                   х        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</p:txBody>
      </p:sp>
      <p:sp>
        <p:nvSpPr>
          <p:cNvPr id="44044" name="Rectangle 2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35600" y="4005263"/>
            <a:ext cx="1584325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             </a:t>
            </a:r>
            <a:r>
              <a:rPr lang="ru-RU" sz="1200"/>
              <a:t>у            </a:t>
            </a:r>
          </a:p>
          <a:p>
            <a:pPr algn="ctr"/>
            <a:endParaRPr lang="ru-RU" sz="800"/>
          </a:p>
          <a:p>
            <a:pPr algn="ctr"/>
            <a:endParaRPr lang="ru-RU" sz="800"/>
          </a:p>
          <a:p>
            <a:pPr algn="ctr"/>
            <a:r>
              <a:rPr lang="ru-RU" sz="1200"/>
              <a:t>  6</a:t>
            </a:r>
          </a:p>
          <a:p>
            <a:pPr algn="ctr"/>
            <a:endParaRPr lang="ru-RU" sz="1200"/>
          </a:p>
          <a:p>
            <a:pPr algn="ctr"/>
            <a:r>
              <a:rPr lang="ru-RU" sz="1200"/>
              <a:t>  0</a:t>
            </a:r>
          </a:p>
          <a:p>
            <a:pPr algn="ctr"/>
            <a:r>
              <a:rPr lang="ru-RU" sz="1200"/>
              <a:t>                            х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</p:txBody>
      </p:sp>
      <p:sp>
        <p:nvSpPr>
          <p:cNvPr id="44045" name="Rectangle 2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308850" y="4005263"/>
            <a:ext cx="1584325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/>
              <a:t>                                     </a:t>
            </a:r>
          </a:p>
          <a:p>
            <a:pPr algn="ctr"/>
            <a:r>
              <a:rPr lang="ru-RU" sz="1200"/>
              <a:t>     у</a:t>
            </a:r>
          </a:p>
          <a:p>
            <a:pPr algn="ctr"/>
            <a:endParaRPr lang="ru-RU" sz="1200"/>
          </a:p>
          <a:p>
            <a:pPr algn="ctr"/>
            <a:r>
              <a:rPr lang="en-US" sz="1200"/>
              <a:t>5  </a:t>
            </a:r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     0     2,5</a:t>
            </a:r>
          </a:p>
          <a:p>
            <a:pPr algn="ctr"/>
            <a:r>
              <a:rPr lang="ru-RU" sz="1200"/>
              <a:t>                                х</a:t>
            </a:r>
          </a:p>
          <a:p>
            <a:pPr algn="ctr"/>
            <a:r>
              <a:rPr lang="ru-RU" sz="1200"/>
              <a:t>              2,5                       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</p:txBody>
      </p:sp>
      <p:sp>
        <p:nvSpPr>
          <p:cNvPr id="44046" name="Line 24"/>
          <p:cNvSpPr>
            <a:spLocks noChangeShapeType="1"/>
          </p:cNvSpPr>
          <p:nvPr/>
        </p:nvSpPr>
        <p:spPr bwMode="auto">
          <a:xfrm>
            <a:off x="5364163" y="2565400"/>
            <a:ext cx="15843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47" name="Line 25"/>
          <p:cNvSpPr>
            <a:spLocks noChangeShapeType="1"/>
          </p:cNvSpPr>
          <p:nvPr/>
        </p:nvSpPr>
        <p:spPr bwMode="auto">
          <a:xfrm>
            <a:off x="7308850" y="2565400"/>
            <a:ext cx="15843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48" name="Line 26"/>
          <p:cNvSpPr>
            <a:spLocks noChangeShapeType="1"/>
          </p:cNvSpPr>
          <p:nvPr/>
        </p:nvSpPr>
        <p:spPr bwMode="auto">
          <a:xfrm>
            <a:off x="3492500" y="5229225"/>
            <a:ext cx="15843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49" name="Line 27"/>
          <p:cNvSpPr>
            <a:spLocks noChangeShapeType="1"/>
          </p:cNvSpPr>
          <p:nvPr/>
        </p:nvSpPr>
        <p:spPr bwMode="auto">
          <a:xfrm>
            <a:off x="5435600" y="5013325"/>
            <a:ext cx="15843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0" name="Line 28"/>
          <p:cNvSpPr>
            <a:spLocks noChangeShapeType="1"/>
          </p:cNvSpPr>
          <p:nvPr/>
        </p:nvSpPr>
        <p:spPr bwMode="auto">
          <a:xfrm>
            <a:off x="7308850" y="5013325"/>
            <a:ext cx="15843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1" name="Line 29"/>
          <p:cNvSpPr>
            <a:spLocks noChangeShapeType="1"/>
          </p:cNvSpPr>
          <p:nvPr/>
        </p:nvSpPr>
        <p:spPr bwMode="auto">
          <a:xfrm flipV="1">
            <a:off x="4284663" y="4005263"/>
            <a:ext cx="0" cy="194468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2" name="Line 30"/>
          <p:cNvSpPr>
            <a:spLocks noChangeShapeType="1"/>
          </p:cNvSpPr>
          <p:nvPr/>
        </p:nvSpPr>
        <p:spPr bwMode="auto">
          <a:xfrm flipV="1">
            <a:off x="6156325" y="1557338"/>
            <a:ext cx="0" cy="194468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3" name="Line 31"/>
          <p:cNvSpPr>
            <a:spLocks noChangeShapeType="1"/>
          </p:cNvSpPr>
          <p:nvPr/>
        </p:nvSpPr>
        <p:spPr bwMode="auto">
          <a:xfrm flipV="1">
            <a:off x="6156325" y="4005263"/>
            <a:ext cx="0" cy="194468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4" name="Line 32"/>
          <p:cNvSpPr>
            <a:spLocks noChangeShapeType="1"/>
          </p:cNvSpPr>
          <p:nvPr/>
        </p:nvSpPr>
        <p:spPr bwMode="auto">
          <a:xfrm flipV="1">
            <a:off x="8101013" y="1557338"/>
            <a:ext cx="0" cy="194468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5" name="Line 33"/>
          <p:cNvSpPr>
            <a:spLocks noChangeShapeType="1"/>
          </p:cNvSpPr>
          <p:nvPr/>
        </p:nvSpPr>
        <p:spPr bwMode="auto">
          <a:xfrm flipV="1">
            <a:off x="8101013" y="4005263"/>
            <a:ext cx="0" cy="194468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6" name="Freeform 34"/>
          <p:cNvSpPr>
            <a:spLocks/>
          </p:cNvSpPr>
          <p:nvPr/>
        </p:nvSpPr>
        <p:spPr bwMode="auto">
          <a:xfrm>
            <a:off x="5364163" y="1628775"/>
            <a:ext cx="936625" cy="1465263"/>
          </a:xfrm>
          <a:custGeom>
            <a:avLst/>
            <a:gdLst>
              <a:gd name="T0" fmla="*/ 0 w 590"/>
              <a:gd name="T1" fmla="*/ 2147483647 h 923"/>
              <a:gd name="T2" fmla="*/ 2147483647 w 590"/>
              <a:gd name="T3" fmla="*/ 2147483647 h 923"/>
              <a:gd name="T4" fmla="*/ 2147483647 w 590"/>
              <a:gd name="T5" fmla="*/ 2147483647 h 923"/>
              <a:gd name="T6" fmla="*/ 0 60000 65536"/>
              <a:gd name="T7" fmla="*/ 0 60000 65536"/>
              <a:gd name="T8" fmla="*/ 0 60000 65536"/>
              <a:gd name="T9" fmla="*/ 0 w 590"/>
              <a:gd name="T10" fmla="*/ 0 h 923"/>
              <a:gd name="T11" fmla="*/ 590 w 590"/>
              <a:gd name="T12" fmla="*/ 923 h 9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923">
                <a:moveTo>
                  <a:pt x="0" y="832"/>
                </a:moveTo>
                <a:cubicBezTo>
                  <a:pt x="87" y="416"/>
                  <a:pt x="174" y="0"/>
                  <a:pt x="272" y="15"/>
                </a:cubicBezTo>
                <a:cubicBezTo>
                  <a:pt x="370" y="30"/>
                  <a:pt x="480" y="476"/>
                  <a:pt x="590" y="923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57" name="Freeform 36"/>
          <p:cNvSpPr>
            <a:spLocks/>
          </p:cNvSpPr>
          <p:nvPr/>
        </p:nvSpPr>
        <p:spPr bwMode="auto">
          <a:xfrm>
            <a:off x="3851275" y="4221163"/>
            <a:ext cx="576263" cy="1944687"/>
          </a:xfrm>
          <a:custGeom>
            <a:avLst/>
            <a:gdLst>
              <a:gd name="T0" fmla="*/ 0 w 363"/>
              <a:gd name="T1" fmla="*/ 2147483647 h 1225"/>
              <a:gd name="T2" fmla="*/ 2147483647 w 363"/>
              <a:gd name="T3" fmla="*/ 0 h 1225"/>
              <a:gd name="T4" fmla="*/ 2147483647 w 363"/>
              <a:gd name="T5" fmla="*/ 2147483647 h 1225"/>
              <a:gd name="T6" fmla="*/ 0 60000 65536"/>
              <a:gd name="T7" fmla="*/ 0 60000 65536"/>
              <a:gd name="T8" fmla="*/ 0 60000 65536"/>
              <a:gd name="T9" fmla="*/ 0 w 363"/>
              <a:gd name="T10" fmla="*/ 0 h 1225"/>
              <a:gd name="T11" fmla="*/ 363 w 363"/>
              <a:gd name="T12" fmla="*/ 1225 h 1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225">
                <a:moveTo>
                  <a:pt x="0" y="1225"/>
                </a:moveTo>
                <a:cubicBezTo>
                  <a:pt x="61" y="612"/>
                  <a:pt x="122" y="0"/>
                  <a:pt x="182" y="0"/>
                </a:cubicBezTo>
                <a:cubicBezTo>
                  <a:pt x="242" y="0"/>
                  <a:pt x="333" y="1021"/>
                  <a:pt x="363" y="1225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58" name="Freeform 37"/>
          <p:cNvSpPr>
            <a:spLocks/>
          </p:cNvSpPr>
          <p:nvPr/>
        </p:nvSpPr>
        <p:spPr bwMode="auto">
          <a:xfrm rot="10800000">
            <a:off x="8027988" y="4005263"/>
            <a:ext cx="647700" cy="1295400"/>
          </a:xfrm>
          <a:custGeom>
            <a:avLst/>
            <a:gdLst>
              <a:gd name="T0" fmla="*/ 0 w 953"/>
              <a:gd name="T1" fmla="*/ 2147483647 h 816"/>
              <a:gd name="T2" fmla="*/ 2147483647 w 953"/>
              <a:gd name="T3" fmla="*/ 0 h 816"/>
              <a:gd name="T4" fmla="*/ 2147483647 w 953"/>
              <a:gd name="T5" fmla="*/ 2147483647 h 816"/>
              <a:gd name="T6" fmla="*/ 0 60000 65536"/>
              <a:gd name="T7" fmla="*/ 0 60000 65536"/>
              <a:gd name="T8" fmla="*/ 0 60000 65536"/>
              <a:gd name="T9" fmla="*/ 0 w 953"/>
              <a:gd name="T10" fmla="*/ 0 h 816"/>
              <a:gd name="T11" fmla="*/ 953 w 953"/>
              <a:gd name="T12" fmla="*/ 816 h 8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3" h="816">
                <a:moveTo>
                  <a:pt x="0" y="816"/>
                </a:moveTo>
                <a:cubicBezTo>
                  <a:pt x="147" y="408"/>
                  <a:pt x="295" y="0"/>
                  <a:pt x="454" y="0"/>
                </a:cubicBezTo>
                <a:cubicBezTo>
                  <a:pt x="613" y="0"/>
                  <a:pt x="783" y="408"/>
                  <a:pt x="953" y="816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59" name="Freeform 38"/>
          <p:cNvSpPr>
            <a:spLocks/>
          </p:cNvSpPr>
          <p:nvPr/>
        </p:nvSpPr>
        <p:spPr bwMode="auto">
          <a:xfrm>
            <a:off x="5724525" y="4581525"/>
            <a:ext cx="936625" cy="1465263"/>
          </a:xfrm>
          <a:custGeom>
            <a:avLst/>
            <a:gdLst>
              <a:gd name="T0" fmla="*/ 0 w 590"/>
              <a:gd name="T1" fmla="*/ 2147483647 h 923"/>
              <a:gd name="T2" fmla="*/ 2147483647 w 590"/>
              <a:gd name="T3" fmla="*/ 2147483647 h 923"/>
              <a:gd name="T4" fmla="*/ 2147483647 w 590"/>
              <a:gd name="T5" fmla="*/ 2147483647 h 923"/>
              <a:gd name="T6" fmla="*/ 0 60000 65536"/>
              <a:gd name="T7" fmla="*/ 0 60000 65536"/>
              <a:gd name="T8" fmla="*/ 0 60000 65536"/>
              <a:gd name="T9" fmla="*/ 0 w 590"/>
              <a:gd name="T10" fmla="*/ 0 h 923"/>
              <a:gd name="T11" fmla="*/ 590 w 590"/>
              <a:gd name="T12" fmla="*/ 923 h 9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923">
                <a:moveTo>
                  <a:pt x="0" y="832"/>
                </a:moveTo>
                <a:cubicBezTo>
                  <a:pt x="87" y="416"/>
                  <a:pt x="174" y="0"/>
                  <a:pt x="272" y="15"/>
                </a:cubicBezTo>
                <a:cubicBezTo>
                  <a:pt x="370" y="30"/>
                  <a:pt x="480" y="476"/>
                  <a:pt x="590" y="923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60" name="Freeform 40"/>
          <p:cNvSpPr>
            <a:spLocks/>
          </p:cNvSpPr>
          <p:nvPr/>
        </p:nvSpPr>
        <p:spPr bwMode="auto">
          <a:xfrm rot="10800000">
            <a:off x="7272338" y="1916113"/>
            <a:ext cx="936625" cy="1465262"/>
          </a:xfrm>
          <a:custGeom>
            <a:avLst/>
            <a:gdLst>
              <a:gd name="T0" fmla="*/ 0 w 590"/>
              <a:gd name="T1" fmla="*/ 2147483647 h 923"/>
              <a:gd name="T2" fmla="*/ 2147483647 w 590"/>
              <a:gd name="T3" fmla="*/ 2147483647 h 923"/>
              <a:gd name="T4" fmla="*/ 2147483647 w 590"/>
              <a:gd name="T5" fmla="*/ 2147483647 h 923"/>
              <a:gd name="T6" fmla="*/ 0 60000 65536"/>
              <a:gd name="T7" fmla="*/ 0 60000 65536"/>
              <a:gd name="T8" fmla="*/ 0 60000 65536"/>
              <a:gd name="T9" fmla="*/ 0 w 590"/>
              <a:gd name="T10" fmla="*/ 0 h 923"/>
              <a:gd name="T11" fmla="*/ 590 w 590"/>
              <a:gd name="T12" fmla="*/ 923 h 9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923">
                <a:moveTo>
                  <a:pt x="0" y="832"/>
                </a:moveTo>
                <a:cubicBezTo>
                  <a:pt x="87" y="416"/>
                  <a:pt x="174" y="0"/>
                  <a:pt x="272" y="15"/>
                </a:cubicBezTo>
                <a:cubicBezTo>
                  <a:pt x="370" y="30"/>
                  <a:pt x="480" y="476"/>
                  <a:pt x="590" y="923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61" name="Freeform 41"/>
          <p:cNvSpPr>
            <a:spLocks/>
          </p:cNvSpPr>
          <p:nvPr/>
        </p:nvSpPr>
        <p:spPr bwMode="auto">
          <a:xfrm rot="10800000">
            <a:off x="4102100" y="1844675"/>
            <a:ext cx="936625" cy="1465263"/>
          </a:xfrm>
          <a:custGeom>
            <a:avLst/>
            <a:gdLst>
              <a:gd name="T0" fmla="*/ 0 w 590"/>
              <a:gd name="T1" fmla="*/ 2147483647 h 923"/>
              <a:gd name="T2" fmla="*/ 2147483647 w 590"/>
              <a:gd name="T3" fmla="*/ 2147483647 h 923"/>
              <a:gd name="T4" fmla="*/ 2147483647 w 590"/>
              <a:gd name="T5" fmla="*/ 2147483647 h 923"/>
              <a:gd name="T6" fmla="*/ 0 60000 65536"/>
              <a:gd name="T7" fmla="*/ 0 60000 65536"/>
              <a:gd name="T8" fmla="*/ 0 60000 65536"/>
              <a:gd name="T9" fmla="*/ 0 w 590"/>
              <a:gd name="T10" fmla="*/ 0 h 923"/>
              <a:gd name="T11" fmla="*/ 590 w 590"/>
              <a:gd name="T12" fmla="*/ 923 h 9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923">
                <a:moveTo>
                  <a:pt x="0" y="832"/>
                </a:moveTo>
                <a:cubicBezTo>
                  <a:pt x="87" y="416"/>
                  <a:pt x="174" y="0"/>
                  <a:pt x="272" y="15"/>
                </a:cubicBezTo>
                <a:cubicBezTo>
                  <a:pt x="370" y="30"/>
                  <a:pt x="480" y="476"/>
                  <a:pt x="590" y="923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62" name="Line 42"/>
          <p:cNvSpPr>
            <a:spLocks noChangeShapeType="1"/>
          </p:cNvSpPr>
          <p:nvPr/>
        </p:nvSpPr>
        <p:spPr bwMode="auto">
          <a:xfrm>
            <a:off x="4119563" y="5157788"/>
            <a:ext cx="0" cy="1428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63" name="Line 43"/>
          <p:cNvSpPr>
            <a:spLocks noChangeShapeType="1"/>
          </p:cNvSpPr>
          <p:nvPr/>
        </p:nvSpPr>
        <p:spPr bwMode="auto">
          <a:xfrm>
            <a:off x="4211638" y="4221163"/>
            <a:ext cx="1444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64" name="Line 44"/>
          <p:cNvSpPr>
            <a:spLocks noChangeShapeType="1"/>
          </p:cNvSpPr>
          <p:nvPr/>
        </p:nvSpPr>
        <p:spPr bwMode="auto">
          <a:xfrm>
            <a:off x="8027988" y="5300663"/>
            <a:ext cx="1444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65" name="Line 45"/>
          <p:cNvSpPr>
            <a:spLocks noChangeShapeType="1"/>
          </p:cNvSpPr>
          <p:nvPr/>
        </p:nvSpPr>
        <p:spPr bwMode="auto">
          <a:xfrm>
            <a:off x="8388350" y="4976813"/>
            <a:ext cx="0" cy="714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" name="Управляющая кнопка: далее 32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Управляющая кнопка: назад 39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000"/>
                            </p:stCondLst>
                            <p:childTnLst>
                              <p:par>
                                <p:cTn id="10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8000"/>
                            </p:stCondLst>
                            <p:childTnLst>
                              <p:par>
                                <p:cTn id="13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9000"/>
                            </p:stCondLst>
                            <p:childTnLst>
                              <p:par>
                                <p:cTn id="16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/>
      <p:bldP spid="44038" grpId="0" animBg="1"/>
      <p:bldP spid="44039" grpId="0" animBg="1"/>
      <p:bldP spid="44040" grpId="0" animBg="1"/>
      <p:bldP spid="44041" grpId="0" animBg="1"/>
      <p:bldP spid="44042" grpId="0" animBg="1"/>
      <p:bldP spid="44043" grpId="0" animBg="1"/>
      <p:bldP spid="44044" grpId="0" animBg="1"/>
      <p:bldP spid="44045" grpId="0" animBg="1"/>
      <p:bldP spid="44046" grpId="0" animBg="1"/>
      <p:bldP spid="44047" grpId="0" animBg="1"/>
      <p:bldP spid="44048" grpId="0" animBg="1"/>
      <p:bldP spid="44049" grpId="0" animBg="1"/>
      <p:bldP spid="44050" grpId="0" animBg="1"/>
      <p:bldP spid="44051" grpId="0" animBg="1"/>
      <p:bldP spid="44052" grpId="0" animBg="1"/>
      <p:bldP spid="44053" grpId="0" animBg="1"/>
      <p:bldP spid="44054" grpId="0" animBg="1"/>
      <p:bldP spid="44055" grpId="0" animBg="1"/>
      <p:bldP spid="44056" grpId="0" animBg="1"/>
      <p:bldP spid="44057" grpId="0" animBg="1"/>
      <p:bldP spid="44058" grpId="0" animBg="1"/>
      <p:bldP spid="44059" grpId="0" animBg="1"/>
      <p:bldP spid="44060" grpId="0" animBg="1"/>
      <p:bldP spid="44061" grpId="0" animBg="1"/>
      <p:bldP spid="44062" grpId="0" animBg="1"/>
      <p:bldP spid="44063" grpId="0" animBg="1"/>
      <p:bldP spid="44064" grpId="0" animBg="1"/>
      <p:bldP spid="4406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628775"/>
            <a:ext cx="8358188" cy="453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 вопрос: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Укажите формулу квадратичной функции, график которой изображён на рисунке.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у = -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x</a:t>
            </a:r>
            <a:r>
              <a:rPr lang="en-US" sz="2800" i="1" baseline="300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2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+6x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у = - 3х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+8х-11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у = - 4х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-16х+1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у =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-6х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у =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+6х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у = 1,2х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-6х+5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Wingdings" pitchFamily="2" charset="2"/>
              <a:buNone/>
              <a:defRPr/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Wingdings" pitchFamily="2" charset="2"/>
              <a:buNone/>
              <a:defRPr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6525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i="1" dirty="0" smtClean="0">
                <a:solidFill>
                  <a:srgbClr val="FF6600"/>
                </a:solidFill>
                <a:latin typeface="Segoe Print" pitchFamily="2" charset="0"/>
              </a:rPr>
              <a:t>Выполните тест и посчитайте свои правильные ответы в оценочном листе.</a:t>
            </a:r>
            <a:endParaRPr lang="ru-RU" sz="3200" dirty="0" smtClean="0"/>
          </a:p>
        </p:txBody>
      </p:sp>
      <p:sp>
        <p:nvSpPr>
          <p:cNvPr id="44040" name="Rectangle 20"/>
          <p:cNvSpPr>
            <a:spLocks noChangeArrowheads="1"/>
          </p:cNvSpPr>
          <p:nvPr/>
        </p:nvSpPr>
        <p:spPr bwMode="auto">
          <a:xfrm>
            <a:off x="5000625" y="3643313"/>
            <a:ext cx="1584325" cy="2016125"/>
          </a:xfrm>
          <a:prstGeom prst="rect">
            <a:avLst/>
          </a:prstGeom>
          <a:solidFill>
            <a:srgbClr val="4AD2C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200" dirty="0">
                <a:solidFill>
                  <a:schemeClr val="bg1">
                    <a:lumMod val="75000"/>
                  </a:schemeClr>
                </a:solidFill>
              </a:rPr>
              <a:t>      </a:t>
            </a:r>
          </a:p>
          <a:p>
            <a:pPr algn="ctr">
              <a:defRPr/>
            </a:pPr>
            <a:r>
              <a:rPr lang="ru-RU" sz="1200" dirty="0">
                <a:solidFill>
                  <a:schemeClr val="bg1">
                    <a:lumMod val="75000"/>
                  </a:schemeClr>
                </a:solidFill>
              </a:rPr>
              <a:t>     У </a:t>
            </a: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bg1">
                    <a:lumMod val="75000"/>
                  </a:schemeClr>
                </a:solidFill>
              </a:rPr>
              <a:t>  -6              0              </a:t>
            </a:r>
          </a:p>
          <a:p>
            <a:pPr algn="ctr">
              <a:defRPr/>
            </a:pPr>
            <a:r>
              <a:rPr lang="ru-RU" sz="1200" dirty="0">
                <a:solidFill>
                  <a:schemeClr val="bg1">
                    <a:lumMod val="75000"/>
                  </a:schemeClr>
                </a:solidFill>
              </a:rPr>
              <a:t>                           </a:t>
            </a:r>
            <a:r>
              <a:rPr lang="ru-RU" sz="1200" dirty="0" err="1">
                <a:solidFill>
                  <a:schemeClr val="bg1">
                    <a:lumMod val="75000"/>
                  </a:schemeClr>
                </a:solidFill>
              </a:rPr>
              <a:t>х</a:t>
            </a: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5061" name="Line 25"/>
          <p:cNvSpPr>
            <a:spLocks noChangeShapeType="1"/>
          </p:cNvSpPr>
          <p:nvPr/>
        </p:nvSpPr>
        <p:spPr bwMode="auto">
          <a:xfrm>
            <a:off x="5000625" y="4651375"/>
            <a:ext cx="1584325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62" name="Line 32"/>
          <p:cNvSpPr>
            <a:spLocks noChangeShapeType="1"/>
          </p:cNvSpPr>
          <p:nvPr/>
        </p:nvSpPr>
        <p:spPr bwMode="auto">
          <a:xfrm flipV="1">
            <a:off x="5792788" y="3643313"/>
            <a:ext cx="0" cy="1944687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63" name="Freeform 40"/>
          <p:cNvSpPr>
            <a:spLocks/>
          </p:cNvSpPr>
          <p:nvPr/>
        </p:nvSpPr>
        <p:spPr bwMode="auto">
          <a:xfrm rot="10800000">
            <a:off x="4964113" y="4002088"/>
            <a:ext cx="936625" cy="1465262"/>
          </a:xfrm>
          <a:custGeom>
            <a:avLst/>
            <a:gdLst>
              <a:gd name="T0" fmla="*/ 0 w 590"/>
              <a:gd name="T1" fmla="*/ 2147483647 h 923"/>
              <a:gd name="T2" fmla="*/ 2147483647 w 590"/>
              <a:gd name="T3" fmla="*/ 2147483647 h 923"/>
              <a:gd name="T4" fmla="*/ 2147483647 w 590"/>
              <a:gd name="T5" fmla="*/ 2147483647 h 923"/>
              <a:gd name="T6" fmla="*/ 0 60000 65536"/>
              <a:gd name="T7" fmla="*/ 0 60000 65536"/>
              <a:gd name="T8" fmla="*/ 0 60000 65536"/>
              <a:gd name="T9" fmla="*/ 0 w 590"/>
              <a:gd name="T10" fmla="*/ 0 h 923"/>
              <a:gd name="T11" fmla="*/ 590 w 590"/>
              <a:gd name="T12" fmla="*/ 923 h 9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923">
                <a:moveTo>
                  <a:pt x="0" y="832"/>
                </a:moveTo>
                <a:cubicBezTo>
                  <a:pt x="87" y="416"/>
                  <a:pt x="174" y="0"/>
                  <a:pt x="272" y="15"/>
                </a:cubicBezTo>
                <a:cubicBezTo>
                  <a:pt x="370" y="30"/>
                  <a:pt x="480" y="476"/>
                  <a:pt x="590" y="92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" name="Управляющая кнопка: далее 32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7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/>
      <p:bldP spid="44040" grpId="0" animBg="1"/>
      <p:bldP spid="45061" grpId="0" animBg="1"/>
      <p:bldP spid="45062" grpId="0" animBg="1"/>
      <p:bldP spid="4506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800" dirty="0" smtClean="0"/>
              <a:t>ВЕРНО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4000" i="1" dirty="0" smtClean="0">
                <a:solidFill>
                  <a:srgbClr val="FF0000"/>
                </a:solidFill>
                <a:latin typeface="Comic Sans MS" pitchFamily="66" charset="0"/>
              </a:rPr>
              <a:t>Вы просто молодец! Продолжайте в том же духе.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Для продолжения нажмите кнопку «Далее»</a:t>
            </a:r>
            <a:endParaRPr lang="ru-RU" dirty="0"/>
          </a:p>
        </p:txBody>
      </p:sp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2714625" y="5357813"/>
            <a:ext cx="1500188" cy="5000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7111" name="Picture 7" descr="36_2_25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3068638"/>
            <a:ext cx="1511300" cy="151130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3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" presetClass="entr" presetSubtype="5" fill="hold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9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45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45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НЕ ВЕРНО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13067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i="1" dirty="0" smtClean="0">
                <a:solidFill>
                  <a:srgbClr val="FF6600"/>
                </a:solidFill>
                <a:latin typeface="Comic Sans MS" pitchFamily="66" charset="0"/>
              </a:rPr>
              <a:t>Увы! Вы ошиблись! Попробуйте в следующем вопросе выбрать правильный ответ.</a:t>
            </a:r>
            <a:endParaRPr lang="ru-RU" dirty="0" smtClean="0">
              <a:solidFill>
                <a:srgbClr val="FF6600"/>
              </a:solidFill>
            </a:endParaRPr>
          </a:p>
          <a:p>
            <a:pPr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Для продолжения нажмите кнопку «Далее»</a:t>
            </a:r>
          </a:p>
          <a:p>
            <a:pPr>
              <a:buFont typeface="Wingdings" pitchFamily="2" charset="2"/>
              <a:buNone/>
              <a:defRPr/>
            </a:pPr>
            <a:endParaRPr lang="ru-RU" dirty="0"/>
          </a:p>
        </p:txBody>
      </p:sp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2714625" y="5429250"/>
            <a:ext cx="1500188" cy="500063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8135" name="Picture 7" descr="36_2_24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2852738"/>
            <a:ext cx="1439863" cy="143986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3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" presetClass="entr" presetSubtype="5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1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85750"/>
            <a:ext cx="4038600" cy="58451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dirty="0" smtClean="0">
                <a:solidFill>
                  <a:srgbClr val="FFFF00"/>
                </a:solidFill>
                <a:latin typeface="Segoe Script" pitchFamily="34" charset="0"/>
              </a:rPr>
              <a:t>Если вы закончили работу и у вас осталось время до конца урока, перейдите к дополнительному заданию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800" dirty="0" smtClean="0">
              <a:solidFill>
                <a:srgbClr val="CC0099"/>
              </a:solidFill>
              <a:cs typeface="Arial" charset="0"/>
            </a:endParaRP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14313"/>
            <a:ext cx="4038600" cy="59166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dirty="0" smtClean="0">
                <a:solidFill>
                  <a:srgbClr val="FF6600"/>
                </a:solidFill>
                <a:latin typeface="Segoe Script" pitchFamily="34" charset="0"/>
              </a:rPr>
              <a:t>Если вы закончили работу и у вас не осталось времени, нажмите левой кнопкой мыши на значок </a:t>
            </a:r>
          </a:p>
        </p:txBody>
      </p:sp>
      <p:sp>
        <p:nvSpPr>
          <p:cNvPr id="49156" name="Line 7"/>
          <p:cNvSpPr>
            <a:spLocks noChangeShapeType="1"/>
          </p:cNvSpPr>
          <p:nvPr/>
        </p:nvSpPr>
        <p:spPr bwMode="auto">
          <a:xfrm>
            <a:off x="4427538" y="1484313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112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27988" y="3933825"/>
            <a:ext cx="504825" cy="431800"/>
          </a:xfrm>
          <a:prstGeom prst="actionButtonEnd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3" name="Выноска со стрелкой вправо 12">
            <a:hlinkClick r:id="" action="ppaction://noaction"/>
          </p:cNvPr>
          <p:cNvSpPr/>
          <p:nvPr/>
        </p:nvSpPr>
        <p:spPr>
          <a:xfrm>
            <a:off x="2916238" y="3933825"/>
            <a:ext cx="642937" cy="428625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6600"/>
                </a:solidFill>
              </a:rPr>
              <a:t>Запишите домашнее задание: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/>
              <a:t>    </a:t>
            </a:r>
            <a:endParaRPr lang="ru-RU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/>
              <a:t>	Глава </a:t>
            </a:r>
            <a:r>
              <a:rPr lang="en-US" sz="2400" dirty="0" smtClean="0"/>
              <a:t>I</a:t>
            </a:r>
            <a:r>
              <a:rPr lang="ru-RU" sz="2400" dirty="0" smtClean="0"/>
              <a:t> пункт 7 (учить); пункт 1, 2, 5, 6 (</a:t>
            </a:r>
            <a:r>
              <a:rPr lang="ru-RU" sz="2400" dirty="0" err="1" smtClean="0"/>
              <a:t>повт</a:t>
            </a:r>
            <a:r>
              <a:rPr lang="ru-RU" sz="2400" dirty="0" smtClean="0"/>
              <a:t>.)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/>
              <a:t>    № 123, № 124 (б, в)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400" dirty="0" smtClean="0">
                <a:solidFill>
                  <a:srgbClr val="CC0099"/>
                </a:solidFill>
              </a:rPr>
              <a:t>Желаем успехов!</a:t>
            </a:r>
          </a:p>
        </p:txBody>
      </p:sp>
      <p:sp>
        <p:nvSpPr>
          <p:cNvPr id="9" name="Управляющая кнопка: далее 8">
            <a:hlinkClick r:id="" action="ppaction://hlinkshowjump?jump=lastslideviewed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0" decel="1000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5" presetClass="emph" presetSubtype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5" presetClass="emph" presetSubtype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475"/>
                            </p:stCondLst>
                            <p:childTnLst>
                              <p:par>
                                <p:cTn id="29" presetID="28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0" fill="hold"/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0" fill="hold"/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2230438"/>
          </a:xfrm>
        </p:spPr>
        <p:txBody>
          <a:bodyPr/>
          <a:lstStyle/>
          <a:p>
            <a:pPr eaLnBrk="1" hangingPunct="1"/>
            <a:r>
              <a:rPr lang="ru-RU" sz="2800" dirty="0" smtClean="0">
                <a:solidFill>
                  <a:srgbClr val="FFFF00"/>
                </a:solidFill>
              </a:rPr>
              <a:t>Квадратичной функцией </a:t>
            </a:r>
            <a:r>
              <a:rPr lang="ru-RU" sz="2800" dirty="0" smtClean="0"/>
              <a:t>называется функция, которую можно задать формулой вида </a:t>
            </a:r>
            <a:r>
              <a:rPr lang="en-US" sz="2800" dirty="0" smtClean="0">
                <a:solidFill>
                  <a:srgbClr val="FFFF00"/>
                </a:solidFill>
              </a:rPr>
              <a:t>y=ax²</a:t>
            </a:r>
            <a:r>
              <a:rPr lang="ru-RU" sz="2800" dirty="0" smtClean="0">
                <a:solidFill>
                  <a:srgbClr val="FFFF00"/>
                </a:solidFill>
              </a:rPr>
              <a:t>+</a:t>
            </a:r>
            <a:r>
              <a:rPr lang="en-US" sz="2800" dirty="0" err="1" smtClean="0">
                <a:solidFill>
                  <a:srgbClr val="FFFF00"/>
                </a:solidFill>
              </a:rPr>
              <a:t>bx+c</a:t>
            </a:r>
            <a:r>
              <a:rPr lang="ru-RU" sz="2800" dirty="0" smtClean="0"/>
              <a:t>, где 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 err="1" smtClean="0"/>
              <a:t>х</a:t>
            </a:r>
            <a:r>
              <a:rPr lang="ru-RU" sz="2800" dirty="0" smtClean="0"/>
              <a:t> - независимая переменная, </a:t>
            </a:r>
            <a:r>
              <a:rPr lang="en-US" sz="2800" dirty="0" smtClean="0"/>
              <a:t>a, b </a:t>
            </a:r>
            <a:r>
              <a:rPr lang="ru-RU" sz="2800" dirty="0" smtClean="0"/>
              <a:t>и с -некоторые числа (причём а≠0). </a:t>
            </a:r>
            <a:endParaRPr lang="en-US" sz="2800" dirty="0" smtClean="0"/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300" smtClean="0"/>
          </a:p>
          <a:p>
            <a:pPr eaLnBrk="1" hangingPunct="1">
              <a:lnSpc>
                <a:spcPct val="80000"/>
              </a:lnSpc>
            </a:pPr>
            <a:endParaRPr lang="ru-RU" sz="1300" smtClean="0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1619250" y="2781300"/>
            <a:ext cx="5976938" cy="30241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600">
                <a:solidFill>
                  <a:schemeClr val="bg1"/>
                </a:solidFill>
              </a:rPr>
              <a:t>Например: у = 5х</a:t>
            </a:r>
            <a:r>
              <a:rPr lang="en-US" sz="2600">
                <a:solidFill>
                  <a:schemeClr val="bg1"/>
                </a:solidFill>
              </a:rPr>
              <a:t>²</a:t>
            </a:r>
            <a:r>
              <a:rPr lang="ru-RU" sz="2600">
                <a:solidFill>
                  <a:schemeClr val="bg1"/>
                </a:solidFill>
              </a:rPr>
              <a:t>+6х+3,</a:t>
            </a:r>
          </a:p>
          <a:p>
            <a:pPr algn="ctr"/>
            <a:r>
              <a:rPr lang="ru-RU" sz="2600">
                <a:solidFill>
                  <a:schemeClr val="bg1"/>
                </a:solidFill>
              </a:rPr>
              <a:t>                   у = -7х</a:t>
            </a:r>
            <a:r>
              <a:rPr lang="en-US" sz="2600">
                <a:solidFill>
                  <a:schemeClr val="bg1"/>
                </a:solidFill>
              </a:rPr>
              <a:t>²</a:t>
            </a:r>
            <a:r>
              <a:rPr lang="ru-RU" sz="2600">
                <a:solidFill>
                  <a:schemeClr val="bg1"/>
                </a:solidFill>
              </a:rPr>
              <a:t>+8х-2,</a:t>
            </a:r>
          </a:p>
          <a:p>
            <a:pPr algn="ctr"/>
            <a:r>
              <a:rPr lang="ru-RU" sz="2600">
                <a:solidFill>
                  <a:schemeClr val="bg1"/>
                </a:solidFill>
              </a:rPr>
              <a:t>                   у = 0,8х</a:t>
            </a:r>
            <a:r>
              <a:rPr lang="en-US" sz="2600">
                <a:solidFill>
                  <a:schemeClr val="bg1"/>
                </a:solidFill>
              </a:rPr>
              <a:t>²</a:t>
            </a:r>
            <a:r>
              <a:rPr lang="ru-RU" sz="2600">
                <a:solidFill>
                  <a:schemeClr val="bg1"/>
                </a:solidFill>
              </a:rPr>
              <a:t>+5, </a:t>
            </a:r>
          </a:p>
          <a:p>
            <a:pPr algn="ctr"/>
            <a:r>
              <a:rPr lang="ru-RU" sz="2600">
                <a:solidFill>
                  <a:schemeClr val="bg1"/>
                </a:solidFill>
              </a:rPr>
              <a:t>                   у = </a:t>
            </a:r>
            <a:r>
              <a:rPr lang="en-US" sz="2600">
                <a:solidFill>
                  <a:schemeClr val="bg1"/>
                </a:solidFill>
              </a:rPr>
              <a:t>¾</a:t>
            </a:r>
            <a:r>
              <a:rPr lang="ru-RU" sz="2600">
                <a:solidFill>
                  <a:schemeClr val="bg1"/>
                </a:solidFill>
              </a:rPr>
              <a:t>х</a:t>
            </a:r>
            <a:r>
              <a:rPr lang="en-US" sz="2600">
                <a:solidFill>
                  <a:schemeClr val="bg1"/>
                </a:solidFill>
              </a:rPr>
              <a:t>²</a:t>
            </a:r>
            <a:r>
              <a:rPr lang="ru-RU" sz="2600">
                <a:solidFill>
                  <a:schemeClr val="bg1"/>
                </a:solidFill>
              </a:rPr>
              <a:t>-8х,     </a:t>
            </a:r>
          </a:p>
          <a:p>
            <a:pPr algn="ctr"/>
            <a:r>
              <a:rPr lang="ru-RU" sz="2600">
                <a:solidFill>
                  <a:schemeClr val="bg1"/>
                </a:solidFill>
              </a:rPr>
              <a:t>                   у = -12х</a:t>
            </a:r>
            <a:r>
              <a:rPr lang="en-US" sz="2600">
                <a:solidFill>
                  <a:schemeClr val="bg1"/>
                </a:solidFill>
              </a:rPr>
              <a:t>²</a:t>
            </a:r>
          </a:p>
          <a:p>
            <a:pPr algn="ctr"/>
            <a:r>
              <a:rPr lang="ru-RU" sz="2600">
                <a:solidFill>
                  <a:schemeClr val="bg1"/>
                </a:solidFill>
              </a:rPr>
              <a:t>- квадратичные функции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0" y="6309122"/>
            <a:ext cx="571472" cy="57148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solidFill>
                  <a:srgbClr val="FFFF00"/>
                </a:solidFill>
              </a:rPr>
              <a:t>Графиком</a:t>
            </a:r>
            <a:r>
              <a:rPr lang="ru-RU" sz="2800" smtClean="0"/>
              <a:t> квадратичной функции является </a:t>
            </a:r>
            <a:r>
              <a:rPr lang="ru-RU" sz="2800" smtClean="0">
                <a:solidFill>
                  <a:srgbClr val="FFFF00"/>
                </a:solidFill>
              </a:rPr>
              <a:t>парабола</a:t>
            </a:r>
            <a:r>
              <a:rPr lang="ru-RU" sz="2800" smtClean="0">
                <a:solidFill>
                  <a:schemeClr val="tx1"/>
                </a:solidFill>
              </a:rPr>
              <a:t>,</a:t>
            </a:r>
            <a:r>
              <a:rPr lang="ru-RU" sz="2800" smtClean="0"/>
              <a:t> ветви которой направлены </a:t>
            </a:r>
            <a:r>
              <a:rPr lang="ru-RU" sz="2800" smtClean="0">
                <a:solidFill>
                  <a:srgbClr val="FFFF00"/>
                </a:solidFill>
              </a:rPr>
              <a:t>вверх</a:t>
            </a:r>
            <a:r>
              <a:rPr lang="ru-RU" sz="2800" smtClean="0"/>
              <a:t>(если а</a:t>
            </a:r>
            <a:r>
              <a:rPr lang="en-US" sz="2800" smtClean="0"/>
              <a:t>&gt;0</a:t>
            </a:r>
            <a:r>
              <a:rPr lang="ru-RU" sz="2800" smtClean="0"/>
              <a:t>)</a:t>
            </a:r>
            <a:r>
              <a:rPr lang="en-US" sz="2800" smtClean="0"/>
              <a:t> 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              или </a:t>
            </a:r>
            <a:r>
              <a:rPr lang="ru-RU" sz="2800" smtClean="0">
                <a:solidFill>
                  <a:srgbClr val="FFFF00"/>
                </a:solidFill>
              </a:rPr>
              <a:t>вниз </a:t>
            </a:r>
            <a:r>
              <a:rPr lang="ru-RU" sz="2800" smtClean="0"/>
              <a:t>(если а</a:t>
            </a:r>
            <a:r>
              <a:rPr lang="en-US" sz="2800" smtClean="0"/>
              <a:t>&lt;</a:t>
            </a:r>
            <a:r>
              <a:rPr lang="ru-RU" sz="2800" smtClean="0"/>
              <a:t>0).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05000"/>
            <a:ext cx="2951162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600" smtClean="0"/>
              <a:t>          </a:t>
            </a:r>
            <a:r>
              <a:rPr lang="ru-RU" sz="2600" smtClean="0"/>
              <a:t>Например:</a:t>
            </a:r>
          </a:p>
          <a:p>
            <a:pPr eaLnBrk="1" hangingPunct="1">
              <a:buFont typeface="Wingdings" pitchFamily="2" charset="2"/>
              <a:buNone/>
            </a:pPr>
            <a:endParaRPr lang="ru-RU" sz="2600" smtClean="0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419475" y="1905000"/>
            <a:ext cx="5114925" cy="4114800"/>
          </a:xfrm>
        </p:spPr>
        <p:txBody>
          <a:bodyPr/>
          <a:lstStyle/>
          <a:p>
            <a:pPr eaLnBrk="1" hangingPunct="1"/>
            <a:r>
              <a:rPr lang="ru-RU" sz="2600" smtClean="0"/>
              <a:t>у=</a:t>
            </a:r>
            <a:r>
              <a:rPr lang="ru-RU" sz="2600" smtClean="0">
                <a:solidFill>
                  <a:srgbClr val="FFFF00"/>
                </a:solidFill>
              </a:rPr>
              <a:t>2</a:t>
            </a:r>
            <a:r>
              <a:rPr lang="ru-RU" sz="2600" smtClean="0"/>
              <a:t>х</a:t>
            </a:r>
            <a:r>
              <a:rPr lang="en-US" sz="2600" smtClean="0">
                <a:cs typeface="Arial" charset="0"/>
              </a:rPr>
              <a:t>²</a:t>
            </a:r>
            <a:r>
              <a:rPr lang="ru-RU" sz="2600" smtClean="0">
                <a:cs typeface="Arial" charset="0"/>
              </a:rPr>
              <a:t>+4х-1 – графиком является парабола, ветви которой направлены 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вверх </a:t>
            </a:r>
            <a:r>
              <a:rPr lang="ru-RU" sz="2600" smtClean="0">
                <a:cs typeface="Arial" charset="0"/>
              </a:rPr>
              <a:t>(т.к. 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а=2, а</a:t>
            </a:r>
            <a:r>
              <a:rPr lang="en-US" sz="2600" smtClean="0">
                <a:solidFill>
                  <a:srgbClr val="FFFF00"/>
                </a:solidFill>
                <a:cs typeface="Arial" charset="0"/>
              </a:rPr>
              <a:t>&gt;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0</a:t>
            </a:r>
            <a:r>
              <a:rPr lang="ru-RU" sz="2600" smtClean="0">
                <a:cs typeface="Arial" charset="0"/>
              </a:rPr>
              <a:t>).</a:t>
            </a:r>
            <a:endParaRPr lang="en-US" sz="260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600" smtClean="0">
              <a:cs typeface="Arial" charset="0"/>
            </a:endParaRPr>
          </a:p>
          <a:p>
            <a:pPr eaLnBrk="1" hangingPunct="1"/>
            <a:r>
              <a:rPr lang="ru-RU" sz="2600" smtClean="0">
                <a:cs typeface="Arial" charset="0"/>
              </a:rPr>
              <a:t>у= 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-7</a:t>
            </a:r>
            <a:r>
              <a:rPr lang="ru-RU" sz="2600" smtClean="0">
                <a:cs typeface="Arial" charset="0"/>
              </a:rPr>
              <a:t>х</a:t>
            </a:r>
            <a:r>
              <a:rPr lang="en-US" sz="2600" smtClean="0">
                <a:cs typeface="Arial" charset="0"/>
              </a:rPr>
              <a:t>²</a:t>
            </a:r>
            <a:r>
              <a:rPr lang="ru-RU" sz="2600" smtClean="0">
                <a:cs typeface="Arial" charset="0"/>
              </a:rPr>
              <a:t>-х+3 – графиком является парабола, ветви которой направлены 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вниз </a:t>
            </a:r>
            <a:r>
              <a:rPr lang="ru-RU" sz="2600" smtClean="0">
                <a:cs typeface="Arial" charset="0"/>
              </a:rPr>
              <a:t>(т.к. 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а=-7, а</a:t>
            </a:r>
            <a:r>
              <a:rPr lang="en-US" sz="2600" smtClean="0">
                <a:solidFill>
                  <a:srgbClr val="FFFF00"/>
                </a:solidFill>
                <a:cs typeface="Arial" charset="0"/>
              </a:rPr>
              <a:t>&lt;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0</a:t>
            </a:r>
            <a:r>
              <a:rPr lang="ru-RU" sz="2600" smtClean="0">
                <a:cs typeface="Arial" charset="0"/>
              </a:rPr>
              <a:t>).</a:t>
            </a:r>
            <a:endParaRPr lang="en-US" sz="2600" smtClean="0">
              <a:cs typeface="Arial" charset="0"/>
            </a:endParaRPr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1116013" y="2420938"/>
            <a:ext cx="1727200" cy="17287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            </a:t>
            </a:r>
            <a:r>
              <a:rPr lang="ru-RU"/>
              <a:t>    </a:t>
            </a:r>
            <a:r>
              <a:rPr lang="ru-RU">
                <a:solidFill>
                  <a:schemeClr val="bg2"/>
                </a:solidFill>
              </a:rPr>
              <a:t>у</a:t>
            </a:r>
            <a:r>
              <a:rPr lang="en-US">
                <a:solidFill>
                  <a:schemeClr val="bg2"/>
                </a:solidFill>
              </a:rPr>
              <a:t>             </a:t>
            </a:r>
          </a:p>
          <a:p>
            <a:pPr algn="ctr"/>
            <a:endParaRPr lang="en-US">
              <a:solidFill>
                <a:schemeClr val="bg2"/>
              </a:solidFill>
            </a:endParaRPr>
          </a:p>
          <a:p>
            <a:pPr algn="ctr"/>
            <a:endParaRPr lang="en-US">
              <a:solidFill>
                <a:schemeClr val="bg2"/>
              </a:solidFill>
            </a:endParaRPr>
          </a:p>
          <a:p>
            <a:pPr algn="ctr"/>
            <a:r>
              <a:rPr lang="ru-RU">
                <a:solidFill>
                  <a:schemeClr val="bg2"/>
                </a:solidFill>
              </a:rPr>
              <a:t>0   </a:t>
            </a:r>
            <a:endParaRPr lang="en-US">
              <a:solidFill>
                <a:schemeClr val="bg2"/>
              </a:solidFill>
            </a:endParaRPr>
          </a:p>
          <a:p>
            <a:pPr algn="ctr"/>
            <a:r>
              <a:rPr lang="ru-RU">
                <a:solidFill>
                  <a:schemeClr val="bg2"/>
                </a:solidFill>
              </a:rPr>
              <a:t>                      х</a:t>
            </a:r>
            <a:endParaRPr lang="en-US">
              <a:solidFill>
                <a:schemeClr val="bg2"/>
              </a:solidFill>
            </a:endParaRPr>
          </a:p>
          <a:p>
            <a:pPr algn="ctr"/>
            <a:endParaRPr lang="en-US">
              <a:solidFill>
                <a:schemeClr val="bg2"/>
              </a:solidFill>
            </a:endParaRPr>
          </a:p>
          <a:p>
            <a:pPr algn="ctr"/>
            <a:endParaRPr lang="ru-RU">
              <a:solidFill>
                <a:schemeClr val="bg2"/>
              </a:solidFill>
            </a:endParaRPr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1116013" y="4292600"/>
            <a:ext cx="1727200" cy="1800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                 </a:t>
            </a:r>
            <a:r>
              <a:rPr lang="ru-RU">
                <a:solidFill>
                  <a:schemeClr val="bg2"/>
                </a:solidFill>
              </a:rPr>
              <a:t>у             </a:t>
            </a:r>
          </a:p>
          <a:p>
            <a:pPr algn="ctr"/>
            <a:endParaRPr lang="ru-RU">
              <a:solidFill>
                <a:schemeClr val="bg2"/>
              </a:solidFill>
            </a:endParaRPr>
          </a:p>
          <a:p>
            <a:pPr algn="ctr"/>
            <a:r>
              <a:rPr lang="ru-RU">
                <a:solidFill>
                  <a:schemeClr val="bg2"/>
                </a:solidFill>
              </a:rPr>
              <a:t>  </a:t>
            </a:r>
          </a:p>
          <a:p>
            <a:pPr algn="ctr"/>
            <a:r>
              <a:rPr lang="ru-RU">
                <a:solidFill>
                  <a:schemeClr val="bg2"/>
                </a:solidFill>
              </a:rPr>
              <a:t>0    </a:t>
            </a:r>
          </a:p>
          <a:p>
            <a:pPr algn="ctr"/>
            <a:r>
              <a:rPr lang="ru-RU">
                <a:solidFill>
                  <a:schemeClr val="bg2"/>
                </a:solidFill>
              </a:rPr>
              <a:t>                         х</a:t>
            </a:r>
          </a:p>
          <a:p>
            <a:pPr algn="ctr"/>
            <a:endParaRPr lang="ru-RU">
              <a:solidFill>
                <a:schemeClr val="bg2"/>
              </a:solidFill>
            </a:endParaRPr>
          </a:p>
          <a:p>
            <a:pPr algn="ctr"/>
            <a:endParaRPr lang="ru-RU">
              <a:solidFill>
                <a:schemeClr val="bg2"/>
              </a:solidFill>
            </a:endParaRPr>
          </a:p>
        </p:txBody>
      </p:sp>
      <p:sp>
        <p:nvSpPr>
          <p:cNvPr id="110602" name="Line 10"/>
          <p:cNvSpPr>
            <a:spLocks noChangeShapeType="1"/>
          </p:cNvSpPr>
          <p:nvPr/>
        </p:nvSpPr>
        <p:spPr bwMode="auto">
          <a:xfrm flipV="1">
            <a:off x="1979613" y="2492375"/>
            <a:ext cx="0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03" name="Line 11"/>
          <p:cNvSpPr>
            <a:spLocks noChangeShapeType="1"/>
          </p:cNvSpPr>
          <p:nvPr/>
        </p:nvSpPr>
        <p:spPr bwMode="auto">
          <a:xfrm>
            <a:off x="1116013" y="3357563"/>
            <a:ext cx="172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04" name="Line 12"/>
          <p:cNvSpPr>
            <a:spLocks noChangeShapeType="1"/>
          </p:cNvSpPr>
          <p:nvPr/>
        </p:nvSpPr>
        <p:spPr bwMode="auto">
          <a:xfrm flipV="1">
            <a:off x="1979613" y="4292600"/>
            <a:ext cx="0" cy="1800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05" name="Line 13"/>
          <p:cNvSpPr>
            <a:spLocks noChangeShapeType="1"/>
          </p:cNvSpPr>
          <p:nvPr/>
        </p:nvSpPr>
        <p:spPr bwMode="auto">
          <a:xfrm>
            <a:off x="1116013" y="5157788"/>
            <a:ext cx="1655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06" name="Freeform 14"/>
          <p:cNvSpPr>
            <a:spLocks/>
          </p:cNvSpPr>
          <p:nvPr/>
        </p:nvSpPr>
        <p:spPr bwMode="auto">
          <a:xfrm>
            <a:off x="1331913" y="2565400"/>
            <a:ext cx="936625" cy="1368425"/>
          </a:xfrm>
          <a:custGeom>
            <a:avLst/>
            <a:gdLst>
              <a:gd name="T0" fmla="*/ 0 w 590"/>
              <a:gd name="T1" fmla="*/ 0 h 862"/>
              <a:gd name="T2" fmla="*/ 2147483647 w 590"/>
              <a:gd name="T3" fmla="*/ 2147483647 h 862"/>
              <a:gd name="T4" fmla="*/ 2147483647 w 590"/>
              <a:gd name="T5" fmla="*/ 0 h 862"/>
              <a:gd name="T6" fmla="*/ 0 60000 65536"/>
              <a:gd name="T7" fmla="*/ 0 60000 65536"/>
              <a:gd name="T8" fmla="*/ 0 60000 65536"/>
              <a:gd name="T9" fmla="*/ 0 w 590"/>
              <a:gd name="T10" fmla="*/ 0 h 862"/>
              <a:gd name="T11" fmla="*/ 590 w 590"/>
              <a:gd name="T12" fmla="*/ 862 h 8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862">
                <a:moveTo>
                  <a:pt x="0" y="0"/>
                </a:moveTo>
                <a:cubicBezTo>
                  <a:pt x="87" y="431"/>
                  <a:pt x="175" y="862"/>
                  <a:pt x="273" y="862"/>
                </a:cubicBezTo>
                <a:cubicBezTo>
                  <a:pt x="371" y="862"/>
                  <a:pt x="480" y="431"/>
                  <a:pt x="59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0607" name="Freeform 15"/>
          <p:cNvSpPr>
            <a:spLocks/>
          </p:cNvSpPr>
          <p:nvPr/>
        </p:nvSpPr>
        <p:spPr bwMode="auto">
          <a:xfrm>
            <a:off x="1547813" y="4437063"/>
            <a:ext cx="1152525" cy="1512887"/>
          </a:xfrm>
          <a:custGeom>
            <a:avLst/>
            <a:gdLst>
              <a:gd name="T0" fmla="*/ 0 w 726"/>
              <a:gd name="T1" fmla="*/ 2147483647 h 953"/>
              <a:gd name="T2" fmla="*/ 2147483647 w 726"/>
              <a:gd name="T3" fmla="*/ 0 h 953"/>
              <a:gd name="T4" fmla="*/ 2147483647 w 726"/>
              <a:gd name="T5" fmla="*/ 2147483647 h 953"/>
              <a:gd name="T6" fmla="*/ 0 60000 65536"/>
              <a:gd name="T7" fmla="*/ 0 60000 65536"/>
              <a:gd name="T8" fmla="*/ 0 60000 65536"/>
              <a:gd name="T9" fmla="*/ 0 w 726"/>
              <a:gd name="T10" fmla="*/ 0 h 953"/>
              <a:gd name="T11" fmla="*/ 726 w 726"/>
              <a:gd name="T12" fmla="*/ 953 h 9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6" h="953">
                <a:moveTo>
                  <a:pt x="0" y="953"/>
                </a:moveTo>
                <a:cubicBezTo>
                  <a:pt x="121" y="476"/>
                  <a:pt x="242" y="0"/>
                  <a:pt x="363" y="0"/>
                </a:cubicBezTo>
                <a:cubicBezTo>
                  <a:pt x="484" y="0"/>
                  <a:pt x="605" y="476"/>
                  <a:pt x="726" y="95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Управляющая кнопка: назад 14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3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5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900" decel="1000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900" decel="100000" fill="hold"/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6" grpId="0" build="p"/>
      <p:bldP spid="110597" grpId="0" build="p"/>
      <p:bldP spid="110602" grpId="0" animBg="1"/>
      <p:bldP spid="110603" grpId="0" animBg="1"/>
      <p:bldP spid="110604" grpId="0" animBg="1"/>
      <p:bldP spid="1106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166813"/>
          </a:xfrm>
        </p:spPr>
        <p:txBody>
          <a:bodyPr/>
          <a:lstStyle/>
          <a:p>
            <a:pPr eaLnBrk="1" hangingPunct="1"/>
            <a:r>
              <a:rPr lang="ru-RU" sz="3600" smtClean="0"/>
              <a:t>Чтобы построить график функции надо: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44675"/>
            <a:ext cx="4413250" cy="4114800"/>
          </a:xfrm>
        </p:spPr>
        <p:txBody>
          <a:bodyPr/>
          <a:lstStyle/>
          <a:p>
            <a:pPr marL="495300" indent="-495300" eaLnBrk="1" hangingPunct="1">
              <a:buFont typeface="Wingdings" pitchFamily="2" charset="2"/>
              <a:buNone/>
            </a:pPr>
            <a:r>
              <a:rPr lang="ru-RU" sz="2600" smtClean="0">
                <a:solidFill>
                  <a:srgbClr val="FFFF00"/>
                </a:solidFill>
              </a:rPr>
              <a:t>1. Описать функцию: </a:t>
            </a:r>
          </a:p>
          <a:p>
            <a:pPr marL="495300" indent="-495300" eaLnBrk="1" hangingPunct="1">
              <a:buFont typeface="Wingdings" pitchFamily="2" charset="2"/>
              <a:buNone/>
            </a:pPr>
            <a:endParaRPr lang="ru-RU" sz="2600" smtClean="0">
              <a:solidFill>
                <a:srgbClr val="FFFF00"/>
              </a:solidFill>
            </a:endParaRPr>
          </a:p>
          <a:p>
            <a:pPr marL="495300" indent="-495300" eaLnBrk="1" hangingPunct="1">
              <a:buFont typeface="Wingdings" pitchFamily="2" charset="2"/>
              <a:buNone/>
            </a:pPr>
            <a:r>
              <a:rPr lang="ru-RU" sz="2400" smtClean="0"/>
              <a:t>название функции,</a:t>
            </a:r>
          </a:p>
          <a:p>
            <a:pPr marL="495300" indent="-495300" eaLnBrk="1" hangingPunct="1">
              <a:buFont typeface="Wingdings" pitchFamily="2" charset="2"/>
              <a:buNone/>
            </a:pPr>
            <a:r>
              <a:rPr lang="ru-RU" sz="2400" smtClean="0"/>
              <a:t>что является графиком функции,</a:t>
            </a:r>
          </a:p>
          <a:p>
            <a:pPr marL="495300" indent="-495300" eaLnBrk="1" hangingPunct="1">
              <a:buFont typeface="Wingdings" pitchFamily="2" charset="2"/>
              <a:buNone/>
            </a:pPr>
            <a:r>
              <a:rPr lang="ru-RU" sz="2400" smtClean="0"/>
              <a:t>куда направлены ветви параболы.</a:t>
            </a:r>
          </a:p>
          <a:p>
            <a:pPr marL="495300" indent="-495300" eaLnBrk="1" hangingPunct="1">
              <a:buFont typeface="Wingdings" pitchFamily="2" charset="2"/>
              <a:buNone/>
            </a:pPr>
            <a:endParaRPr lang="ru-RU" sz="2400" smtClean="0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solidFill>
                  <a:srgbClr val="FF6600"/>
                </a:solidFill>
              </a:rPr>
              <a:t>Пример: у = х</a:t>
            </a:r>
            <a:r>
              <a:rPr lang="en-US" sz="2600" smtClean="0">
                <a:solidFill>
                  <a:srgbClr val="FF6600"/>
                </a:solidFill>
                <a:cs typeface="Arial" charset="0"/>
              </a:rPr>
              <a:t>²</a:t>
            </a:r>
            <a:r>
              <a:rPr lang="ru-RU" sz="2600" smtClean="0">
                <a:solidFill>
                  <a:srgbClr val="FF6600"/>
                </a:solidFill>
                <a:cs typeface="Arial" charset="0"/>
              </a:rPr>
              <a:t>-2х-3 </a:t>
            </a:r>
            <a:r>
              <a:rPr lang="ru-RU" sz="2600" smtClean="0">
                <a:cs typeface="Arial" charset="0"/>
              </a:rPr>
              <a:t>– квадратичная функция, графиком является парабола, ветви которой направлены вверх (т.к. а=1, а</a:t>
            </a:r>
            <a:r>
              <a:rPr lang="en-US" sz="2600" smtClean="0">
                <a:cs typeface="Arial" charset="0"/>
              </a:rPr>
              <a:t>&gt;</a:t>
            </a:r>
            <a:r>
              <a:rPr lang="ru-RU" sz="2600" smtClean="0">
                <a:cs typeface="Arial" charset="0"/>
              </a:rPr>
              <a:t>0)</a:t>
            </a:r>
            <a:endParaRPr lang="en-US" sz="2600" smtClean="0">
              <a:cs typeface="Arial" charset="0"/>
            </a:endParaRPr>
          </a:p>
        </p:txBody>
      </p:sp>
      <p:sp>
        <p:nvSpPr>
          <p:cNvPr id="29701" name="Line 10"/>
          <p:cNvSpPr>
            <a:spLocks noChangeShapeType="1"/>
          </p:cNvSpPr>
          <p:nvPr/>
        </p:nvSpPr>
        <p:spPr bwMode="auto">
          <a:xfrm>
            <a:off x="4787900" y="1773238"/>
            <a:ext cx="0" cy="417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  <p:bldP spid="11264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260350"/>
            <a:ext cx="7010400" cy="1096963"/>
          </a:xfrm>
        </p:spPr>
        <p:txBody>
          <a:bodyPr/>
          <a:lstStyle/>
          <a:p>
            <a:pPr eaLnBrk="1" hangingPunct="1"/>
            <a:r>
              <a:rPr lang="ru-RU" sz="3600" smtClean="0"/>
              <a:t>Чтобы построить график функции надо: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1571625"/>
            <a:ext cx="4786312" cy="47863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solidFill>
                  <a:srgbClr val="FFFF00"/>
                </a:solidFill>
              </a:rPr>
              <a:t>2. Найти координаты вершины параболы А(</a:t>
            </a:r>
            <a:r>
              <a:rPr lang="en-US" sz="2600" smtClean="0">
                <a:solidFill>
                  <a:srgbClr val="FFFF00"/>
                </a:solidFill>
                <a:cs typeface="Arial" charset="0"/>
              </a:rPr>
              <a:t>m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;</a:t>
            </a:r>
            <a:r>
              <a:rPr lang="en-US" sz="2600" smtClean="0">
                <a:solidFill>
                  <a:srgbClr val="FFFF00"/>
                </a:solidFill>
                <a:cs typeface="Arial" charset="0"/>
              </a:rPr>
              <a:t>n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)</a:t>
            </a:r>
            <a:r>
              <a:rPr lang="ru-RU" sz="2600" smtClean="0">
                <a:cs typeface="Arial" charset="0"/>
              </a:rPr>
              <a:t> </a:t>
            </a:r>
            <a:r>
              <a:rPr lang="ru-RU" sz="2600" smtClean="0"/>
              <a:t>по формулам: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600" smtClean="0"/>
              <a:t>                    ;</a:t>
            </a:r>
          </a:p>
          <a:p>
            <a:pPr eaLnBrk="1" hangingPunct="1">
              <a:buFont typeface="Wingdings" pitchFamily="2" charset="2"/>
              <a:buNone/>
            </a:pPr>
            <a:endParaRPr lang="ru-RU" sz="2600" smtClean="0">
              <a:solidFill>
                <a:srgbClr val="FFFF00"/>
              </a:solidFill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60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cs typeface="Arial" charset="0"/>
              </a:rPr>
              <a:t>или </a:t>
            </a:r>
            <a:r>
              <a:rPr lang="en-US" sz="26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6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= у(</a:t>
            </a:r>
            <a:r>
              <a:rPr lang="en-US" sz="26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6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600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smtClean="0">
                <a:cs typeface="Arial" charset="0"/>
              </a:rPr>
              <a:t>т.е. подставить найденное значение абсциссы </a:t>
            </a:r>
            <a:r>
              <a:rPr lang="en-US" sz="26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1800" smtClean="0">
                <a:cs typeface="Arial" charset="0"/>
              </a:rPr>
              <a:t> в формулу, которой задана функция и вычислить значение.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800" smtClean="0">
                <a:cs typeface="Arial" charset="0"/>
              </a:rPr>
              <a:t>Прямая </a:t>
            </a:r>
            <a:r>
              <a:rPr lang="en-US" sz="2400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x=m </a:t>
            </a:r>
            <a:r>
              <a:rPr lang="ru-RU" sz="1800" smtClean="0">
                <a:cs typeface="Arial" charset="0"/>
              </a:rPr>
              <a:t>является </a:t>
            </a:r>
            <a:r>
              <a:rPr lang="ru-RU" sz="1800" smtClean="0">
                <a:solidFill>
                  <a:srgbClr val="FFFF00"/>
                </a:solidFill>
                <a:cs typeface="Arial" charset="0"/>
              </a:rPr>
              <a:t>ось</a:t>
            </a:r>
            <a:r>
              <a:rPr lang="ru-RU" sz="1800" smtClean="0">
                <a:cs typeface="Arial" charset="0"/>
              </a:rPr>
              <a:t>ю</a:t>
            </a:r>
            <a:r>
              <a:rPr lang="ru-RU" sz="1800" smtClean="0">
                <a:solidFill>
                  <a:srgbClr val="FFFF00"/>
                </a:solidFill>
                <a:cs typeface="Arial" charset="0"/>
              </a:rPr>
              <a:t> симметрии параболы.</a:t>
            </a:r>
            <a:endParaRPr lang="en-US" sz="1800" smtClean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29188" y="1500188"/>
            <a:ext cx="371475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solidFill>
                  <a:srgbClr val="FF6600"/>
                </a:solidFill>
              </a:rPr>
              <a:t>Пример: у = х</a:t>
            </a:r>
            <a:r>
              <a:rPr lang="en-US" sz="2600" smtClean="0">
                <a:solidFill>
                  <a:srgbClr val="FF6600"/>
                </a:solidFill>
                <a:cs typeface="Arial" charset="0"/>
              </a:rPr>
              <a:t>²</a:t>
            </a:r>
            <a:r>
              <a:rPr lang="ru-RU" sz="2600" smtClean="0">
                <a:solidFill>
                  <a:srgbClr val="FF6600"/>
                </a:solidFill>
                <a:cs typeface="Arial" charset="0"/>
              </a:rPr>
              <a:t>-2х-3                </a:t>
            </a:r>
            <a:r>
              <a:rPr lang="ru-RU" sz="2600" smtClean="0">
                <a:cs typeface="Arial" charset="0"/>
              </a:rPr>
              <a:t>(а = 1; </a:t>
            </a:r>
            <a:r>
              <a:rPr lang="en-US" sz="2600" smtClean="0">
                <a:cs typeface="Arial" charset="0"/>
              </a:rPr>
              <a:t>b</a:t>
            </a:r>
            <a:r>
              <a:rPr lang="ru-RU" sz="2600" smtClean="0">
                <a:cs typeface="Arial" charset="0"/>
              </a:rPr>
              <a:t> = -2; с = -3) Найдём координаты вершины параболы</a:t>
            </a:r>
          </a:p>
          <a:p>
            <a:pPr eaLnBrk="1" hangingPunct="1">
              <a:buFont typeface="Wingdings" pitchFamily="2" charset="2"/>
              <a:buNone/>
            </a:pPr>
            <a:endParaRPr lang="ru-RU" sz="260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60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600" b="1" i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b="1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600" smtClean="0">
                <a:cs typeface="Arial" charset="0"/>
              </a:rPr>
              <a:t> </a:t>
            </a:r>
            <a:r>
              <a:rPr lang="ru-RU" sz="2600" b="1" i="1" smtClean="0">
                <a:latin typeface="Times New Roman" pitchFamily="18" charset="0"/>
                <a:cs typeface="Times New Roman" pitchFamily="18" charset="0"/>
              </a:rPr>
              <a:t>= 1</a:t>
            </a:r>
            <a:r>
              <a:rPr lang="en-US" sz="2600" b="1" i="1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sz="2600" b="1" i="1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sz="2600" b="1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600" b="1" i="1" smtClean="0">
                <a:latin typeface="Times New Roman" pitchFamily="18" charset="0"/>
                <a:cs typeface="Times New Roman" pitchFamily="18" charset="0"/>
              </a:rPr>
              <a:t>1-3 = -4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cs typeface="Arial" charset="0"/>
              </a:rPr>
              <a:t>А(1;-4) – вершина параболы.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cs typeface="Arial" charset="0"/>
              </a:rPr>
              <a:t>х</a:t>
            </a:r>
            <a:r>
              <a:rPr lang="en-US" sz="2600" smtClean="0">
                <a:cs typeface="Arial" charset="0"/>
              </a:rPr>
              <a:t>=1</a:t>
            </a:r>
            <a:r>
              <a:rPr lang="ru-RU" sz="2600" smtClean="0">
                <a:cs typeface="Arial" charset="0"/>
              </a:rPr>
              <a:t> – ось симметрии параболы.</a:t>
            </a:r>
            <a:endParaRPr lang="en-US" sz="2600" smtClean="0">
              <a:cs typeface="Arial" charset="0"/>
            </a:endParaRP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4857750" y="1857375"/>
            <a:ext cx="0" cy="417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733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" y="2786063"/>
            <a:ext cx="140176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1756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9763" y="3500438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7" name="Rectangle 14"/>
          <p:cNvSpPr>
            <a:spLocks noChangeArrowheads="1"/>
          </p:cNvSpPr>
          <p:nvPr/>
        </p:nvSpPr>
        <p:spPr bwMode="auto">
          <a:xfrm>
            <a:off x="0" y="479425"/>
            <a:ext cx="269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600" b="1" i="1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800"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39" name="Rectangle 17"/>
          <p:cNvSpPr>
            <a:spLocks noChangeArrowheads="1"/>
          </p:cNvSpPr>
          <p:nvPr/>
        </p:nvSpPr>
        <p:spPr bwMode="auto">
          <a:xfrm>
            <a:off x="0" y="479425"/>
            <a:ext cx="269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600" i="1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800"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4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41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1767" name="Picture 2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5429250" y="3143250"/>
            <a:ext cx="207168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3" name="Rectangle 25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095375"/>
          </a:xfrm>
        </p:spPr>
        <p:txBody>
          <a:bodyPr/>
          <a:lstStyle/>
          <a:p>
            <a:pPr eaLnBrk="1" hangingPunct="1"/>
            <a:r>
              <a:rPr lang="ru-RU" sz="3600" smtClean="0"/>
              <a:t>Чтобы построить график функции надо: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1428750"/>
            <a:ext cx="4143375" cy="5143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>
                <a:solidFill>
                  <a:srgbClr val="FFFF00"/>
                </a:solidFill>
              </a:rPr>
              <a:t>3. Заполнить таблицу значений функции:</a:t>
            </a:r>
            <a:r>
              <a:rPr lang="ru-RU" sz="2600" smtClean="0">
                <a:solidFill>
                  <a:srgbClr val="CC66FF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>
                <a:cs typeface="Arial" charset="0"/>
              </a:rPr>
              <a:t>	Прямая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x=m </a:t>
            </a:r>
            <a:r>
              <a:rPr lang="ru-RU" sz="1800" smtClean="0">
                <a:cs typeface="Arial" charset="0"/>
              </a:rPr>
              <a:t>является осью симметрии параболы, т.е. точки графика симметричны относительно этой прямой.</a:t>
            </a:r>
            <a:endParaRPr lang="ru-RU" sz="2400" smtClean="0">
              <a:solidFill>
                <a:srgbClr val="CC66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>
                <a:solidFill>
                  <a:srgbClr val="CC66FF"/>
                </a:solidFill>
              </a:rPr>
              <a:t>	</a:t>
            </a:r>
            <a:r>
              <a:rPr lang="ru-RU" sz="1800" smtClean="0"/>
              <a:t>В таблице расположить вершину в середине таблицы и взять соседние симметричные значения х. Например, следующим образом:                                                             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*- посчитать значение функции в выбранных значениях х.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ru-RU" sz="22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2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200" smtClean="0"/>
          </a:p>
        </p:txBody>
      </p:sp>
      <p:sp>
        <p:nvSpPr>
          <p:cNvPr id="120881" name="Rectangle 49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571625"/>
            <a:ext cx="3609975" cy="4448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>
                <a:solidFill>
                  <a:srgbClr val="FF6600"/>
                </a:solidFill>
              </a:rPr>
              <a:t>Пример: у = х</a:t>
            </a:r>
            <a:r>
              <a:rPr lang="en-US" sz="2600" smtClean="0">
                <a:solidFill>
                  <a:srgbClr val="FF6600"/>
                </a:solidFill>
                <a:cs typeface="Arial" charset="0"/>
              </a:rPr>
              <a:t>²</a:t>
            </a:r>
            <a:r>
              <a:rPr lang="ru-RU" sz="2600" smtClean="0">
                <a:solidFill>
                  <a:srgbClr val="FF6600"/>
                </a:solidFill>
                <a:cs typeface="Arial" charset="0"/>
              </a:rPr>
              <a:t>-2х-3</a:t>
            </a:r>
            <a:endParaRPr lang="ru-RU" sz="2600" smtClean="0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>
                <a:cs typeface="Arial" charset="0"/>
              </a:rPr>
              <a:t>А(1;- 4) – вершина параболы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>
                <a:cs typeface="Arial" charset="0"/>
              </a:rPr>
              <a:t>х</a:t>
            </a:r>
            <a:r>
              <a:rPr lang="en-US" sz="2600" smtClean="0">
                <a:cs typeface="Arial" charset="0"/>
              </a:rPr>
              <a:t>=1</a:t>
            </a:r>
            <a:r>
              <a:rPr lang="ru-RU" sz="2600" smtClean="0">
                <a:cs typeface="Arial" charset="0"/>
              </a:rPr>
              <a:t> – ось симметрии параболы.</a:t>
            </a:r>
            <a:endParaRPr lang="en-US" sz="26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/>
              <a:t>Составим таблицу значений функции: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2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200" smtClean="0"/>
              <a:t>  </a:t>
            </a:r>
          </a:p>
        </p:txBody>
      </p:sp>
      <p:graphicFrame>
        <p:nvGraphicFramePr>
          <p:cNvPr id="120913" name="Group 81"/>
          <p:cNvGraphicFramePr>
            <a:graphicFrameLocks noGrp="1"/>
          </p:cNvGraphicFramePr>
          <p:nvPr>
            <p:ph sz="half" idx="4294967295"/>
          </p:nvPr>
        </p:nvGraphicFramePr>
        <p:xfrm>
          <a:off x="571500" y="4857750"/>
          <a:ext cx="3240088" cy="863600"/>
        </p:xfrm>
        <a:graphic>
          <a:graphicData uri="http://schemas.openxmlformats.org/drawingml/2006/table">
            <a:tbl>
              <a:tblPr/>
              <a:tblGrid>
                <a:gridCol w="287338"/>
                <a:gridCol w="576262"/>
                <a:gridCol w="576263"/>
                <a:gridCol w="504825"/>
                <a:gridCol w="647700"/>
                <a:gridCol w="6477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+2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0907" name="Group 75"/>
          <p:cNvGraphicFramePr>
            <a:graphicFrameLocks noGrp="1"/>
          </p:cNvGraphicFramePr>
          <p:nvPr/>
        </p:nvGraphicFramePr>
        <p:xfrm>
          <a:off x="5072063" y="4572000"/>
          <a:ext cx="3500465" cy="1214451"/>
        </p:xfrm>
        <a:graphic>
          <a:graphicData uri="http://schemas.openxmlformats.org/drawingml/2006/table">
            <a:tbl>
              <a:tblPr/>
              <a:tblGrid>
                <a:gridCol w="310429"/>
                <a:gridCol w="622571"/>
                <a:gridCol w="622572"/>
                <a:gridCol w="545393"/>
                <a:gridCol w="699750"/>
                <a:gridCol w="699750"/>
              </a:tblGrid>
              <a:tr h="6273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Х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- 1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- 3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- 4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- 3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95" name="Line 82"/>
          <p:cNvSpPr>
            <a:spLocks noChangeShapeType="1"/>
          </p:cNvSpPr>
          <p:nvPr/>
        </p:nvSpPr>
        <p:spPr bwMode="auto">
          <a:xfrm>
            <a:off x="4500563" y="1989138"/>
            <a:ext cx="0" cy="3671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0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0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0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0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20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900" decel="100000" fill="hold"/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651" name="Group 723"/>
          <p:cNvGraphicFramePr>
            <a:graphicFrameLocks noGrp="1"/>
          </p:cNvGraphicFramePr>
          <p:nvPr>
            <p:ph sz="half" idx="2"/>
          </p:nvPr>
        </p:nvGraphicFramePr>
        <p:xfrm>
          <a:off x="4427538" y="2901950"/>
          <a:ext cx="3673475" cy="3240980"/>
        </p:xfrm>
        <a:graphic>
          <a:graphicData uri="http://schemas.openxmlformats.org/drawingml/2006/table">
            <a:tbl>
              <a:tblPr/>
              <a:tblGrid>
                <a:gridCol w="306387"/>
                <a:gridCol w="306388"/>
                <a:gridCol w="306387"/>
                <a:gridCol w="304800"/>
                <a:gridCol w="306388"/>
                <a:gridCol w="306387"/>
                <a:gridCol w="306388"/>
                <a:gridCol w="306387"/>
                <a:gridCol w="306388"/>
                <a:gridCol w="304800"/>
                <a:gridCol w="306387"/>
                <a:gridCol w="306388"/>
              </a:tblGrid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у = х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²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-2х-3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Полилиния 17"/>
          <p:cNvSpPr/>
          <p:nvPr/>
        </p:nvSpPr>
        <p:spPr>
          <a:xfrm>
            <a:off x="5340350" y="2901950"/>
            <a:ext cx="1839913" cy="2933700"/>
          </a:xfrm>
          <a:custGeom>
            <a:avLst/>
            <a:gdLst>
              <a:gd name="connsiteX0" fmla="*/ 0 w 1840089"/>
              <a:gd name="connsiteY0" fmla="*/ 0 h 2935112"/>
              <a:gd name="connsiteX1" fmla="*/ 304800 w 1840089"/>
              <a:gd name="connsiteY1" fmla="*/ 1603023 h 2935112"/>
              <a:gd name="connsiteX2" fmla="*/ 609600 w 1840089"/>
              <a:gd name="connsiteY2" fmla="*/ 2607734 h 2935112"/>
              <a:gd name="connsiteX3" fmla="*/ 925689 w 1840089"/>
              <a:gd name="connsiteY3" fmla="*/ 2935112 h 2935112"/>
              <a:gd name="connsiteX4" fmla="*/ 1230489 w 1840089"/>
              <a:gd name="connsiteY4" fmla="*/ 2607734 h 2935112"/>
              <a:gd name="connsiteX5" fmla="*/ 1535289 w 1840089"/>
              <a:gd name="connsiteY5" fmla="*/ 1603023 h 2935112"/>
              <a:gd name="connsiteX6" fmla="*/ 1840089 w 1840089"/>
              <a:gd name="connsiteY6" fmla="*/ 22578 h 2935112"/>
              <a:gd name="connsiteX7" fmla="*/ 1840089 w 1840089"/>
              <a:gd name="connsiteY7" fmla="*/ 22578 h 2935112"/>
              <a:gd name="connsiteX8" fmla="*/ 1840089 w 1840089"/>
              <a:gd name="connsiteY8" fmla="*/ 22578 h 2935112"/>
              <a:gd name="connsiteX9" fmla="*/ 1840089 w 1840089"/>
              <a:gd name="connsiteY9" fmla="*/ 22578 h 2935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40089" h="2935112">
                <a:moveTo>
                  <a:pt x="0" y="0"/>
                </a:moveTo>
                <a:cubicBezTo>
                  <a:pt x="101600" y="584200"/>
                  <a:pt x="203200" y="1168401"/>
                  <a:pt x="304800" y="1603023"/>
                </a:cubicBezTo>
                <a:cubicBezTo>
                  <a:pt x="406400" y="2037645"/>
                  <a:pt x="506118" y="2385719"/>
                  <a:pt x="609600" y="2607734"/>
                </a:cubicBezTo>
                <a:cubicBezTo>
                  <a:pt x="713082" y="2829749"/>
                  <a:pt x="822208" y="2935112"/>
                  <a:pt x="925689" y="2935112"/>
                </a:cubicBezTo>
                <a:cubicBezTo>
                  <a:pt x="1029170" y="2935112"/>
                  <a:pt x="1128889" y="2829749"/>
                  <a:pt x="1230489" y="2607734"/>
                </a:cubicBezTo>
                <a:cubicBezTo>
                  <a:pt x="1332089" y="2385719"/>
                  <a:pt x="1433689" y="2033882"/>
                  <a:pt x="1535289" y="1603023"/>
                </a:cubicBezTo>
                <a:cubicBezTo>
                  <a:pt x="1636889" y="1172164"/>
                  <a:pt x="1840089" y="22578"/>
                  <a:pt x="1840089" y="22578"/>
                </a:cubicBezTo>
                <a:lnTo>
                  <a:pt x="1840089" y="22578"/>
                </a:lnTo>
                <a:lnTo>
                  <a:pt x="1840089" y="22578"/>
                </a:lnTo>
                <a:lnTo>
                  <a:pt x="1840089" y="22578"/>
                </a:lnTo>
              </a:path>
            </a:pathLst>
          </a:custGeom>
          <a:noFill/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916" name="Rectangle 14"/>
          <p:cNvSpPr>
            <a:spLocks noGrp="1" noChangeArrowheads="1"/>
          </p:cNvSpPr>
          <p:nvPr>
            <p:ph type="title"/>
          </p:nvPr>
        </p:nvSpPr>
        <p:spPr>
          <a:xfrm>
            <a:off x="1571625" y="214313"/>
            <a:ext cx="7010400" cy="1143000"/>
          </a:xfrm>
        </p:spPr>
        <p:txBody>
          <a:bodyPr/>
          <a:lstStyle/>
          <a:p>
            <a:pPr eaLnBrk="1" hangingPunct="1"/>
            <a:r>
              <a:rPr lang="ru-RU" sz="3600" smtClean="0"/>
              <a:t>Чтобы построить график функции надо:</a:t>
            </a:r>
          </a:p>
        </p:txBody>
      </p:sp>
      <p:sp>
        <p:nvSpPr>
          <p:cNvPr id="124943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1714500"/>
            <a:ext cx="3143250" cy="43576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solidFill>
                  <a:srgbClr val="FFFF00"/>
                </a:solidFill>
              </a:rPr>
              <a:t>4. Построить график функции:</a:t>
            </a:r>
            <a:r>
              <a:rPr lang="ru-RU" sz="2600" smtClean="0">
                <a:solidFill>
                  <a:srgbClr val="CC66FF"/>
                </a:solidFill>
              </a:rPr>
              <a:t>                 </a:t>
            </a:r>
            <a:r>
              <a:rPr lang="ru-RU" sz="2400" smtClean="0"/>
              <a:t>- отметить в координатной плоскости точки, координаты которых указаны в таблице;                           - соединить их плавной линией.</a:t>
            </a:r>
          </a:p>
          <a:p>
            <a:pPr eaLnBrk="1" hangingPunct="1">
              <a:buFont typeface="Wingdings" pitchFamily="2" charset="2"/>
              <a:buNone/>
            </a:pPr>
            <a:endParaRPr lang="ru-RU" sz="2400" smtClean="0"/>
          </a:p>
        </p:txBody>
      </p:sp>
      <p:sp>
        <p:nvSpPr>
          <p:cNvPr id="125127" name="Line 199"/>
          <p:cNvSpPr>
            <a:spLocks noChangeShapeType="1"/>
          </p:cNvSpPr>
          <p:nvPr/>
        </p:nvSpPr>
        <p:spPr bwMode="auto">
          <a:xfrm>
            <a:off x="4427538" y="4514850"/>
            <a:ext cx="36734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32919" name="Line 724"/>
          <p:cNvSpPr>
            <a:spLocks noChangeShapeType="1"/>
          </p:cNvSpPr>
          <p:nvPr/>
        </p:nvSpPr>
        <p:spPr bwMode="auto">
          <a:xfrm>
            <a:off x="3357563" y="1714500"/>
            <a:ext cx="0" cy="424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 flipH="1" flipV="1">
            <a:off x="4355306" y="4536282"/>
            <a:ext cx="3216275" cy="1588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357688" y="1928813"/>
          <a:ext cx="3786213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5038"/>
                <a:gridCol w="680235"/>
                <a:gridCol w="680235"/>
                <a:gridCol w="680235"/>
                <a:gridCol w="680235"/>
                <a:gridCol w="680235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Блок-схема: узел 12"/>
          <p:cNvSpPr/>
          <p:nvPr/>
        </p:nvSpPr>
        <p:spPr>
          <a:xfrm>
            <a:off x="5605463" y="4478338"/>
            <a:ext cx="71437" cy="71437"/>
          </a:xfrm>
          <a:prstGeom prst="flowChartConnector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5929313" y="5486400"/>
            <a:ext cx="71437" cy="71438"/>
          </a:xfrm>
          <a:prstGeom prst="flowChartConnector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6545263" y="5473700"/>
            <a:ext cx="71437" cy="71438"/>
          </a:xfrm>
          <a:prstGeom prst="flowChartConnector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6846888" y="4473575"/>
            <a:ext cx="71437" cy="71438"/>
          </a:xfrm>
          <a:prstGeom prst="flowChartConnector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6226175" y="5786438"/>
            <a:ext cx="71438" cy="71437"/>
          </a:xfrm>
          <a:prstGeom prst="flowChartConnector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5313363" y="2868613"/>
            <a:ext cx="71437" cy="71437"/>
          </a:xfrm>
          <a:prstGeom prst="flowChartConnector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Управляющая кнопка: назад 20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4583907" y="4536281"/>
            <a:ext cx="3359150" cy="1587"/>
          </a:xfrm>
          <a:prstGeom prst="line">
            <a:avLst/>
          </a:prstGeom>
          <a:ln w="19050">
            <a:solidFill>
              <a:srgbClr val="FF66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000"/>
                            </p:stCondLst>
                            <p:childTnLst>
                              <p:par>
                                <p:cTn id="92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500"/>
                            </p:stCondLst>
                            <p:childTnLst>
                              <p:par>
                                <p:cTn id="9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0.00023 C 0.01093 0.08557 0.02257 0.17137 0.03385 0.23473 C 0.04513 0.2981 0.05607 0.34782 0.06718 0.37951 C 0.07829 0.41119 0.08941 0.42553 0.10052 0.42553 C 0.11163 0.42553 0.12274 0.41165 0.13385 0.37951 C 0.14496 0.34736 0.15607 0.29602 0.16718 0.23312 C 0.17829 0.17021 0.18941 0.0858 0.20052 0.00139 " pathEditMode="relative" rAng="0" ptsTypes="aaaaaaA">
                                      <p:cBhvr>
                                        <p:cTn id="9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500"/>
                            </p:stCondLst>
                            <p:childTnLst>
                              <p:par>
                                <p:cTn id="9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24943" grpId="0" build="p"/>
      <p:bldP spid="125127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19" grpId="1" animBg="1"/>
      <p:bldP spid="19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7953375" cy="5311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FFFF00"/>
                </a:solidFill>
              </a:rPr>
              <a:t>Сформулируйте определение квадратичной функции.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FFFF00"/>
                </a:solidFill>
              </a:rPr>
              <a:t>Что представляет собой график квадратичной функции?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FFFF00"/>
                </a:solidFill>
              </a:rPr>
              <a:t>Куда могут быть направлены ветви параболы  и от чего это зависит?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FFFF00"/>
                </a:solidFill>
              </a:rPr>
              <a:t>В какой последовательности нужно строить график квадратичной функции?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smtClean="0">
                <a:solidFill>
                  <a:srgbClr val="800080"/>
                </a:solidFill>
              </a:rPr>
              <a:t>		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smtClean="0">
                <a:solidFill>
                  <a:schemeClr val="bg1"/>
                </a:solidFill>
              </a:rPr>
              <a:t>			Если вы затрудняетесь ответить на поставленные 		вопросы, то можете посмотреть теорию ещё раз. 		Для этого подведите курсор мыши на  значок  		</a:t>
            </a:r>
            <a:r>
              <a:rPr lang="ru-RU" sz="1800" smtClean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ru-RU" sz="1800" smtClean="0">
                <a:solidFill>
                  <a:schemeClr val="bg1"/>
                </a:solidFill>
              </a:rPr>
              <a:t>«домик»   и нажмите на левую кнопку мыши.</a:t>
            </a:r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33475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rgbClr val="FF6600"/>
                </a:solidFill>
              </a:rPr>
              <a:t>Попробуйте ответить на контрольные вопросы:</a:t>
            </a:r>
          </a:p>
        </p:txBody>
      </p:sp>
      <p:sp>
        <p:nvSpPr>
          <p:cNvPr id="34820" name="AutoShape 1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74088" y="5589588"/>
            <a:ext cx="569912" cy="549275"/>
          </a:xfrm>
          <a:prstGeom prst="actionButtonHome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7228" name="AutoShape 12"/>
          <p:cNvSpPr>
            <a:spLocks noChangeArrowheads="1"/>
          </p:cNvSpPr>
          <p:nvPr/>
        </p:nvSpPr>
        <p:spPr bwMode="auto">
          <a:xfrm>
            <a:off x="7524750" y="5734050"/>
            <a:ext cx="763588" cy="165100"/>
          </a:xfrm>
          <a:prstGeom prst="rightArrow">
            <a:avLst>
              <a:gd name="adj1" fmla="val 50000"/>
              <a:gd name="adj2" fmla="val 4391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85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3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/>
      <p:bldP spid="34820" grpId="0" animBg="1"/>
      <p:bldP spid="137228" grpId="0" animBg="1"/>
    </p:bldLst>
  </p:timing>
</p:sld>
</file>

<file path=ppt/theme/theme1.xml><?xml version="1.0" encoding="utf-8"?>
<a:theme xmlns:a="http://schemas.openxmlformats.org/drawingml/2006/main" name="Эхо">
  <a:themeElements>
    <a:clrScheme name="Другая 2">
      <a:dk1>
        <a:srgbClr val="194349"/>
      </a:dk1>
      <a:lt1>
        <a:srgbClr val="FFFFCC"/>
      </a:lt1>
      <a:dk2>
        <a:srgbClr val="006666"/>
      </a:dk2>
      <a:lt2>
        <a:srgbClr val="FFFFFF"/>
      </a:lt2>
      <a:accent1>
        <a:srgbClr val="99CC00"/>
      </a:accent1>
      <a:accent2>
        <a:srgbClr val="00B6B2"/>
      </a:accent2>
      <a:accent3>
        <a:srgbClr val="AAB8B8"/>
      </a:accent3>
      <a:accent4>
        <a:srgbClr val="DADAAE"/>
      </a:accent4>
      <a:accent5>
        <a:srgbClr val="CAE2AA"/>
      </a:accent5>
      <a:accent6>
        <a:srgbClr val="00A5A1"/>
      </a:accent6>
      <a:hlink>
        <a:srgbClr val="08540C"/>
      </a:hlink>
      <a:folHlink>
        <a:srgbClr val="666699"/>
      </a:folHlink>
    </a:clrScheme>
    <a:fontScheme name="Эх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Эхо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имоно">
  <a:themeElements>
    <a:clrScheme name="Другая 4">
      <a:dk1>
        <a:srgbClr val="000000"/>
      </a:dk1>
      <a:lt1>
        <a:srgbClr val="D9EFE0"/>
      </a:lt1>
      <a:dk2>
        <a:srgbClr val="30605A"/>
      </a:dk2>
      <a:lt2>
        <a:srgbClr val="15331E"/>
      </a:lt2>
      <a:accent1>
        <a:srgbClr val="A4C6BA"/>
      </a:accent1>
      <a:accent2>
        <a:srgbClr val="558F7D"/>
      </a:accent2>
      <a:accent3>
        <a:srgbClr val="E9F6ED"/>
      </a:accent3>
      <a:accent4>
        <a:srgbClr val="000000"/>
      </a:accent4>
      <a:accent5>
        <a:srgbClr val="CFDFD9"/>
      </a:accent5>
      <a:accent6>
        <a:srgbClr val="4C8171"/>
      </a:accent6>
      <a:hlink>
        <a:srgbClr val="04540C"/>
      </a:hlink>
      <a:folHlink>
        <a:srgbClr val="7030A0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Равновесие">
  <a:themeElements>
    <a:clrScheme name="Другая 6">
      <a:dk1>
        <a:srgbClr val="005A58"/>
      </a:dk1>
      <a:lt1>
        <a:srgbClr val="FFFFFF"/>
      </a:lt1>
      <a:dk2>
        <a:srgbClr val="00716E"/>
      </a:dk2>
      <a:lt2>
        <a:srgbClr val="FFFF33"/>
      </a:lt2>
      <a:accent1>
        <a:srgbClr val="2DB3B0"/>
      </a:accent1>
      <a:accent2>
        <a:srgbClr val="6D6FC7"/>
      </a:accent2>
      <a:accent3>
        <a:srgbClr val="AABBBA"/>
      </a:accent3>
      <a:accent4>
        <a:srgbClr val="DADADA"/>
      </a:accent4>
      <a:accent5>
        <a:srgbClr val="ADD6D4"/>
      </a:accent5>
      <a:accent6>
        <a:srgbClr val="6264B4"/>
      </a:accent6>
      <a:hlink>
        <a:srgbClr val="04540C"/>
      </a:hlink>
      <a:folHlink>
        <a:srgbClr val="7030A0"/>
      </a:folHlink>
    </a:clrScheme>
    <a:fontScheme name="Равновесие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Занавес">
  <a:themeElements>
    <a:clrScheme name="Занавес 6">
      <a:dk1>
        <a:srgbClr val="0A6866"/>
      </a:dk1>
      <a:lt1>
        <a:srgbClr val="FFFFFF"/>
      </a:lt1>
      <a:dk2>
        <a:srgbClr val="0D8784"/>
      </a:dk2>
      <a:lt2>
        <a:srgbClr val="B8DEC6"/>
      </a:lt2>
      <a:accent1>
        <a:srgbClr val="3C7652"/>
      </a:accent1>
      <a:accent2>
        <a:srgbClr val="005250"/>
      </a:accent2>
      <a:accent3>
        <a:srgbClr val="AAC3C2"/>
      </a:accent3>
      <a:accent4>
        <a:srgbClr val="DADADA"/>
      </a:accent4>
      <a:accent5>
        <a:srgbClr val="AFBDB3"/>
      </a:accent5>
      <a:accent6>
        <a:srgbClr val="004948"/>
      </a:accent6>
      <a:hlink>
        <a:srgbClr val="00E0A5"/>
      </a:hlink>
      <a:folHlink>
        <a:srgbClr val="00CCFF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Пастель">
  <a:themeElements>
    <a:clrScheme name="Другая 3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4540C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Пиксел">
  <a:themeElements>
    <a:clrScheme name="Другая 5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04540C"/>
      </a:hlink>
      <a:folHlink>
        <a:srgbClr val="7030A0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3380</TotalTime>
  <Words>1231</Words>
  <Application>Microsoft Office PowerPoint</Application>
  <PresentationFormat>Экран (4:3)</PresentationFormat>
  <Paragraphs>372</Paragraphs>
  <Slides>25</Slides>
  <Notes>0</Notes>
  <HiddenSlides>4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Эхо</vt:lpstr>
      <vt:lpstr>Кимоно</vt:lpstr>
      <vt:lpstr>Равновесие</vt:lpstr>
      <vt:lpstr>Занавес</vt:lpstr>
      <vt:lpstr>Пастель</vt:lpstr>
      <vt:lpstr>Пиксел</vt:lpstr>
      <vt:lpstr>«Построение графика квадратичной функции»  (9 класс)</vt:lpstr>
      <vt:lpstr>Цели урока: </vt:lpstr>
      <vt:lpstr>Квадратичной функцией называется функция, которую можно задать формулой вида y=ax²+bx+c, где   х - независимая переменная, a, b и с -некоторые числа (причём а≠0). </vt:lpstr>
      <vt:lpstr>Графиком квадратичной функции является парабола, ветви которой направлены вверх(если а&gt;0)                или вниз (если а&lt;0).</vt:lpstr>
      <vt:lpstr>Чтобы построить график функции надо:</vt:lpstr>
      <vt:lpstr>Чтобы построить график функции надо:</vt:lpstr>
      <vt:lpstr>Чтобы построить график функции надо:</vt:lpstr>
      <vt:lpstr>Чтобы построить график функции надо:</vt:lpstr>
      <vt:lpstr>Попробуйте ответить на контрольные вопросы:</vt:lpstr>
      <vt:lpstr>Слайд 10</vt:lpstr>
      <vt:lpstr>Постройте график функции у = -2х²+8х-3  План построения графика квадратичной функции:</vt:lpstr>
      <vt:lpstr>Проверьте себя.  Ваше задание должно быть выполнено следующим образом:</vt:lpstr>
      <vt:lpstr>Если у вас получилось тоже самое – вы молодец и мы вас поздравляем!!!  Вы можете перейти к следующей странице.  </vt:lpstr>
      <vt:lpstr>Рассмотрим свойства этой квадратичной функции.  (листаем свойства по щелчку мыши)</vt:lpstr>
      <vt:lpstr>Выполните следующую работу в тетрадях по вариантам. Постройте графики функций:</vt:lpstr>
      <vt:lpstr>Перед продолжением работы запишите домашнее задание, перейдя по ссылке </vt:lpstr>
      <vt:lpstr>Выполните тест и посчитайте свои правильные ответы в оценочном листе.</vt:lpstr>
      <vt:lpstr>Выполните тест и посчитайте свои правильные ответы в оценочном листе.</vt:lpstr>
      <vt:lpstr>Выполните тест и посчитайте свои правильные ответы в оценочном листе.</vt:lpstr>
      <vt:lpstr>Выполните тест и посчитайте свои правильные ответы в оценочном листе.</vt:lpstr>
      <vt:lpstr>Выполните тест и посчитайте свои правильные ответы в оценочном листе.</vt:lpstr>
      <vt:lpstr>ВЕРНО</vt:lpstr>
      <vt:lpstr>НЕ ВЕРНО</vt:lpstr>
      <vt:lpstr>Слайд 24</vt:lpstr>
      <vt:lpstr>Запишите домашнее задание:</vt:lpstr>
    </vt:vector>
  </TitlesOfParts>
  <Company>MSHOME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«Построение графика квадратичной функции».</dc:title>
  <dc:creator>Lena</dc:creator>
  <dc:description>конкурс2</dc:description>
  <cp:lastModifiedBy>НУРА</cp:lastModifiedBy>
  <cp:revision>165</cp:revision>
  <dcterms:created xsi:type="dcterms:W3CDTF">2006-10-10T09:05:12Z</dcterms:created>
  <dcterms:modified xsi:type="dcterms:W3CDTF">2019-03-24T14:54:29Z</dcterms:modified>
</cp:coreProperties>
</file>