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68" r:id="rId13"/>
    <p:sldId id="271" r:id="rId14"/>
    <p:sldId id="276" r:id="rId15"/>
    <p:sldId id="277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425" autoAdjust="0"/>
  </p:normalViewPr>
  <p:slideViewPr>
    <p:cSldViewPr>
      <p:cViewPr varScale="1">
        <p:scale>
          <a:sx n="79" d="100"/>
          <a:sy n="79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5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2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459A-9D83-4A17-9FE7-816E4D0D2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E8B5-E721-499F-A313-4730F43546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2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AB707-D087-4C4B-9A88-24EAB9B58A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4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EC7C-2789-49E8-9E70-2331F1EF5F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0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65C8-EF3A-4F61-9063-83F4324916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0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C420-C9E6-484D-9FA9-9DC955FCD1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9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49CE-C0C9-49A1-B27E-9CC7BCB41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31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C863-9B90-46E4-8606-7D40A529A8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33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073A-AA4D-42E1-81BB-CAE7730213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9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BFE7-8A36-440C-81EB-D7E899E621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04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A6B1-CD41-4319-8303-6A02787EDD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8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0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5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2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9333-FC06-44DF-97AD-56BD40C15483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A482-0844-4A85-AEDE-AD4CAD23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7587D-C640-45AF-B9C4-A23DB3FD0F3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5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B%D0%B0%D0%B4%D0%B8%D0%BC%D0%B8%D1%80%D0%BE-%D0%A1%D1%83%D0%B7%D0%B4%D0%B0%D0%BB%D1%8C%D1%81%D0%BA%D0%BE%D0%B5_%D0%BA%D0%BD%D1%8F%D0%B6%D0%B5%D1%81%D1%82%D0%B2%D0%B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ru.wikipedia.org/wiki/%D0%A1%D0%BF%D0%B8%D1%81%D0%BE%D0%BA_%D0%BA%D0%BD%D1%8F%D0%B7%D0%B5%D0%B9_%D0%9C%D0%BE%D1%81%D0%BA%D0%BE%D0%B2%D1%81%D0%BA%D0%B8%D1%85" TargetMode="External"/><Relationship Id="rId5" Type="http://schemas.openxmlformats.org/officeDocument/2006/relationships/hyperlink" Target="https://ru.wikipedia.org/wiki/%D0%A1%D0%BF%D0%B8%D1%81%D0%BE%D0%BA_%D0%BA%D0%BD%D1%8F%D0%B7%D0%B5%D0%B9_%D0%92%D0%BB%D0%B0%D0%B4%D0%B8%D0%BC%D0%B8%D1%80%D1%81%D0%BA%D0%B8%D1%85" TargetMode="External"/><Relationship Id="rId4" Type="http://schemas.openxmlformats.org/officeDocument/2006/relationships/hyperlink" Target="https://ru.wikipedia.org/wiki/%D0%92%D0%B5%D0%BD%D1%87%D0%B0%D0%BD%D0%B8%D0%B5_%D0%BD%D0%B0_%D1%86%D0%B0%D1%80%D1%81%D1%82%D0%B2%D0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Культура Руси 12-начала 13 веков.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Какое </a:t>
            </a:r>
            <a:r>
              <a:rPr lang="ru-RU" sz="4800" dirty="0" smtClean="0"/>
              <a:t>влияние, на </a:t>
            </a:r>
            <a:r>
              <a:rPr lang="ru-RU" sz="4800" dirty="0" smtClean="0"/>
              <a:t>ваш </a:t>
            </a:r>
            <a:r>
              <a:rPr lang="ru-RU" sz="4800" dirty="0" smtClean="0"/>
              <a:t>взгляд, </a:t>
            </a:r>
            <a:r>
              <a:rPr lang="ru-RU" sz="4800" dirty="0" smtClean="0"/>
              <a:t>оказала раздробленность на культурное развитие русских земель?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0469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Фрески Андрея Рублева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3-tub-ru.yandex.net/i?id=8b522272fe37a94170f7e6c232a853b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69" y="1268760"/>
            <a:ext cx="4366295" cy="34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f513ac8cd5ea3350408cb762f229f95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4566983" cy="29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ed6c83692300ba6a2b06a401d505150e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493" y="4077072"/>
            <a:ext cx="42334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zersk74.com/uploads/posts/2015-04/1428042061_6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3"/>
            <a:ext cx="446449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8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Дмитриевский собор во Владимире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Построен в 1176-1212 гг. </a:t>
            </a:r>
          </a:p>
          <a:p>
            <a:r>
              <a:rPr lang="ru-RU" sz="2000" b="1" dirty="0" smtClean="0"/>
              <a:t>при Всеволоде Большое </a:t>
            </a:r>
          </a:p>
          <a:p>
            <a:r>
              <a:rPr lang="ru-RU" sz="2000" b="1" dirty="0" smtClean="0"/>
              <a:t>Гнездо </a:t>
            </a:r>
          </a:p>
          <a:p>
            <a:r>
              <a:rPr lang="ru-RU" sz="2000" b="1" dirty="0" smtClean="0"/>
              <a:t>неподалеку от </a:t>
            </a:r>
          </a:p>
          <a:p>
            <a:r>
              <a:rPr lang="ru-RU" sz="2000" b="1" dirty="0" smtClean="0"/>
              <a:t>Успенского собора, построен </a:t>
            </a:r>
          </a:p>
          <a:p>
            <a:r>
              <a:rPr lang="ru-RU" sz="2000" b="1" dirty="0" smtClean="0"/>
              <a:t>в честь великомученика </a:t>
            </a:r>
          </a:p>
          <a:p>
            <a:r>
              <a:rPr lang="ru-RU" sz="2000" b="1" dirty="0" smtClean="0"/>
              <a:t>Дмитрия </a:t>
            </a:r>
            <a:r>
              <a:rPr lang="ru-RU" sz="2000" b="1" dirty="0" err="1" smtClean="0"/>
              <a:t>Солунского</a:t>
            </a:r>
            <a:r>
              <a:rPr lang="ru-RU" sz="2000" b="1" dirty="0" smtClean="0"/>
              <a:t>. Знаменит</a:t>
            </a:r>
          </a:p>
          <a:p>
            <a:r>
              <a:rPr lang="ru-RU" sz="2000" b="1" dirty="0" smtClean="0"/>
              <a:t>белокаменной резьбой.</a:t>
            </a:r>
            <a:endParaRPr lang="ru-RU" sz="2000" b="1" dirty="0"/>
          </a:p>
        </p:txBody>
      </p:sp>
      <p:pic>
        <p:nvPicPr>
          <p:cNvPr id="14338" name="Picture 2" descr="https://im0-tub-ru.yandex.net/i?id=662e56dbb9f4338fa4332311aaedf7a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365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4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Белокаменная резьба Дмитриевского собора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m0-tub-ru.yandex.net/i?id=09d60354060cbd0099a21d5afe2de1f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41044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1-tub-ru.yandex.net/i?id=59dca5854466a30b749bc4ee9444e6da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5"/>
            <a:ext cx="4408612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2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Церковь Спаса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Нередице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lobeofrussia.ru/wp-content/uploads/2016/01/dmg_nov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3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Георгиевский собор Юрьевского монастыря.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globeofrussia.ru/wp-content/uploads/2016/01/dmg_nov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7276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7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Иконопись12-начала 13 веков.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Двухсторонняя </a:t>
            </a:r>
          </a:p>
          <a:p>
            <a:r>
              <a:rPr lang="ru-RU" sz="2400" b="1" dirty="0" smtClean="0"/>
              <a:t>выносная</a:t>
            </a:r>
          </a:p>
          <a:p>
            <a:r>
              <a:rPr lang="ru-RU" sz="2400" b="1" dirty="0" smtClean="0"/>
              <a:t>Владимирская икона</a:t>
            </a:r>
          </a:p>
          <a:p>
            <a:r>
              <a:rPr lang="ru-RU" sz="2400" b="1" dirty="0" smtClean="0"/>
              <a:t> Богоматери, служила</a:t>
            </a:r>
          </a:p>
          <a:p>
            <a:r>
              <a:rPr lang="ru-RU" sz="2400" b="1" dirty="0" smtClean="0"/>
              <a:t> в качестве знамени </a:t>
            </a:r>
          </a:p>
          <a:p>
            <a:r>
              <a:rPr lang="ru-RU" sz="2400" b="1" dirty="0" smtClean="0"/>
              <a:t>боевого полка</a:t>
            </a:r>
          </a:p>
          <a:p>
            <a:r>
              <a:rPr lang="ru-RU" sz="2400" b="1" dirty="0" smtClean="0"/>
              <a:t>1пол.12 века</a:t>
            </a:r>
            <a:endParaRPr lang="ru-RU" sz="2400" b="1" dirty="0"/>
          </a:p>
        </p:txBody>
      </p:sp>
      <p:pic>
        <p:nvPicPr>
          <p:cNvPr id="3074" name="Picture 2" descr="ИКОНОПИСЬ ДРЕВНЕЙ 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56245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5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21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Иконопись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im0-tub-ru.yandex.net/i?id=647393049535ca5862c51a291e2eccd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5"/>
            <a:ext cx="4176464" cy="49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407059"/>
            <a:ext cx="352839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ДмитрийСолунский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 княжеским венцом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 голове изображен сидящим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 троне. В его руках полуобнаженный меч. В левом верхнем углу представлен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 фоне облачного неба склоняющийся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к святому поколенный Спас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 крестчатом нимбе. Справа летящий ангел несет Дмитрию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мученический венец. </a:t>
            </a:r>
          </a:p>
        </p:txBody>
      </p:sp>
    </p:spTree>
    <p:extLst>
      <p:ext uri="{BB962C8B-B14F-4D97-AF65-F5344CB8AC3E}">
        <p14:creationId xmlns:p14="http://schemas.microsoft.com/office/powerpoint/2010/main" val="212379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Икона «Ангел Златые власы»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Вдоль </a:t>
            </a:r>
            <a:r>
              <a:rPr lang="ru-RU" sz="2400" dirty="0"/>
              <a:t>волос </a:t>
            </a:r>
            <a:r>
              <a:rPr lang="ru-RU" sz="2400" dirty="0" smtClean="0"/>
              <a:t>проложены</a:t>
            </a:r>
          </a:p>
          <a:p>
            <a:r>
              <a:rPr lang="ru-RU" sz="2400" dirty="0" smtClean="0"/>
              <a:t> тонкие </a:t>
            </a:r>
            <a:r>
              <a:rPr lang="ru-RU" sz="2400" dirty="0"/>
              <a:t>золотые полоски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Золото символизирует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b="1" dirty="0"/>
              <a:t>иконе</a:t>
            </a:r>
            <a:r>
              <a:rPr lang="ru-RU" sz="2400" dirty="0"/>
              <a:t> неземное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божественное начало.</a:t>
            </a:r>
          </a:p>
        </p:txBody>
      </p:sp>
      <p:pic>
        <p:nvPicPr>
          <p:cNvPr id="4" name="Picture 5" descr="https://im0-tub-ru.yandex.net/i?id=914a52afbec89bedeec7a28f4a85133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63326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3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 Нерукотворный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7" name="Picture 7" descr="https://im1-tub-ru.yandex.net/i?id=78701ee337605f646edea5f30864e59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79901" cy="45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429000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Спас</a:t>
            </a:r>
            <a:r>
              <a:rPr lang="ru-RU" dirty="0"/>
              <a:t> </a:t>
            </a:r>
            <a:r>
              <a:rPr lang="ru-RU" b="1" dirty="0"/>
              <a:t>Нерукотворный</a:t>
            </a:r>
            <a:r>
              <a:rPr lang="ru-RU" dirty="0"/>
              <a:t> — </a:t>
            </a:r>
            <a:r>
              <a:rPr lang="ru-RU" b="1" dirty="0"/>
              <a:t>икона</a:t>
            </a:r>
            <a:r>
              <a:rPr lang="ru-RU" dirty="0"/>
              <a:t>, появившаяся при земной жизни Иисуса Христа. </a:t>
            </a:r>
          </a:p>
        </p:txBody>
      </p:sp>
    </p:spTree>
    <p:extLst>
      <p:ext uri="{BB962C8B-B14F-4D97-AF65-F5344CB8AC3E}">
        <p14:creationId xmlns:p14="http://schemas.microsoft.com/office/powerpoint/2010/main" val="151241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Культура Руси 12-начала 13веков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Выделение и формирование отдельных княжеств не только не приостановило развитие культуры, но содействовало её дальнейшему расцвету. Каждый князь был заинтересован в развитии своего княжества, в увековечении своего имени. Появляются местные культурные центры, в них складываются местные культурные традиции. Крупные культурные центры XII-XIII веков – НОВГОРОД, ПСКОВ, ВЛАДИМИР, ГАЛИЧ.              </a:t>
            </a:r>
            <a:endParaRPr lang="ru-RU" sz="2800" b="1" dirty="0"/>
          </a:p>
        </p:txBody>
      </p:sp>
      <p:sp>
        <p:nvSpPr>
          <p:cNvPr id="5" name="AutoShape 2" descr="http://900igr.net/datas/istorija/Rus-v-12-13-vekakh/0002-002-Osobennosti-kultury-12-13-ve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900igr.net/datas/istorija/Rus-v-12-13-vekakh/0002-002-Osobennosti-kultury-12-13-vekov.jpg"/>
          <p:cNvSpPr>
            <a:spLocks noChangeAspect="1" noChangeArrowheads="1"/>
          </p:cNvSpPr>
          <p:nvPr/>
        </p:nvSpPr>
        <p:spPr bwMode="auto">
          <a:xfrm>
            <a:off x="155575" y="-3162300"/>
            <a:ext cx="88011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7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82341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Новгород, Псков </a:t>
            </a:r>
            <a:r>
              <a:rPr lang="ru-RU" sz="2800" b="1" dirty="0" smtClean="0"/>
              <a:t>- черты, соответствующие духу вечевых порядков и высокой активности городского населения. </a:t>
            </a:r>
          </a:p>
          <a:p>
            <a:r>
              <a:rPr lang="ru-RU" sz="2800" b="1" dirty="0" smtClean="0"/>
              <a:t>Владимиро-Суздальское княжество – образцы торжественности и пышности, подчёркивает силу и значение владимирских князей. Несмотря на пестроту местных школ, стиле, традиций, древнерусская культура продолжала оставаться единой в своей системе.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ds02.infourok.ru/uploads/ex/00ac/000607a3-ddcec58f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703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Зодчество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25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Архитектура XII-XIII вв. отличается от предшествующего периода </a:t>
            </a:r>
            <a:r>
              <a:rPr lang="ru-RU" sz="2800" b="1" dirty="0" smtClean="0"/>
              <a:t>уменьшением объёмов и упрощением внешнего вида каменных зданий. </a:t>
            </a:r>
            <a:r>
              <a:rPr lang="ru-RU" sz="2800" dirty="0" smtClean="0"/>
              <a:t>Интерьеры стали более чёткими и почти квадратными и строго подчиненные центральному </a:t>
            </a:r>
            <a:r>
              <a:rPr lang="ru-RU" sz="2800" dirty="0" err="1" smtClean="0"/>
              <a:t>подкупольному</a:t>
            </a:r>
            <a:r>
              <a:rPr lang="ru-RU" sz="2800" dirty="0" smtClean="0"/>
              <a:t> пространству. Наиболее типичным стал </a:t>
            </a:r>
            <a:r>
              <a:rPr lang="ru-RU" sz="2800" b="1" dirty="0" smtClean="0"/>
              <a:t>кубический храм с массивной главой</a:t>
            </a:r>
            <a:r>
              <a:rPr lang="ru-RU" sz="2800" dirty="0" smtClean="0"/>
              <a:t>. Многие русские земли, имея собственных строителей всё же продолжали киевскую архитектурную традицию. При сохранении общих черт архитектуры в разных центрах Руси вырабатывались местные её особенности.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693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cherenova.ru/img/img_mhk/pravoslavnij%20h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907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4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Внутреннее устройство храма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osnovahram.at.ua/Novonachalnyim/Ustroystv_hrama/ustrojstvo_hrama_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83" y="1484784"/>
            <a:ext cx="4438650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6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Храм Покрова на Нерли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1165г.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Церковь Покрова</a:t>
            </a:r>
          </a:p>
          <a:p>
            <a:r>
              <a:rPr lang="ru-RU" sz="2800" b="1" dirty="0" smtClean="0"/>
              <a:t> Богородицы на </a:t>
            </a:r>
          </a:p>
          <a:p>
            <a:r>
              <a:rPr lang="ru-RU" sz="2800" b="1" dirty="0" smtClean="0"/>
              <a:t>р. Нерли Построена </a:t>
            </a:r>
          </a:p>
          <a:p>
            <a:r>
              <a:rPr lang="ru-RU" sz="2800" b="1" dirty="0" smtClean="0"/>
              <a:t>Андреем </a:t>
            </a:r>
            <a:r>
              <a:rPr lang="ru-RU" sz="2800" b="1" dirty="0" err="1" smtClean="0"/>
              <a:t>Боголюбским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после смерти своего</a:t>
            </a:r>
          </a:p>
          <a:p>
            <a:r>
              <a:rPr lang="ru-RU" sz="2800" b="1" dirty="0" smtClean="0"/>
              <a:t> любимого сына (1166г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6" name="Picture 5" descr="Храм Покрова на Нер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9363"/>
            <a:ext cx="3888432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Внешний скульптурный декор храма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изображает </a:t>
            </a:r>
          </a:p>
          <a:p>
            <a:r>
              <a:rPr lang="ru-RU" sz="2400" b="1" dirty="0" smtClean="0"/>
              <a:t>царя Давида на троне</a:t>
            </a:r>
          </a:p>
          <a:p>
            <a:r>
              <a:rPr lang="ru-RU" sz="2400" b="1" dirty="0" smtClean="0"/>
              <a:t> в окружении парных </a:t>
            </a:r>
          </a:p>
          <a:p>
            <a:r>
              <a:rPr lang="ru-RU" sz="2400" b="1" dirty="0" smtClean="0"/>
              <a:t>скульптур голубей и</a:t>
            </a:r>
          </a:p>
          <a:p>
            <a:r>
              <a:rPr lang="ru-RU" sz="2400" b="1" dirty="0" smtClean="0"/>
              <a:t> львов.(3 одинаковых </a:t>
            </a:r>
          </a:p>
          <a:p>
            <a:r>
              <a:rPr lang="ru-RU" sz="2400" b="1" dirty="0" smtClean="0"/>
              <a:t>рельефа на фасадах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3314" name="Picture 2" descr="https://posmotrim.by/pics/e39632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6805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5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Успенский собор Влади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03313"/>
            <a:ext cx="496855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Успенский собор во Владимире 1158-1160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80728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Самая высокая постройка того времени – 32 м. Построен по приказанию Андрея </a:t>
            </a:r>
            <a:r>
              <a:rPr lang="ru-RU" sz="2000" b="1" dirty="0" err="1" smtClean="0"/>
              <a:t>Боголюбского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852936"/>
            <a:ext cx="6678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возвышения </a:t>
            </a:r>
            <a:r>
              <a:rPr lang="ru-RU" dirty="0"/>
              <a:t>Москвы, был </a:t>
            </a:r>
            <a:endParaRPr lang="ru-RU" dirty="0" smtClean="0"/>
          </a:p>
          <a:p>
            <a:r>
              <a:rPr lang="ru-RU" dirty="0" smtClean="0"/>
              <a:t>главным  храмом </a:t>
            </a:r>
            <a:r>
              <a:rPr lang="ru-RU" dirty="0" smtClean="0">
                <a:hlinkClick r:id="rId3" tooltip="Владимиро-Суздальское княжество"/>
              </a:rPr>
              <a:t>Владимиро-</a:t>
            </a:r>
          </a:p>
          <a:p>
            <a:r>
              <a:rPr lang="ru-RU" dirty="0" smtClean="0">
                <a:hlinkClick r:id="rId3" tooltip="Владимиро-Суздальское княжество"/>
              </a:rPr>
              <a:t>Суздальской </a:t>
            </a:r>
            <a:r>
              <a:rPr lang="ru-RU" dirty="0">
                <a:hlinkClick r:id="rId3" tooltip="Владимиро-Суздальское княжество"/>
              </a:rPr>
              <a:t> </a:t>
            </a:r>
            <a:r>
              <a:rPr lang="ru-RU" dirty="0" smtClean="0">
                <a:hlinkClick r:id="rId3" tooltip="Владимиро-Суздальское княжество"/>
              </a:rPr>
              <a:t>Руси</a:t>
            </a:r>
            <a:r>
              <a:rPr lang="ru-RU" dirty="0"/>
              <a:t>, в нём </a:t>
            </a:r>
            <a:endParaRPr lang="ru-RU" dirty="0" smtClean="0"/>
          </a:p>
          <a:p>
            <a:r>
              <a:rPr lang="ru-RU" dirty="0" smtClean="0">
                <a:hlinkClick r:id="rId4" tooltip="Венчание на царство"/>
              </a:rPr>
              <a:t>венчались </a:t>
            </a:r>
          </a:p>
          <a:p>
            <a:r>
              <a:rPr lang="ru-RU" dirty="0" smtClean="0">
                <a:hlinkClick r:id="rId4" tooltip="Венчание на царство"/>
              </a:rPr>
              <a:t>на </a:t>
            </a:r>
            <a:r>
              <a:rPr lang="ru-RU" dirty="0">
                <a:hlinkClick r:id="rId4" tooltip="Венчание на царство"/>
              </a:rPr>
              <a:t>великое княжение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hlinkClick r:id="rId5" tooltip="Список князей Владимирских"/>
              </a:rPr>
              <a:t>владимирские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>
                <a:hlinkClick r:id="rId6" tooltip="Список князей Московских"/>
              </a:rPr>
              <a:t>московские </a:t>
            </a:r>
            <a:endParaRPr lang="ru-RU" dirty="0" smtClean="0">
              <a:hlinkClick r:id="rId6" tooltip="Список князей Московских"/>
            </a:endParaRPr>
          </a:p>
          <a:p>
            <a:r>
              <a:rPr lang="ru-RU" dirty="0" smtClean="0">
                <a:hlinkClick r:id="rId6" tooltip="Список князей Московских"/>
              </a:rPr>
              <a:t>князья</a:t>
            </a:r>
            <a:r>
              <a:rPr lang="ru-RU" dirty="0" smtClean="0"/>
              <a:t>. В нем сохранились</a:t>
            </a:r>
          </a:p>
          <a:p>
            <a:r>
              <a:rPr lang="ru-RU" dirty="0" smtClean="0"/>
              <a:t> подлинные  фрески Андрея </a:t>
            </a:r>
          </a:p>
          <a:p>
            <a:r>
              <a:rPr lang="ru-RU" dirty="0" smtClean="0"/>
              <a:t>Рублева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114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414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Оформление по умолчанию</vt:lpstr>
      <vt:lpstr>Культура Руси 12-начала 13 веков.</vt:lpstr>
      <vt:lpstr>Культура Руси 12-начала 13веков.</vt:lpstr>
      <vt:lpstr>Презентация PowerPoint</vt:lpstr>
      <vt:lpstr>Зодчество</vt:lpstr>
      <vt:lpstr>Презентация PowerPoint</vt:lpstr>
      <vt:lpstr>Внутреннее устройство храма</vt:lpstr>
      <vt:lpstr>Храм Покрова на Нерли 1165г.</vt:lpstr>
      <vt:lpstr>Внешний скульптурный декор храма</vt:lpstr>
      <vt:lpstr>Успенский собор во Владимире 1158-1160</vt:lpstr>
      <vt:lpstr>Фрески Андрея Рублева</vt:lpstr>
      <vt:lpstr>Дмитриевский собор во Владимире</vt:lpstr>
      <vt:lpstr>Белокаменная резьба Дмитриевского собора</vt:lpstr>
      <vt:lpstr>Церковь Спаса на Нередице</vt:lpstr>
      <vt:lpstr>Георгиевский собор Юрьевского монастыря. </vt:lpstr>
      <vt:lpstr>Иконопись12-начала 13 веков.</vt:lpstr>
      <vt:lpstr>Иконопись</vt:lpstr>
      <vt:lpstr>Икона «Ангел Златые власы»</vt:lpstr>
      <vt:lpstr>Спас Нерукотворный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16</cp:revision>
  <dcterms:created xsi:type="dcterms:W3CDTF">2019-03-09T12:02:21Z</dcterms:created>
  <dcterms:modified xsi:type="dcterms:W3CDTF">2019-03-09T15:33:07Z</dcterms:modified>
</cp:coreProperties>
</file>