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96" r:id="rId2"/>
    <p:sldId id="261" r:id="rId3"/>
    <p:sldId id="340" r:id="rId4"/>
    <p:sldId id="334" r:id="rId5"/>
    <p:sldId id="264" r:id="rId6"/>
    <p:sldId id="267" r:id="rId7"/>
    <p:sldId id="322" r:id="rId8"/>
    <p:sldId id="275" r:id="rId9"/>
    <p:sldId id="325" r:id="rId10"/>
    <p:sldId id="269" r:id="rId11"/>
    <p:sldId id="324" r:id="rId12"/>
    <p:sldId id="327" r:id="rId13"/>
    <p:sldId id="332" r:id="rId14"/>
    <p:sldId id="328" r:id="rId15"/>
    <p:sldId id="338" r:id="rId16"/>
    <p:sldId id="33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43BBE-76F1-4F21-B75A-2289326E0CEE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F6E3-0700-4939-92CB-520D6E8F6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F6E3-0700-4939-92CB-520D6E8F6A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9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F6E3-0700-4939-92CB-520D6E8F6A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5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9A4779-3F57-4B98-8960-61183B32419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2B45CA-297B-4F9B-B84A-E752BB94E2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4779-3F57-4B98-8960-61183B32419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45CA-297B-4F9B-B84A-E752BB94E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4779-3F57-4B98-8960-61183B32419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45CA-297B-4F9B-B84A-E752BB94E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9A4779-3F57-4B98-8960-61183B32419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2B45CA-297B-4F9B-B84A-E752BB94E2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9A4779-3F57-4B98-8960-61183B32419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2B45CA-297B-4F9B-B84A-E752BB94E2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4779-3F57-4B98-8960-61183B32419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45CA-297B-4F9B-B84A-E752BB94E2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4779-3F57-4B98-8960-61183B32419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45CA-297B-4F9B-B84A-E752BB94E2C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9A4779-3F57-4B98-8960-61183B32419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2B45CA-297B-4F9B-B84A-E752BB94E2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4779-3F57-4B98-8960-61183B32419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45CA-297B-4F9B-B84A-E752BB94E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9A4779-3F57-4B98-8960-61183B32419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2B45CA-297B-4F9B-B84A-E752BB94E2C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9A4779-3F57-4B98-8960-61183B32419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2B45CA-297B-4F9B-B84A-E752BB94E2C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9A4779-3F57-4B98-8960-61183B32419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2B45CA-297B-4F9B-B84A-E752BB94E2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9116561" cy="7017643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Проблематика исходного текста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Медведева Л. И., учитель русского языка и литературы, ВКК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Нижнедевицкая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гимназия»</a:t>
            </a: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Нижнедевицкого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Воронежской области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1556792"/>
            <a:ext cx="1664493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328" y="3645024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6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72241" cy="2232248"/>
          </a:xfrm>
        </p:spPr>
        <p:txBody>
          <a:bodyPr>
            <a:noAutofit/>
          </a:bodyPr>
          <a:lstStyle/>
          <a:p>
            <a:pPr marL="678180" lvl="0" indent="-34290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4</a:t>
            </a:r>
            <a:r>
              <a:rPr lang="ru-RU" sz="2800" b="1" dirty="0" smtClean="0">
                <a:solidFill>
                  <a:srgbClr val="FF0000"/>
                </a:solidFill>
              </a:rPr>
              <a:t>-й шаг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Формулируем  проблему , делаем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проверку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b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085584" cy="4065315"/>
          </a:xfrm>
        </p:spPr>
        <p:txBody>
          <a:bodyPr>
            <a:normAutofit lnSpcReduction="10000"/>
          </a:bodyPr>
          <a:lstStyle/>
          <a:p>
            <a:pPr marL="335280" lvl="0" indent="0"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1.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Сформулируйте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основную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мысль автора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 виде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  <a:t>законченного предложения.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2.Подумайте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, на какой вопрос отвечает это предложение.</a:t>
            </a:r>
            <a:endParaRPr lang="ru-RU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r>
              <a:rPr lang="ru-RU" sz="3200" dirty="0" smtClean="0">
                <a:latin typeface="Times New Roman"/>
                <a:ea typeface="Times New Roman"/>
              </a:rPr>
              <a:t>3.Запишите </a:t>
            </a:r>
            <a:r>
              <a:rPr lang="ru-RU" sz="3200" dirty="0">
                <a:latin typeface="Times New Roman"/>
                <a:ea typeface="Times New Roman"/>
              </a:rPr>
              <a:t>этот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  <a:t>вопрос</a:t>
            </a:r>
            <a:r>
              <a:rPr lang="ru-RU" sz="3200" dirty="0">
                <a:latin typeface="Times New Roman"/>
                <a:ea typeface="Times New Roman"/>
              </a:rPr>
              <a:t>.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4.Если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у вас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  <a:t>полное совпадение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вопрос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- ответ,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то </a:t>
            </a:r>
            <a:r>
              <a:rPr lang="ru-RU" sz="3200" u="sng" dirty="0">
                <a:solidFill>
                  <a:srgbClr val="000000"/>
                </a:solidFill>
                <a:latin typeface="Times New Roman"/>
                <a:ea typeface="Times New Roman"/>
              </a:rPr>
              <a:t>это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именно и </a:t>
            </a:r>
            <a:r>
              <a:rPr lang="ru-RU" sz="3200" u="sng" dirty="0">
                <a:solidFill>
                  <a:srgbClr val="00B050"/>
                </a:solidFill>
                <a:latin typeface="Times New Roman"/>
                <a:ea typeface="Times New Roman"/>
              </a:rPr>
              <a:t>есть формулировка проблемы.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155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5-й шаг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Примерные </a:t>
            </a:r>
            <a:r>
              <a:rPr lang="ru-RU" sz="2800" dirty="0" smtClean="0">
                <a:solidFill>
                  <a:srgbClr val="FF0000"/>
                </a:solidFill>
              </a:rPr>
              <a:t>синтаксические конструкции для формулировки и записи  </a:t>
            </a:r>
            <a:r>
              <a:rPr lang="ru-RU" sz="2800" b="1" dirty="0" smtClean="0">
                <a:solidFill>
                  <a:srgbClr val="FF0000"/>
                </a:solidFill>
              </a:rPr>
              <a:t>проблемы: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075240" cy="5400600"/>
          </a:xfrm>
        </p:spPr>
        <p:txBody>
          <a:bodyPr>
            <a:normAutofit/>
          </a:bodyPr>
          <a:lstStyle/>
          <a:p>
            <a:r>
              <a:rPr lang="ru-RU" dirty="0" smtClean="0"/>
              <a:t>1. В данном тексте </a:t>
            </a:r>
            <a:r>
              <a:rPr lang="ru-RU" dirty="0" smtClean="0">
                <a:solidFill>
                  <a:srgbClr val="FF0000"/>
                </a:solidFill>
              </a:rPr>
              <a:t>рассматривается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проблема…</a:t>
            </a:r>
          </a:p>
          <a:p>
            <a:r>
              <a:rPr lang="ru-RU" dirty="0" smtClean="0"/>
              <a:t>2. В тексте (Ф.И.О. писателя)  </a:t>
            </a:r>
            <a:r>
              <a:rPr lang="ru-RU" dirty="0" smtClean="0">
                <a:solidFill>
                  <a:srgbClr val="FF0000"/>
                </a:solidFill>
              </a:rPr>
              <a:t>поднимает проблему …</a:t>
            </a:r>
          </a:p>
          <a:p>
            <a:r>
              <a:rPr lang="ru-RU" dirty="0" smtClean="0"/>
              <a:t>3. (Ф.И.О. автора) </a:t>
            </a:r>
            <a:r>
              <a:rPr lang="ru-RU" dirty="0" smtClean="0">
                <a:solidFill>
                  <a:srgbClr val="FF0000"/>
                </a:solidFill>
              </a:rPr>
              <a:t>предлагает</a:t>
            </a:r>
            <a:r>
              <a:rPr lang="ru-RU" dirty="0" smtClean="0"/>
              <a:t> читателю </a:t>
            </a:r>
            <a:r>
              <a:rPr lang="ru-RU" dirty="0" smtClean="0">
                <a:solidFill>
                  <a:srgbClr val="FF0000"/>
                </a:solidFill>
              </a:rPr>
              <a:t>задуматься</a:t>
            </a:r>
            <a:r>
              <a:rPr lang="ru-RU" dirty="0" smtClean="0"/>
              <a:t> над проблемой…</a:t>
            </a:r>
          </a:p>
          <a:p>
            <a:r>
              <a:rPr lang="ru-RU" dirty="0" smtClean="0"/>
              <a:t>4.Как..(Почему…Какова роль…)? Над этим вопросом </a:t>
            </a:r>
            <a:r>
              <a:rPr lang="ru-RU" dirty="0" smtClean="0">
                <a:solidFill>
                  <a:srgbClr val="FF0000"/>
                </a:solidFill>
              </a:rPr>
              <a:t>размышляет</a:t>
            </a:r>
            <a:r>
              <a:rPr lang="ru-RU" dirty="0" smtClean="0"/>
              <a:t> автор текста./ На это вопрос пытается ответить в своем тексте…/над этой проблемой </a:t>
            </a:r>
            <a:r>
              <a:rPr lang="ru-RU" dirty="0" smtClean="0">
                <a:solidFill>
                  <a:srgbClr val="FF0000"/>
                </a:solidFill>
              </a:rPr>
              <a:t>заставил меня задуматься </a:t>
            </a:r>
            <a:r>
              <a:rPr lang="ru-RU" dirty="0" smtClean="0"/>
              <a:t>данный текст.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2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67" y="116632"/>
            <a:ext cx="7097216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>
                <a:solidFill>
                  <a:srgbClr val="00B050"/>
                </a:solidFill>
              </a:rPr>
              <a:t/>
            </a:r>
            <a:br>
              <a:rPr lang="ru-RU" sz="2200" b="1" dirty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>
                <a:solidFill>
                  <a:srgbClr val="00B050"/>
                </a:solidFill>
              </a:rPr>
              <a:t/>
            </a:r>
            <a:br>
              <a:rPr lang="ru-RU" sz="2200" b="1" dirty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>
                <a:solidFill>
                  <a:srgbClr val="00B050"/>
                </a:solidFill>
              </a:rPr>
              <a:t/>
            </a:r>
            <a:br>
              <a:rPr lang="ru-RU" sz="2200" b="1" dirty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>Пример текста художественного стиля повествовательного характера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>(рассказ, притча, история с сюжетом…)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925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0768"/>
            <a:ext cx="7272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Однажды </a:t>
            </a:r>
            <a:r>
              <a:rPr lang="ru-RU" sz="2000" b="1" dirty="0">
                <a:solidFill>
                  <a:srgbClr val="00B050"/>
                </a:solidFill>
              </a:rPr>
              <a:t>Крапива</a:t>
            </a:r>
            <a:r>
              <a:rPr lang="ru-RU" sz="2000" b="1" dirty="0"/>
              <a:t> сказала </a:t>
            </a:r>
            <a:r>
              <a:rPr lang="ru-RU" sz="2000" b="1" dirty="0">
                <a:solidFill>
                  <a:srgbClr val="00B050"/>
                </a:solidFill>
              </a:rPr>
              <a:t>Розовому Кусту</a:t>
            </a:r>
            <a:r>
              <a:rPr lang="ru-RU" sz="2000" b="1" dirty="0"/>
              <a:t>:</a:t>
            </a:r>
            <a:endParaRPr lang="ru-RU" sz="2000" dirty="0"/>
          </a:p>
          <a:p>
            <a:pPr fontAlgn="base"/>
            <a:r>
              <a:rPr lang="ru-RU" sz="2000" b="1" dirty="0"/>
              <a:t>— Каждую весну из моих молодых побегов садовник делает прекрасный суп. Но почему-то не мне, а тебе он отвёл лучшее место, ухаживает за тобой и поливает, а у меня отнимает последние крохи земли у ограды. Откуда такая несправедливость?</a:t>
            </a:r>
            <a:endParaRPr lang="ru-RU" sz="2000" dirty="0"/>
          </a:p>
          <a:p>
            <a:pPr fontAlgn="base"/>
            <a:r>
              <a:rPr lang="ru-RU" sz="2000" b="1" dirty="0"/>
              <a:t>— Я радуюсь солнцу и наслаждаюсь жизнью, — ответил Розовый Куст, — и всегда готов поделиться с садовником цветами своего счастья. В благодарность за хорошее настроение он даёт мне всё, что нужно. Ты же при каждой встрече лишь колешь и жжёшь его. Будет ли он целый год помнить твою тарелку крапивного супа</a:t>
            </a:r>
            <a:r>
              <a:rPr lang="ru-RU" sz="2000" b="1" dirty="0" smtClean="0"/>
              <a:t>? </a:t>
            </a:r>
          </a:p>
          <a:p>
            <a:pPr fontAlgn="base"/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                                                              (А. Шубников</a:t>
            </a:r>
            <a:r>
              <a:rPr lang="ru-RU" sz="2000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632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930226"/>
          </a:xfrm>
        </p:spPr>
        <p:txBody>
          <a:bodyPr>
            <a:noAutofit/>
          </a:bodyPr>
          <a:lstStyle/>
          <a:p>
            <a:pPr marL="678180" lvl="0" indent="-342900"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При выявлении проблемы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тексте-повествовании м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ожно 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использовать такой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приём: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335280" lvl="0" indent="0"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ru-RU" sz="25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Раздели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5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персонажей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на группы </a:t>
            </a:r>
            <a:r>
              <a:rPr lang="ru-RU" sz="25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их </a:t>
            </a:r>
            <a:r>
              <a:rPr lang="ru-RU" sz="25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поступкам.</a:t>
            </a:r>
          </a:p>
          <a:p>
            <a:pPr marL="335280" lvl="0" indent="0"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</a:rPr>
              <a:t>2.Постарайся понять , какие чувства ими двигали при совершении поступка, </a:t>
            </a:r>
            <a:r>
              <a:rPr lang="ru-RU" sz="2500" b="1" dirty="0" smtClean="0">
                <a:solidFill>
                  <a:srgbClr val="000000"/>
                </a:solidFill>
                <a:latin typeface="Times New Roman"/>
              </a:rPr>
              <a:t>какими качествами они наделены.</a:t>
            </a:r>
          </a:p>
          <a:p>
            <a:pPr marL="335280" lvl="0" indent="0">
              <a:buNone/>
            </a:pPr>
            <a:r>
              <a:rPr lang="ru-RU" sz="2500" dirty="0" smtClean="0">
                <a:solidFill>
                  <a:srgbClr val="000000"/>
                </a:solidFill>
                <a:latin typeface="Times New Roman"/>
              </a:rPr>
              <a:t>3. </a:t>
            </a:r>
            <a:r>
              <a:rPr lang="ru-RU" sz="2500" b="1" dirty="0" smtClean="0">
                <a:solidFill>
                  <a:srgbClr val="000000"/>
                </a:solidFill>
                <a:latin typeface="Times New Roman"/>
              </a:rPr>
              <a:t>Запиши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</a:rPr>
              <a:t>эти </a:t>
            </a:r>
            <a:r>
              <a:rPr lang="ru-RU" sz="2500" b="1" dirty="0" smtClean="0">
                <a:solidFill>
                  <a:srgbClr val="000000"/>
                </a:solidFill>
                <a:latin typeface="Times New Roman"/>
              </a:rPr>
              <a:t>качества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b="1" dirty="0" smtClean="0">
                <a:solidFill>
                  <a:srgbClr val="000000"/>
                </a:solidFill>
                <a:latin typeface="Times New Roman"/>
              </a:rPr>
              <a:t>в виде отвлечённых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</a:rPr>
              <a:t> понятий (</a:t>
            </a:r>
            <a:r>
              <a:rPr lang="ru-RU" sz="2500" b="1" dirty="0" smtClean="0">
                <a:solidFill>
                  <a:srgbClr val="000000"/>
                </a:solidFill>
                <a:latin typeface="Times New Roman"/>
              </a:rPr>
              <a:t>существительных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</a:rPr>
              <a:t>). </a:t>
            </a:r>
            <a:r>
              <a:rPr lang="ru-RU" sz="2500" b="1" dirty="0" smtClean="0">
                <a:solidFill>
                  <a:srgbClr val="000000"/>
                </a:solidFill>
                <a:latin typeface="Times New Roman"/>
              </a:rPr>
              <a:t>Это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</a:rPr>
              <a:t> будут </a:t>
            </a:r>
            <a:r>
              <a:rPr lang="ru-RU" sz="2500" b="1" dirty="0" smtClean="0">
                <a:solidFill>
                  <a:srgbClr val="000000"/>
                </a:solidFill>
                <a:latin typeface="Times New Roman"/>
              </a:rPr>
              <a:t>ключевые слова.</a:t>
            </a:r>
          </a:p>
          <a:p>
            <a:pPr marL="335280" lvl="0" indent="0">
              <a:buNone/>
            </a:pPr>
            <a:r>
              <a:rPr lang="ru-RU" sz="2500" b="1" dirty="0" smtClean="0">
                <a:solidFill>
                  <a:srgbClr val="000000"/>
                </a:solidFill>
                <a:latin typeface="Times New Roman"/>
              </a:rPr>
              <a:t>4.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</a:rPr>
              <a:t>Сформулируй</a:t>
            </a:r>
            <a:r>
              <a:rPr lang="ru-RU" sz="2500" b="1" dirty="0" smtClean="0">
                <a:solidFill>
                  <a:srgbClr val="000000"/>
                </a:solidFill>
                <a:latin typeface="Times New Roman"/>
              </a:rPr>
              <a:t> проблему .</a:t>
            </a:r>
            <a:endParaRPr lang="ru-RU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5" y="620688"/>
            <a:ext cx="238127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5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B050"/>
                </a:solidFill>
              </a:rPr>
              <a:t>Пример  </a:t>
            </a:r>
            <a:r>
              <a:rPr lang="ru-RU" sz="1800" b="1" dirty="0" smtClean="0">
                <a:solidFill>
                  <a:srgbClr val="00B050"/>
                </a:solidFill>
              </a:rPr>
              <a:t>текста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 описательного характера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395592" cy="5161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Поздней осенью </a:t>
            </a:r>
            <a:r>
              <a:rPr lang="ru-RU" sz="1600" b="1" dirty="0" smtClean="0"/>
              <a:t>редко… бывает</a:t>
            </a:r>
            <a:r>
              <a:rPr lang="ru-RU" sz="1600" b="1" dirty="0"/>
              <a:t>, проглянет солнце на какой-нибудь час, но зато какая же это радость! Тогда большое удовольствие доставляет нам какой-нибудь десяток уже замерзших, но уцелевших от бурь листьев на иве или очень маленький голубой цветок под ногой.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Наклоняюсь к голубому цветку и с удивлением узнаю в нем Ивана: это один Иван остался от прежнего двойного цветка, всем известного Ивана-да-Марьи.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По правде говоря, Иван не настоящий цветок. Он </a:t>
            </a:r>
            <a:r>
              <a:rPr lang="ru-RU" sz="1600" b="1" dirty="0" smtClean="0"/>
              <a:t>сложён </a:t>
            </a:r>
            <a:r>
              <a:rPr lang="ru-RU" sz="1600" b="1" dirty="0"/>
              <a:t>из очень мелких кудрявых листков, и только цвет его фиолетовый, за то его и называют цветком. Настоящий цветок с пестиками и тычинками только желтая Марья. Это от Марьи упали на эту осеннюю землю семена, чтобы в новом году опять покрыть землю Иванами и Марьями. Дело Марьи много труднее, вот, верно, потому она и опала раньше Ивана. Но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мне нравится</a:t>
            </a:r>
            <a:r>
              <a:rPr lang="ru-RU" sz="1600" b="1" dirty="0"/>
              <a:t>, что Иван перенёс морозы и даже заголубел. Провожая глазами цветок поздней осени, я говорю потихоньку</a:t>
            </a:r>
            <a:r>
              <a:rPr lang="ru-RU" sz="1600" b="1" dirty="0" smtClean="0"/>
              <a:t>: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b="1" dirty="0"/>
              <a:t>-</a:t>
            </a:r>
            <a:r>
              <a:rPr lang="ru-RU" sz="1600" b="1" dirty="0" smtClean="0"/>
              <a:t> </a:t>
            </a:r>
            <a:r>
              <a:rPr lang="ru-RU" sz="1600" b="1" dirty="0"/>
              <a:t>Иван, Иван, где теперь твоя Марья?</a:t>
            </a:r>
            <a:endParaRPr lang="ru-RU" sz="1600" dirty="0"/>
          </a:p>
          <a:p>
            <a:r>
              <a:rPr lang="ru-RU" sz="1600" dirty="0" smtClean="0"/>
              <a:t>                                                            </a:t>
            </a:r>
            <a:r>
              <a:rPr lang="ru-RU" sz="1600" b="1" dirty="0" smtClean="0"/>
              <a:t>(М. Пришвин)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935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5671151" cy="1930226"/>
          </a:xfrm>
        </p:spPr>
        <p:txBody>
          <a:bodyPr>
            <a:noAutofit/>
          </a:bodyPr>
          <a:lstStyle/>
          <a:p>
            <a:pPr marL="678180" lvl="0" indent="-342900"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При выявлении проблемы в тексте-описании можно 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использовать такой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приём: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147248" cy="4209331"/>
          </a:xfrm>
        </p:spPr>
        <p:txBody>
          <a:bodyPr>
            <a:normAutofit/>
          </a:bodyPr>
          <a:lstStyle/>
          <a:p>
            <a:pPr marL="335280" lvl="0" indent="0">
              <a:buNone/>
            </a:pPr>
            <a:r>
              <a:rPr lang="ru-RU" sz="2000" dirty="0" smtClean="0"/>
              <a:t>1.Обращай внимание на </a:t>
            </a:r>
            <a:r>
              <a:rPr lang="ru-RU" sz="2000" b="1" dirty="0" smtClean="0"/>
              <a:t>самое яркое в описании</a:t>
            </a:r>
            <a:r>
              <a:rPr lang="ru-RU" sz="2000" dirty="0" smtClean="0"/>
              <a:t>, на особенности явления или события, которые являются определяющими для него.</a:t>
            </a:r>
          </a:p>
          <a:p>
            <a:pPr marL="335280" lvl="0" indent="0">
              <a:buNone/>
            </a:pPr>
            <a:r>
              <a:rPr lang="ru-RU" sz="2000" dirty="0" smtClean="0"/>
              <a:t>2.Постарайся понять , </a:t>
            </a:r>
            <a:r>
              <a:rPr lang="ru-RU" sz="2000" b="1" dirty="0" smtClean="0"/>
              <a:t>почему</a:t>
            </a:r>
            <a:r>
              <a:rPr lang="ru-RU" sz="2000" dirty="0" smtClean="0"/>
              <a:t> именно </a:t>
            </a:r>
            <a:r>
              <a:rPr lang="ru-RU" sz="2000" b="1" dirty="0" smtClean="0"/>
              <a:t>на эти особенности</a:t>
            </a:r>
            <a:r>
              <a:rPr lang="ru-RU" sz="2000" dirty="0" smtClean="0"/>
              <a:t> </a:t>
            </a:r>
            <a:r>
              <a:rPr lang="ru-RU" sz="2000" b="1" dirty="0" smtClean="0"/>
              <a:t>обращает внимание автор </a:t>
            </a:r>
            <a:r>
              <a:rPr lang="ru-RU" sz="2000" dirty="0" smtClean="0"/>
              <a:t>и рисует их именно такими.</a:t>
            </a:r>
          </a:p>
          <a:p>
            <a:pPr marL="335280" lvl="0" indent="0">
              <a:buNone/>
            </a:pPr>
            <a:r>
              <a:rPr lang="ru-RU" sz="2000" dirty="0" smtClean="0"/>
              <a:t>3.В  </a:t>
            </a:r>
            <a:r>
              <a:rPr lang="ru-RU" sz="2000" b="1" dirty="0" smtClean="0"/>
              <a:t>этом описании  </a:t>
            </a:r>
            <a:r>
              <a:rPr lang="ru-RU" sz="2000" dirty="0" smtClean="0"/>
              <a:t>скрыто </a:t>
            </a:r>
            <a:r>
              <a:rPr lang="ru-RU" sz="2000" u="sng" dirty="0" smtClean="0"/>
              <a:t>авторское отношение </a:t>
            </a:r>
            <a:r>
              <a:rPr lang="ru-RU" sz="2000" dirty="0" smtClean="0"/>
              <a:t>к предмету речи, т.е. </a:t>
            </a:r>
            <a:r>
              <a:rPr lang="ru-RU" sz="2000" b="1" dirty="0" smtClean="0"/>
              <a:t>главная мысль</a:t>
            </a:r>
            <a:r>
              <a:rPr lang="ru-RU" sz="2000" dirty="0" smtClean="0"/>
              <a:t>. Сформулируй её </a:t>
            </a:r>
            <a:r>
              <a:rPr lang="ru-RU" sz="2000" b="1" dirty="0" smtClean="0"/>
              <a:t>в виде утвердительного предложения.</a:t>
            </a:r>
          </a:p>
          <a:p>
            <a:pPr marL="335280" lvl="0" indent="0">
              <a:buNone/>
            </a:pPr>
            <a:r>
              <a:rPr lang="ru-RU" sz="2000" dirty="0" smtClean="0"/>
              <a:t>4.Догадайся, </a:t>
            </a:r>
            <a:r>
              <a:rPr lang="ru-RU" sz="2000" b="1" dirty="0" smtClean="0"/>
              <a:t>на какой вопрос является</a:t>
            </a:r>
            <a:r>
              <a:rPr lang="ru-RU" sz="2000" dirty="0" smtClean="0"/>
              <a:t> </a:t>
            </a:r>
            <a:r>
              <a:rPr lang="ru-RU" sz="2000" b="1" dirty="0" smtClean="0"/>
              <a:t>ответом</a:t>
            </a:r>
            <a:r>
              <a:rPr lang="ru-RU" sz="2000" dirty="0" smtClean="0"/>
              <a:t> </a:t>
            </a:r>
            <a:r>
              <a:rPr lang="ru-RU" sz="2000" b="1" dirty="0" smtClean="0"/>
              <a:t>это предложение, </a:t>
            </a:r>
            <a:r>
              <a:rPr lang="ru-RU" sz="2000" dirty="0" smtClean="0"/>
              <a:t>и запиши его.</a:t>
            </a:r>
          </a:p>
          <a:p>
            <a:pPr marL="335280" lvl="0" indent="0">
              <a:buNone/>
            </a:pPr>
            <a:r>
              <a:rPr lang="ru-RU" sz="2000" dirty="0" smtClean="0"/>
              <a:t>Это и есть ПРОБЛЕМА текста.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165618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0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Пример  </a:t>
            </a:r>
            <a:r>
              <a:rPr lang="ru-RU" sz="2000" b="1" dirty="0" smtClean="0">
                <a:solidFill>
                  <a:srgbClr val="00B050"/>
                </a:solidFill>
              </a:rPr>
              <a:t>текста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 описательного характера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300" b="1" dirty="0"/>
              <a:t>Поздней осенью редко …бывает, проглянет солнце на какой-нибудь час, но зато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какая же это радость</a:t>
            </a:r>
            <a:r>
              <a:rPr lang="ru-RU" sz="2300" b="1" dirty="0"/>
              <a:t>! Тогда </a:t>
            </a:r>
            <a:r>
              <a:rPr lang="ru-RU" sz="2300" b="1" dirty="0">
                <a:solidFill>
                  <a:srgbClr val="00B0F0"/>
                </a:solidFill>
              </a:rPr>
              <a:t>большое удовольствие доставляет</a:t>
            </a:r>
            <a:r>
              <a:rPr lang="ru-RU" sz="2300" b="1" dirty="0"/>
              <a:t> нам какой-нибудь десяток уже замерзших, но уцелевших от бурь листьев на иве или </a:t>
            </a:r>
            <a:r>
              <a:rPr lang="ru-RU" sz="2300" b="1" dirty="0">
                <a:solidFill>
                  <a:srgbClr val="C00000"/>
                </a:solidFill>
              </a:rPr>
              <a:t>очень маленький голубой цветок </a:t>
            </a:r>
            <a:r>
              <a:rPr lang="ru-RU" sz="2300" b="1" dirty="0"/>
              <a:t>под ногой.</a:t>
            </a:r>
            <a:endParaRPr lang="ru-RU" sz="2300" dirty="0"/>
          </a:p>
          <a:p>
            <a:pPr marL="0" indent="0">
              <a:buNone/>
            </a:pPr>
            <a:r>
              <a:rPr lang="ru-RU" sz="2300" b="1" dirty="0"/>
              <a:t>Наклоняюсь к голубому цветку и с удивлением узнаю в нем Ивана: это один Иван остался от прежнего двойного цветка, всем известного Ивана-да-Марьи.</a:t>
            </a:r>
            <a:endParaRPr lang="ru-RU" sz="2300" dirty="0"/>
          </a:p>
          <a:p>
            <a:pPr marL="0" indent="0">
              <a:buNone/>
            </a:pPr>
            <a:r>
              <a:rPr lang="ru-RU" sz="2300" b="1" dirty="0"/>
              <a:t>По правде говоря, Иван не настоящий цветок. </a:t>
            </a:r>
            <a:r>
              <a:rPr lang="ru-RU" sz="2300" b="1" dirty="0">
                <a:solidFill>
                  <a:srgbClr val="C00000"/>
                </a:solidFill>
              </a:rPr>
              <a:t>Он</a:t>
            </a:r>
            <a:r>
              <a:rPr lang="ru-RU" sz="2300" b="1" dirty="0"/>
              <a:t> </a:t>
            </a:r>
            <a:r>
              <a:rPr lang="ru-RU" sz="2300" b="1" dirty="0" smtClean="0">
                <a:solidFill>
                  <a:srgbClr val="FF0000"/>
                </a:solidFill>
              </a:rPr>
              <a:t>сложён </a:t>
            </a:r>
            <a:r>
              <a:rPr lang="ru-RU" sz="2300" b="1" dirty="0">
                <a:solidFill>
                  <a:srgbClr val="FF0000"/>
                </a:solidFill>
              </a:rPr>
              <a:t>из очень мелких кудрявых листков, и только цвет его фиолетовый</a:t>
            </a:r>
            <a:r>
              <a:rPr lang="ru-RU" sz="2300" b="1" dirty="0">
                <a:solidFill>
                  <a:srgbClr val="C00000"/>
                </a:solidFill>
              </a:rPr>
              <a:t>, за то его и называют цветком. </a:t>
            </a:r>
            <a:r>
              <a:rPr lang="ru-RU" sz="2300" b="1" dirty="0"/>
              <a:t>Настоящий цветок с пестиками и тычинками только желтая Марья. Это от Марьи упали на эту осеннюю землю семена, чтобы в новом году опять покрыть землю Иванами и Марьями. Дело Марьи много труднее, вот, верно, потому она и опала раньше </a:t>
            </a:r>
            <a:r>
              <a:rPr lang="ru-RU" sz="2300" b="1" dirty="0" smtClean="0"/>
              <a:t>Ивана. Но </a:t>
            </a:r>
            <a:r>
              <a:rPr lang="ru-RU" sz="2300" b="1" dirty="0" smtClean="0">
                <a:solidFill>
                  <a:srgbClr val="00B0F0"/>
                </a:solidFill>
              </a:rPr>
              <a:t>мне нравится</a:t>
            </a:r>
            <a:r>
              <a:rPr lang="ru-RU" sz="2300" b="1" dirty="0" smtClean="0"/>
              <a:t>, что Иван перенёс морозы и даже заголубел. Провожая глазами цветок поздней осени, я говорю потихоньку:</a:t>
            </a:r>
            <a:endParaRPr lang="ru-RU" sz="2300" dirty="0"/>
          </a:p>
          <a:p>
            <a:pPr marL="0" indent="0">
              <a:buNone/>
            </a:pPr>
            <a:r>
              <a:rPr lang="ru-RU" sz="2300" b="1" dirty="0" smtClean="0"/>
              <a:t>— </a:t>
            </a:r>
            <a:r>
              <a:rPr lang="ru-RU" sz="2300" b="1" dirty="0"/>
              <a:t>Иван, Иван, где теперь твоя Марья</a:t>
            </a:r>
            <a:r>
              <a:rPr lang="ru-RU" sz="2300" b="1" dirty="0" smtClean="0"/>
              <a:t>?</a:t>
            </a:r>
          </a:p>
          <a:p>
            <a:pPr marL="0" indent="0">
              <a:buNone/>
            </a:pPr>
            <a:r>
              <a:rPr lang="ru-RU" sz="2300" b="1" dirty="0"/>
              <a:t> </a:t>
            </a:r>
            <a:r>
              <a:rPr lang="ru-RU" sz="2300" b="1" dirty="0" smtClean="0"/>
              <a:t>                                                                    </a:t>
            </a:r>
            <a:r>
              <a:rPr lang="ru-RU" sz="2300" dirty="0" smtClean="0"/>
              <a:t>(</a:t>
            </a:r>
            <a:r>
              <a:rPr lang="ru-RU" sz="2300" dirty="0" err="1" smtClean="0"/>
              <a:t>М.П</a:t>
            </a:r>
            <a:r>
              <a:rPr lang="ru-RU" dirty="0" err="1" smtClean="0"/>
              <a:t>ришвин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Проблематика исходного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текста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№ 27 ЕГЭ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07904" y="1600200"/>
            <a:ext cx="49788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1-й  шаг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 Перед вами на экзамене  текст     автора.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Необходимо </a:t>
            </a:r>
            <a:r>
              <a:rPr lang="ru-RU" dirty="0" smtClean="0">
                <a:effectLst/>
                <a:latin typeface="Times New Roman"/>
                <a:ea typeface="Calibri"/>
              </a:rPr>
              <a:t>прочитать его  не торопясь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обратив внимание на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ключевые слова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на те, которые часто встречаются в тексте.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Прочитать еще раз, 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пределить, о чём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текст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какова его тема.</a:t>
            </a:r>
          </a:p>
        </p:txBody>
      </p:sp>
      <p:pic>
        <p:nvPicPr>
          <p:cNvPr id="3074" name="Picture 2" descr="C:\Users\admin\Desktop\IMG_20181226_1217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8083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2-й </a:t>
            </a:r>
            <a:r>
              <a:rPr lang="ru-RU" b="1" dirty="0">
                <a:solidFill>
                  <a:srgbClr val="FF0000"/>
                </a:solidFill>
              </a:rPr>
              <a:t>шаг </a:t>
            </a:r>
            <a:r>
              <a:rPr lang="ru-RU" dirty="0">
                <a:solidFill>
                  <a:prstClr val="black"/>
                </a:solidFill>
              </a:rPr>
              <a:t>-   </a:t>
            </a:r>
            <a:r>
              <a:rPr lang="ru-RU" sz="3100" b="1" dirty="0">
                <a:solidFill>
                  <a:srgbClr val="FF0000"/>
                </a:solidFill>
                <a:latin typeface="Times New Roman"/>
              </a:rPr>
              <a:t>п</a:t>
            </a:r>
            <a:r>
              <a:rPr lang="ru-RU" sz="3100" b="1" dirty="0">
                <a:solidFill>
                  <a:srgbClr val="FF0000"/>
                </a:solidFill>
                <a:latin typeface="Times New Roman"/>
                <a:ea typeface="Calibri"/>
              </a:rPr>
              <a:t>роблема</a:t>
            </a:r>
            <a:r>
              <a:rPr lang="ru-RU" sz="3100" dirty="0">
                <a:solidFill>
                  <a:srgbClr val="FF0000"/>
                </a:solidFill>
                <a:latin typeface="Times New Roman"/>
                <a:ea typeface="Calibri"/>
              </a:rPr>
              <a:t> исходного текста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568952" cy="5001419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Что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такое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проблема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?  </a:t>
            </a:r>
            <a:endParaRPr lang="ru-RU" sz="2800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Это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вопрос, который не имеет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однозначного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ответа.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Проблема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текста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– это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вопрос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, над которым размышляет автор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Виды проблем: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философские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(затрагивают особенности развития природы и общества),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(касаются устройства и жизни общества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политические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(деятельность политических групп, государства),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нравственные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(этические),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экологические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(отражают взаимодействие человека и окружающей среды)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1556792"/>
            <a:ext cx="1664493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328" y="3645024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7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47260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ДВА СПОСОБА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поиска проблемы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2420888"/>
            <a:ext cx="3995936" cy="37052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 через анализ и обобщение содержательного материала текста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12160" y="2420888"/>
            <a:ext cx="2674640" cy="37052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Обратный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через авторскую позицию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2379197" cy="15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2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37032" cy="86409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ак правильно записать формулировку проблемы?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3356992"/>
            <a:ext cx="4608512" cy="32403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600" b="1" u="sng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Первый  </a:t>
            </a:r>
            <a:r>
              <a:rPr lang="ru-RU" sz="9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 это формулировка </a:t>
            </a:r>
            <a:r>
              <a:rPr lang="ru-RU" sz="96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виде вопроса.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Можно использовать заготовки, клише: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Нужно ли…?</a:t>
            </a:r>
            <a:endParaRPr lang="ru-RU" sz="9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будет, если…?</a:t>
            </a:r>
            <a:endParaRPr lang="ru-RU" sz="9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Кому выгодно…?  </a:t>
            </a:r>
            <a:endParaRPr lang="ru-RU" sz="9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44280" cy="4525963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Второй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способ формулировки –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виде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чёткого и лаконичного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предложения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: 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проблема (чего?)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(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Р.п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.: воспитания, одиночества, мужества, стойкости и т.п.)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поднимается в данном тексте. </a:t>
            </a:r>
            <a:endParaRPr lang="ru-RU" sz="28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2473"/>
            <a:ext cx="1988840" cy="169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Основная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проблема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– это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та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35896" y="1124744"/>
            <a:ext cx="4288904" cy="534920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что стала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объектом раздумий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автора;</a:t>
            </a:r>
            <a:endParaRPr lang="ru-RU" sz="3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над которой он в основном </a:t>
            </a:r>
            <a:r>
              <a:rPr lang="ru-RU" sz="3600" u="sng" dirty="0" smtClean="0">
                <a:latin typeface="Times New Roman"/>
                <a:ea typeface="Times New Roman"/>
              </a:rPr>
              <a:t>размышляет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3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к которой он неоднократно </a:t>
            </a:r>
            <a:r>
              <a:rPr lang="ru-RU" sz="3600" u="sng" dirty="0">
                <a:latin typeface="Times New Roman"/>
                <a:ea typeface="Times New Roman"/>
              </a:rPr>
              <a:t>возвращается</a:t>
            </a:r>
            <a:r>
              <a:rPr lang="ru-RU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3600" u="sng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по которой </a:t>
            </a:r>
            <a:r>
              <a:rPr lang="ru-RU" sz="3600" dirty="0">
                <a:latin typeface="Times New Roman"/>
                <a:ea typeface="Times New Roman"/>
              </a:rPr>
              <a:t>отчётливо</a:t>
            </a:r>
            <a:r>
              <a:rPr lang="ru-RU" sz="3600" u="sng" dirty="0">
                <a:latin typeface="Times New Roman"/>
                <a:ea typeface="Times New Roman"/>
              </a:rPr>
              <a:t> заявлена авторская позиция. </a:t>
            </a:r>
          </a:p>
          <a:p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637224" cy="361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8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Пример</a:t>
            </a:r>
            <a:r>
              <a:rPr lang="ru-RU" b="1" u="sng" dirty="0" smtClean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текста</a:t>
            </a:r>
            <a:r>
              <a:rPr lang="ru-RU" b="1" u="sng" dirty="0" smtClean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публицистического стиля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908720"/>
            <a:ext cx="7632848" cy="5688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Конечно, очень важно быть здоровым, сильным, справляться с любым делом. Это счастье. Но как быть, если даже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сильный человек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 может найти себе дела? Значит, не в силе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счастье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 Ошибаются и те, кто считает, что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счастье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дается без разбору тем, кому просто, как говорят, везёт в жизни. Ведь это же непрочное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счастье…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По-настоящему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счастлив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лишь тот, кто любит людей и кого они уважают и любят. Кто чувствует, что у него хватает сил, знаний и умений, чтобы вместе со всеми людьми делать жизнь лучше.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( Л. Кассиль)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3-й шаг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Применяем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п</a:t>
            </a:r>
            <a:r>
              <a:rPr lang="ru-RU" b="1" dirty="0" smtClean="0">
                <a:solidFill>
                  <a:srgbClr val="00B050"/>
                </a:solidFill>
              </a:rPr>
              <a:t>риёмы</a:t>
            </a:r>
            <a:r>
              <a:rPr lang="ru-RU" b="1" dirty="0" smtClean="0">
                <a:solidFill>
                  <a:schemeClr val="accent3"/>
                </a:solidFill>
              </a:rPr>
              <a:t> поиска проблемы текста: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текст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публицистического стиля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1.Ищи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ключевые слова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которые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употребляются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тексте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вокруг которых строится предложения (примеры, факты, размышления автора).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2.Пытайся разобраться,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каком понятии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рассуждает автор. К чему он призывает читателя и почему? Какой вопрос его побуждает к размышлениям?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3.Этот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есть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текста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публицистического стиля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70485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Конечно, очень важно быть здоровым, сильным, справляться с любым делом. Это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счастье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Но как быть, если даже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сильный человек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может найти себе дела? Значит, не в силе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счастье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Ошибаются и те, кто считает, что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счастье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дается без разбору тем, кому просто, как говорят, везет в жизни. Ведь это же непрочное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счастье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По-настоящему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счастлив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лишь тот, кто любит людей и кого они уважают и любят.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чувствует, что у него хватает сил, знаний и умений, чтобы вместе со всеми людьми делать жизнь лучше.</a:t>
            </a:r>
          </a:p>
        </p:txBody>
      </p:sp>
    </p:spTree>
    <p:extLst>
      <p:ext uri="{BB962C8B-B14F-4D97-AF65-F5344CB8AC3E}">
        <p14:creationId xmlns:p14="http://schemas.microsoft.com/office/powerpoint/2010/main" val="4243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1336</TotalTime>
  <Words>1261</Words>
  <Application>Microsoft Office PowerPoint</Application>
  <PresentationFormat>Экран (4:3)</PresentationFormat>
  <Paragraphs>92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</vt:lpstr>
      <vt:lpstr>Проблематика исходного текста (задание № 27 ЕГЭ)</vt:lpstr>
      <vt:lpstr>2-й шаг -   проблема исходного текста</vt:lpstr>
      <vt:lpstr>      ДВА СПОСОБА  поиска проблемы:</vt:lpstr>
      <vt:lpstr> Как правильно записать формулировку проблемы? </vt:lpstr>
      <vt:lpstr> Основная проблема – это та, </vt:lpstr>
      <vt:lpstr>Пример текста публицистического стиля</vt:lpstr>
      <vt:lpstr>3-й шаг Применяем приёмы поиска проблемы текста:</vt:lpstr>
      <vt:lpstr>Пример текста публицистического стиля</vt:lpstr>
      <vt:lpstr>  4-й шаг  Формулируем  проблему , делаем проверку     </vt:lpstr>
      <vt:lpstr>5-й шаг Примерные синтаксические конструкции для формулировки и записи  проблемы:</vt:lpstr>
      <vt:lpstr>       Пример текста художественного стиля повествовательного характера (рассказ, притча, история с сюжетом…)  </vt:lpstr>
      <vt:lpstr>    При выявлении проблемы в тексте-повествовании можно использовать такой приём: </vt:lpstr>
      <vt:lpstr>Пример  текста   описательного характера </vt:lpstr>
      <vt:lpstr>    При выявлении проблемы в тексте-описании можно использовать такой приём: </vt:lpstr>
      <vt:lpstr>Пример  текста   описательного характера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на ЕГЭ</dc:title>
  <dc:creator>User</dc:creator>
  <cp:lastModifiedBy>admin</cp:lastModifiedBy>
  <cp:revision>199</cp:revision>
  <dcterms:created xsi:type="dcterms:W3CDTF">2017-02-10T16:56:07Z</dcterms:created>
  <dcterms:modified xsi:type="dcterms:W3CDTF">2019-03-29T11:52:27Z</dcterms:modified>
</cp:coreProperties>
</file>