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1" r:id="rId2"/>
    <p:sldId id="256" r:id="rId3"/>
    <p:sldId id="265" r:id="rId4"/>
    <p:sldId id="266" r:id="rId5"/>
    <p:sldId id="267" r:id="rId6"/>
    <p:sldId id="258" r:id="rId7"/>
    <p:sldId id="260" r:id="rId8"/>
    <p:sldId id="257" r:id="rId9"/>
    <p:sldId id="270" r:id="rId10"/>
    <p:sldId id="272" r:id="rId11"/>
    <p:sldId id="268" r:id="rId12"/>
    <p:sldId id="273" r:id="rId13"/>
    <p:sldId id="271" r:id="rId14"/>
    <p:sldId id="264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7F51-DC81-434C-BEDE-BCB633EAFACF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BEB95-7A85-43C4-B279-02CB36EAD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38E139-3435-404A-930F-2003D9669494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1977ED-CE4F-4E18-9909-3BAE5766F9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trk-saratov.ru/news/prezentaciya_vystavki_ob_isae_tobolskom_sostoyalas_v_muzee_kraevedeniya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X Областная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«Литературное краеведение глазами школьников» </a:t>
            </a:r>
          </a:p>
          <a:p>
            <a:pPr algn="ctr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Учебно-исследовательская работа</a:t>
            </a:r>
          </a:p>
          <a:p>
            <a:pPr algn="ctr"/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«Высокое гражданское звучание в стихах </a:t>
            </a:r>
          </a:p>
          <a:p>
            <a:pPr algn="ctr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И. Г.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Везиева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Элина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9  класс,</a:t>
            </a:r>
          </a:p>
          <a:p>
            <a:pPr algn="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МОУ СОШ № 7 п.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Дюрский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Новоузенского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</a:t>
            </a:r>
          </a:p>
          <a:p>
            <a:pPr algn="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Нуримова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У. К., учитель русского языка и литературы</a:t>
            </a:r>
          </a:p>
          <a:p>
            <a:pPr algn="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МОУ СОШ № 7 п.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Дюрский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Новоузенского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</a:t>
            </a:r>
          </a:p>
          <a:p>
            <a:pPr algn="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2019 г.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146" name="AutoShape 2" descr="E: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E: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Джуба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«Мать»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Год за годом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Трудно и </a:t>
            </a:r>
            <a:r>
              <a:rPr lang="ru-RU" dirty="0" smtClean="0"/>
              <a:t>упрямо,</a:t>
            </a:r>
          </a:p>
          <a:p>
            <a:pPr>
              <a:buNone/>
            </a:pPr>
            <a:r>
              <a:rPr lang="ru-RU" dirty="0" smtClean="0"/>
              <a:t>                                    Из последних сил спасая дом,</a:t>
            </a:r>
          </a:p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ru-RU" dirty="0" smtClean="0"/>
              <a:t>Хлеб насущный добывала мама,</a:t>
            </a:r>
          </a:p>
          <a:p>
            <a:pPr>
              <a:buNone/>
            </a:pPr>
            <a:r>
              <a:rPr lang="ru-RU" dirty="0" smtClean="0"/>
              <a:t>                                    Как в народе молвится,</a:t>
            </a:r>
          </a:p>
          <a:p>
            <a:pPr>
              <a:buNone/>
            </a:pPr>
            <a:r>
              <a:rPr lang="ru-RU" dirty="0" smtClean="0"/>
              <a:t>                                    Горбом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……………………………………..</a:t>
            </a:r>
            <a:endParaRPr lang="ru-RU" dirty="0" smtClean="0"/>
          </a:p>
          <a:p>
            <a:r>
              <a:rPr lang="ru-RU" dirty="0" smtClean="0"/>
              <a:t> Вот она лежит.</a:t>
            </a:r>
          </a:p>
          <a:p>
            <a:r>
              <a:rPr lang="ru-RU" dirty="0" smtClean="0"/>
              <a:t>                              Притихли внуки.</a:t>
            </a:r>
          </a:p>
          <a:p>
            <a:r>
              <a:rPr lang="ru-RU" dirty="0" smtClean="0"/>
              <a:t>                              Словно спит,</a:t>
            </a:r>
          </a:p>
          <a:p>
            <a:r>
              <a:rPr lang="ru-RU" dirty="0" smtClean="0"/>
              <a:t>                              А думает о нас.</a:t>
            </a:r>
          </a:p>
          <a:p>
            <a:r>
              <a:rPr lang="ru-RU" dirty="0" smtClean="0"/>
              <a:t>                              В первый раз</a:t>
            </a:r>
          </a:p>
          <a:p>
            <a:r>
              <a:rPr lang="ru-RU" dirty="0" smtClean="0"/>
              <a:t>                              Сложив спокойно руки,</a:t>
            </a:r>
          </a:p>
          <a:p>
            <a:r>
              <a:rPr lang="ru-RU" dirty="0" smtClean="0"/>
              <a:t>                             Да и то</a:t>
            </a:r>
          </a:p>
          <a:p>
            <a:r>
              <a:rPr lang="ru-RU" dirty="0" smtClean="0"/>
              <a:t>                             Уже в последний раз.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Высокое </a:t>
            </a:r>
            <a:r>
              <a:rPr lang="ru-RU" sz="3600" b="1" dirty="0" smtClean="0"/>
              <a:t>гражданское звучание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 smtClean="0"/>
              <a:t>стихах </a:t>
            </a:r>
            <a:r>
              <a:rPr lang="ru-RU" sz="3600" b="1" dirty="0" smtClean="0"/>
              <a:t>поэта</a:t>
            </a:r>
            <a:endParaRPr lang="ru-RU" dirty="0"/>
          </a:p>
        </p:txBody>
      </p:sp>
      <p:pic>
        <p:nvPicPr>
          <p:cNvPr id="4" name="Содержимое 3" descr="рррр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928802"/>
            <a:ext cx="3714775" cy="4286280"/>
          </a:xfrm>
          <a:prstGeom prst="rect">
            <a:avLst/>
          </a:prstGeom>
        </p:spPr>
      </p:pic>
      <p:pic>
        <p:nvPicPr>
          <p:cNvPr id="5" name="Picture 2" descr="E:\101138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2857520" cy="2357454"/>
          </a:xfrm>
          <a:prstGeom prst="rect">
            <a:avLst/>
          </a:prstGeom>
          <a:noFill/>
        </p:spPr>
      </p:pic>
      <p:pic>
        <p:nvPicPr>
          <p:cNvPr id="6" name="Рисунок 5" descr="1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929066"/>
            <a:ext cx="321471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«Исповедь».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 бы тоже-</a:t>
            </a:r>
          </a:p>
          <a:p>
            <a:r>
              <a:rPr lang="ru-RU" dirty="0" smtClean="0"/>
              <a:t>                                 Отмолчаться мог</a:t>
            </a:r>
          </a:p>
          <a:p>
            <a:r>
              <a:rPr lang="ru-RU" dirty="0" smtClean="0"/>
              <a:t>                               И о чём-нибудь</a:t>
            </a:r>
          </a:p>
          <a:p>
            <a:r>
              <a:rPr lang="ru-RU" dirty="0" smtClean="0"/>
              <a:t>                               Трезвонить браво,</a:t>
            </a:r>
          </a:p>
          <a:p>
            <a:r>
              <a:rPr lang="ru-RU" dirty="0" smtClean="0"/>
              <a:t>                               Но в такое время,</a:t>
            </a:r>
          </a:p>
          <a:p>
            <a:r>
              <a:rPr lang="ru-RU" dirty="0" smtClean="0"/>
              <a:t>                               Видит бог,</a:t>
            </a:r>
          </a:p>
          <a:p>
            <a:r>
              <a:rPr lang="ru-RU" dirty="0" smtClean="0"/>
              <a:t>                               Я на это</a:t>
            </a:r>
          </a:p>
          <a:p>
            <a:r>
              <a:rPr lang="ru-RU" dirty="0" smtClean="0"/>
              <a:t>                              Не имею права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…………………………………………………………..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3786214" cy="6037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6182" y="1643050"/>
            <a:ext cx="5143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Все теперь в ответе за планету,</a:t>
            </a:r>
            <a:br>
              <a:rPr lang="ru-RU" sz="2800" dirty="0" smtClean="0"/>
            </a:br>
            <a:r>
              <a:rPr lang="ru-RU" sz="2800" dirty="0" smtClean="0"/>
              <a:t>И во имя завтрашнего дня</a:t>
            </a:r>
            <a:br>
              <a:rPr lang="ru-RU" sz="2800" dirty="0" smtClean="0"/>
            </a:br>
            <a:r>
              <a:rPr lang="ru-RU" sz="2800" dirty="0" smtClean="0"/>
              <a:t>Совестью приказано поэту</a:t>
            </a:r>
            <a:br>
              <a:rPr lang="ru-RU" sz="2800" dirty="0" smtClean="0"/>
            </a:br>
            <a:r>
              <a:rPr lang="ru-RU" sz="2800" dirty="0" smtClean="0"/>
              <a:t>Выходить на линию Огня.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85786" y="1928802"/>
            <a:ext cx="6151114" cy="16487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www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vzsar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en-US" dirty="0" err="1" smtClean="0">
                <a:solidFill>
                  <a:srgbClr val="FFFF00"/>
                </a:solidFill>
              </a:rPr>
              <a:t>ru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u="sng" dirty="0" smtClean="0">
                <a:hlinkClick r:id="rId2"/>
              </a:rPr>
              <a:t>http://gtrk-saratov.ru/news/prezentaciya_vystavki_ob_isae_tobolskom_sostoyalas_v_muzee_kraevedeniya/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</a:rPr>
              <a:t>Источники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857232"/>
            <a:ext cx="4357718" cy="1580198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Тобольский</a:t>
            </a:r>
            <a:r>
              <a:rPr lang="ru-RU" b="1" dirty="0" smtClean="0"/>
              <a:t> </a:t>
            </a:r>
            <a:r>
              <a:rPr lang="ru-RU" b="1" dirty="0" err="1" smtClean="0"/>
              <a:t>Исай</a:t>
            </a:r>
            <a:r>
              <a:rPr lang="ru-RU" b="1" dirty="0" smtClean="0"/>
              <a:t> Григорьевич</a:t>
            </a:r>
            <a:r>
              <a:rPr lang="ru-RU" dirty="0" smtClean="0"/>
              <a:t> (1921 -1995) – поэт-фронтовик, уроженец города Саратова.</a:t>
            </a:r>
          </a:p>
          <a:p>
            <a:endParaRPr lang="ru-RU" dirty="0"/>
          </a:p>
        </p:txBody>
      </p:sp>
      <p:pic>
        <p:nvPicPr>
          <p:cNvPr id="6" name="Рисунок 5" descr="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3323024" cy="4594248"/>
          </a:xfrm>
          <a:prstGeom prst="rect">
            <a:avLst/>
          </a:prstGeom>
        </p:spPr>
      </p:pic>
      <p:pic>
        <p:nvPicPr>
          <p:cNvPr id="7" name="Рисунок 6" descr="DSC_02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214686"/>
            <a:ext cx="4743214" cy="314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 Кто, по вашему мнению, является нашим земляком</a:t>
            </a:r>
          </a:p>
          <a:p>
            <a:pPr>
              <a:buNone/>
            </a:pPr>
            <a:r>
              <a:rPr lang="ru-RU" dirty="0" smtClean="0"/>
              <a:t>при следующих вариантах:</a:t>
            </a:r>
          </a:p>
          <a:p>
            <a:pPr>
              <a:buNone/>
            </a:pPr>
            <a:r>
              <a:rPr lang="ru-RU" i="1" dirty="0" smtClean="0"/>
              <a:t>1.Н.Г. Чернышевский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2.И. Г. </a:t>
            </a:r>
            <a:r>
              <a:rPr lang="ru-RU" i="1" dirty="0" err="1" smtClean="0"/>
              <a:t>Тобольский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3.К.А.Федин</a:t>
            </a:r>
            <a:endParaRPr lang="en-US" i="1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Читали ли вы стихи поэтов Саратовской области? Назовите авторов.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Кто написал книги «Перевал», «Время», «Быть добру», «Высокий час»?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sz="3600" i="1" dirty="0" smtClean="0"/>
              <a:t>«Сказании о материнском сердце»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…….</a:t>
            </a:r>
            <a:r>
              <a:rPr lang="ru-RU" i="1" dirty="0" smtClean="0"/>
              <a:t>- Вот… пришла навестить.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Здесь мой сын похоронен.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Только разве поверят.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А мне-то видней.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Материнское сердце –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Оно не обманет,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И людская молва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Не указка ему.</a:t>
            </a:r>
            <a:r>
              <a:rPr lang="ru-RU" dirty="0" smtClean="0"/>
              <a:t> </a:t>
            </a:r>
            <a:r>
              <a:rPr lang="en-US" dirty="0" smtClean="0"/>
              <a:t>…..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93" y="410093"/>
            <a:ext cx="3786214" cy="603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1011382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929150"/>
            <a:ext cx="1680119" cy="1928850"/>
          </a:xfrm>
          <a:prstGeom prst="rect">
            <a:avLst/>
          </a:prstGeom>
          <a:noFill/>
        </p:spPr>
      </p:pic>
      <p:pic>
        <p:nvPicPr>
          <p:cNvPr id="7" name="Рисунок 6" descr="IMG_4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214686"/>
            <a:ext cx="1643074" cy="1933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034" y="500042"/>
            <a:ext cx="8858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Москве и на родине поэта вышло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около тридцати книг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отличающихся высоким гражданским звучанием.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появлялись на страницах газеты «Правда», журналов «Огонек», «Москва», «Волга», часто звучали по радио и телевидению.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плодотворную литературную и общественную деятельность удостоен Почетных грамот; обкома КПСС и облисполкома депутатов трудящихся - 1971, 1973, 1984 годы;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областного Комитета защиты мира - 1978 год; общества любителей книги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857736"/>
            <a:ext cx="1500198" cy="2000264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214686"/>
            <a:ext cx="1428760" cy="1714512"/>
          </a:xfrm>
          <a:prstGeom prst="rect">
            <a:avLst/>
          </a:prstGeom>
        </p:spPr>
      </p:pic>
      <p:pic>
        <p:nvPicPr>
          <p:cNvPr id="11" name="Рисунок 10" descr="бб.jpg"/>
          <p:cNvPicPr>
            <a:picLocks noChangeAspect="1"/>
          </p:cNvPicPr>
          <p:nvPr/>
        </p:nvPicPr>
        <p:blipFill>
          <a:blip r:embed="rId6"/>
          <a:srcRect l="10909" t="-4099" r="15454"/>
          <a:stretch>
            <a:fillRect/>
          </a:stretch>
        </p:blipFill>
        <p:spPr>
          <a:xfrm>
            <a:off x="1945680" y="4857760"/>
            <a:ext cx="2126254" cy="2000240"/>
          </a:xfrm>
          <a:prstGeom prst="rect">
            <a:avLst/>
          </a:prstGeom>
        </p:spPr>
      </p:pic>
      <p:pic>
        <p:nvPicPr>
          <p:cNvPr id="12" name="Рисунок 11" descr="рррр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4855158"/>
            <a:ext cx="1500198" cy="2002842"/>
          </a:xfrm>
          <a:prstGeom prst="rect">
            <a:avLst/>
          </a:prstGeom>
        </p:spPr>
      </p:pic>
      <p:pic>
        <p:nvPicPr>
          <p:cNvPr id="13" name="Рисунок 12" descr="untitl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2" y="3151290"/>
            <a:ext cx="2714644" cy="1806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4" descr="1435125702_936064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3619472"/>
            <a:ext cx="4167454" cy="2776566"/>
          </a:xfrm>
        </p:spPr>
      </p:pic>
      <p:pic>
        <p:nvPicPr>
          <p:cNvPr id="9" name="Рисунок 8" descr="DSC_02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643314"/>
            <a:ext cx="4097576" cy="2714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выставке впервые представлены фотографии, документы, награды, книги, журналы, рукописи.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 70-летия Победы дочь поэта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Софья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Тобольская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передала в дар музею семейный архив отца.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E:\27159_1435069758_5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8604"/>
            <a:ext cx="3929090" cy="308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0530" y="2000240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"Документы должны работать. Чтобы вновь пришедшие политики не переписывали историю по своим сценариям.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нашем музее уже имеется архив Константина Симонова,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военного корреспондента Евгения Халдея. Теперь мы приобрели архив нашего земляка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Исая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Тобольского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", - отметили сотрудники музея в благодарственном слове к дочери поэта.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27159_1435069758_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4250521" cy="2833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 Великой Отечественной войне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И шагнули в порыве яростном</a:t>
            </a:r>
          </a:p>
          <a:p>
            <a:r>
              <a:rPr lang="ru-RU" dirty="0" smtClean="0"/>
              <a:t>                                Те же мальчики в смертный бой</a:t>
            </a:r>
          </a:p>
          <a:p>
            <a:r>
              <a:rPr lang="ru-RU" dirty="0" smtClean="0"/>
              <a:t>                                Под свинцовым дождём безжалостным,</a:t>
            </a:r>
          </a:p>
          <a:p>
            <a:r>
              <a:rPr lang="ru-RU" dirty="0" smtClean="0"/>
              <a:t>                                Чтоб страну заслонить собой!..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385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              «Сказании о материнском сердце»</vt:lpstr>
      <vt:lpstr>Слайд 5</vt:lpstr>
      <vt:lpstr>Слайд 6</vt:lpstr>
      <vt:lpstr>Слайд 7</vt:lpstr>
      <vt:lpstr>Слайд 8</vt:lpstr>
      <vt:lpstr>о Великой Отечественной войне </vt:lpstr>
      <vt:lpstr>«Джуба»</vt:lpstr>
      <vt:lpstr>«Мать» </vt:lpstr>
      <vt:lpstr>   Высокое гражданское звучание  в стихах поэта</vt:lpstr>
      <vt:lpstr>«Исповедь». </vt:lpstr>
      <vt:lpstr>Слайд 14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COMP8</dc:creator>
  <cp:lastModifiedBy>COMP7</cp:lastModifiedBy>
  <cp:revision>31</cp:revision>
  <dcterms:created xsi:type="dcterms:W3CDTF">2019-03-11T11:27:13Z</dcterms:created>
  <dcterms:modified xsi:type="dcterms:W3CDTF">2019-03-27T06:27:29Z</dcterms:modified>
</cp:coreProperties>
</file>