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94" r:id="rId2"/>
    <p:sldMasterId id="2147483807" r:id="rId3"/>
    <p:sldMasterId id="2147483821" r:id="rId4"/>
    <p:sldMasterId id="2147483835" r:id="rId5"/>
  </p:sldMasterIdLst>
  <p:notesMasterIdLst>
    <p:notesMasterId r:id="rId40"/>
  </p:notesMasterIdLst>
  <p:sldIdLst>
    <p:sldId id="257" r:id="rId6"/>
    <p:sldId id="288" r:id="rId7"/>
    <p:sldId id="275" r:id="rId8"/>
    <p:sldId id="290" r:id="rId9"/>
    <p:sldId id="289" r:id="rId10"/>
    <p:sldId id="292" r:id="rId11"/>
    <p:sldId id="291" r:id="rId12"/>
    <p:sldId id="293" r:id="rId13"/>
    <p:sldId id="294" r:id="rId14"/>
    <p:sldId id="278" r:id="rId15"/>
    <p:sldId id="280" r:id="rId16"/>
    <p:sldId id="277" r:id="rId17"/>
    <p:sldId id="281" r:id="rId18"/>
    <p:sldId id="279" r:id="rId19"/>
    <p:sldId id="286" r:id="rId20"/>
    <p:sldId id="310" r:id="rId21"/>
    <p:sldId id="295" r:id="rId22"/>
    <p:sldId id="274" r:id="rId23"/>
    <p:sldId id="282" r:id="rId24"/>
    <p:sldId id="284" r:id="rId25"/>
    <p:sldId id="297" r:id="rId26"/>
    <p:sldId id="309" r:id="rId27"/>
    <p:sldId id="298" r:id="rId28"/>
    <p:sldId id="299" r:id="rId29"/>
    <p:sldId id="300" r:id="rId30"/>
    <p:sldId id="301" r:id="rId31"/>
    <p:sldId id="302" r:id="rId32"/>
    <p:sldId id="303" r:id="rId33"/>
    <p:sldId id="304" r:id="rId34"/>
    <p:sldId id="305" r:id="rId35"/>
    <p:sldId id="265" r:id="rId36"/>
    <p:sldId id="306" r:id="rId37"/>
    <p:sldId id="308" r:id="rId38"/>
    <p:sldId id="264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660"/>
  </p:normalViewPr>
  <p:slideViewPr>
    <p:cSldViewPr>
      <p:cViewPr varScale="1">
        <p:scale>
          <a:sx n="70" d="100"/>
          <a:sy n="70" d="100"/>
        </p:scale>
        <p:origin x="720" y="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DDB94E-90FA-4833-98A6-1DEDEC5B2ED2}" type="datetimeFigureOut">
              <a:rPr lang="ru-RU" smtClean="0"/>
              <a:t>17.04.2015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64AF7-6DC2-4511-8778-F8DADD079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122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401637-B182-4E47-8642-DD622C41E96B}" type="slidenum">
              <a:rPr lang="ru-RU" altLang="ru-RU">
                <a:solidFill>
                  <a:srgbClr val="000000"/>
                </a:solidFill>
              </a:rPr>
              <a:pPr/>
              <a:t>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379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8183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150F02-61D3-4D11-A0F0-E355C9A64170}" type="slidenum">
              <a:rPr lang="ru-RU" altLang="ru-RU">
                <a:solidFill>
                  <a:srgbClr val="000000"/>
                </a:solidFill>
              </a:rPr>
              <a:pPr/>
              <a:t>7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68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6808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C39055-8ECD-4D2F-B881-A75CA9771D7E}" type="slidenum">
              <a:rPr lang="ru-RU" altLang="ru-RU">
                <a:solidFill>
                  <a:srgbClr val="000000"/>
                </a:solidFill>
              </a:rPr>
              <a:pPr/>
              <a:t>17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09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5646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FizikaM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175"/>
            <a:ext cx="12196233" cy="686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32401" y="1196975"/>
            <a:ext cx="6718300" cy="1152525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76485" y="4076701"/>
            <a:ext cx="5615516" cy="2016125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0066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795515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4562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28667" y="274638"/>
            <a:ext cx="2963333" cy="6583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34434" y="274638"/>
            <a:ext cx="8691033" cy="6583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1364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C6C32-65B8-4507-92BB-24BC7149F805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7725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BD84-93B9-4106-8020-725727C45E27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4235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B7FB-7776-4C96-B0EE-F59AFB76AA37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1893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C6D9-FF22-430E-9250-F69C4099A6E5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5471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F02C-2891-48CA-A563-54C09C80032D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2998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63015-ECE5-447A-B0E0-8F4B9B4434AC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2488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8012-3A37-4844-A3E1-38BB145DF842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192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8A69D-A71E-46FB-B9E9-1CCBCEA55888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6380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8567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5236F-B92F-4986-93FA-C8160D40BB78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0984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89A01-E86B-44FA-8CC6-01929CE1B82C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368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7C8E-5ED3-4AAC-9B05-1E3A293C4966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1668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есто для изображения из Интернета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820345A0-AD0E-4359-BC84-3A876B3EB99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400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8C6C32-65B8-4507-92BB-24BC7149F80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6621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8CBD84-93B9-4106-8020-725727C45E2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5701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5BB7FB-7776-4C96-B0EE-F59AFB76AA3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6868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0C6D9-FF22-430E-9250-F69C4099A6E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319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B7F02C-2891-48CA-A563-54C09C80032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0742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363015-ECE5-447A-B0E0-8F4B9B4434A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9211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83782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18012-3A37-4844-A3E1-38BB145DF84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9661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48A69D-A71E-46FB-B9E9-1CCBCEA5588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3611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95236F-B92F-4986-93FA-C8160D40BB7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4004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B89A01-E86B-44FA-8CC6-01929CE1B82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8995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997C8E-5ED3-4AAC-9B05-1E3A293C496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095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есто для изображения из Интернета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820345A0-AD0E-4359-BC84-3A876B3EB99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8744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BFCA5EA-B01E-48AA-809E-7C48EFCC1F4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335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8C6C32-65B8-4507-92BB-24BC7149F80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7730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8CBD84-93B9-4106-8020-725727C45E2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5689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5BB7FB-7776-4C96-B0EE-F59AFB76AA3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3998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34433" y="1412876"/>
            <a:ext cx="5827184" cy="5445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64818" y="1412876"/>
            <a:ext cx="5827183" cy="5445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3421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0C6D9-FF22-430E-9250-F69C4099A6E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2695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B7F02C-2891-48CA-A563-54C09C80032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8298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363015-ECE5-447A-B0E0-8F4B9B4434A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4014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18012-3A37-4844-A3E1-38BB145DF84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0372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48A69D-A71E-46FB-B9E9-1CCBCEA5588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594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95236F-B92F-4986-93FA-C8160D40BB7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887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B89A01-E86B-44FA-8CC6-01929CE1B82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0073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997C8E-5ED3-4AAC-9B05-1E3A293C496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9433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есто для изображения из Интернета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820345A0-AD0E-4359-BC84-3A876B3EB99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4667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BFCA5EA-B01E-48AA-809E-7C48EFCC1F4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4045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8908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72E339-F7E3-4667-B57C-0193A0D840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7303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10113-31DC-42CB-80A3-3914DDFE1DE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6012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9B3AF-56EF-40DB-9EED-79DAD05F38F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5303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6065C-488A-4EB1-B8FE-0DE405E80F9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2042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7ADE4-8B61-444A-A907-71ED86DEE31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4488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6D537-B1E5-40BC-B20F-B5060C750B0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1060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54270-3A04-459C-BB98-B413E9E64AB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5954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75B72-A8D5-4436-A315-2D34D699818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2213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00CDD-B7CA-4DC7-80D7-7117542A1B5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8844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F9D51-14E1-4C15-B4B7-F1D10240953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9231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1516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FD344-D956-4FCC-84F6-2E50547B429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3448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ADC0F-AA6A-4815-B216-C516EC3E3ED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9433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82007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831600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969057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FizikaSlaid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484100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4434" y="274638"/>
            <a:ext cx="1185756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434" y="1412876"/>
            <a:ext cx="11857567" cy="544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22031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976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71"/>
            </a:gs>
            <a:gs pos="100000">
              <a:srgbClr val="CEFF6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202FE1-1CE5-4641-8079-20EB9ACF2484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878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71"/>
            </a:gs>
            <a:gs pos="100000">
              <a:srgbClr val="CEFF6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202FE1-1CE5-4641-8079-20EB9ACF2484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17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AC7F">
            <a:alpha val="4705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F2124C-4666-41FB-83BC-63D052E36FE3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85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37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fizika.ayp.ru/" TargetMode="External"/><Relationship Id="rId2" Type="http://schemas.openxmlformats.org/officeDocument/2006/relationships/hyperlink" Target="http://e-science.ru/physics/theory/?t=224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fipi.ru/view/sections/214/docs/" TargetMode="External"/><Relationship Id="rId4" Type="http://schemas.openxmlformats.org/officeDocument/2006/relationships/hyperlink" Target="http://fipi.ru/view/sections/92/docs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44620" y="1052737"/>
            <a:ext cx="9001156" cy="3772725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Строение вещества. </a:t>
            </a: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Молекулы.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Модели строения газа, </a:t>
            </a:r>
            <a:b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жидкости и</a:t>
            </a:r>
            <a:b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твердого тела</a:t>
            </a:r>
            <a:b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класс</a:t>
            </a:r>
            <a:b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31704" y="4465421"/>
            <a:ext cx="8630776" cy="2392579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Учитель: </a:t>
            </a:r>
          </a:p>
          <a:p>
            <a:pPr algn="r"/>
            <a:r>
              <a:rPr lang="ru-RU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Буткевич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r"/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Ирина Владиславовна,</a:t>
            </a:r>
          </a:p>
          <a:p>
            <a:pPr algn="r"/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 физики и информатики </a:t>
            </a:r>
          </a:p>
          <a:p>
            <a:pPr algn="r"/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МБОУСОШ №22 </a:t>
            </a:r>
          </a:p>
          <a:p>
            <a:pPr algn="r"/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города Новочеркасска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3297" y="1196752"/>
            <a:ext cx="1986228" cy="12361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336" y="0"/>
            <a:ext cx="2808312" cy="11430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Атомы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840" y="922990"/>
            <a:ext cx="5857916" cy="592933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Атомы очень малы</a:t>
            </a:r>
            <a:r>
              <a:rPr lang="ru-RU" dirty="0" smtClean="0"/>
              <a:t>. </a:t>
            </a:r>
            <a:r>
              <a:rPr lang="ru-RU" dirty="0" smtClean="0">
                <a:solidFill>
                  <a:srgbClr val="002060"/>
                </a:solidFill>
              </a:rPr>
              <a:t>Их невозможно разглядеть не только простым глазом, но  и с помощью даже самого мощного оптического микроскопа.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В  1951 году Эрвин Мюллер изобрёл ионный микроскоп, позволивший в деталях разглядеть атомную структуру металла.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Атомы </a:t>
            </a:r>
            <a:r>
              <a:rPr lang="ru-RU" b="1" dirty="0" smtClean="0">
                <a:solidFill>
                  <a:srgbClr val="002060"/>
                </a:solidFill>
              </a:rPr>
              <a:t>различных</a:t>
            </a:r>
            <a:r>
              <a:rPr lang="ru-RU" dirty="0" smtClean="0">
                <a:solidFill>
                  <a:srgbClr val="002060"/>
                </a:solidFill>
              </a:rPr>
              <a:t> химических элементов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FF0000"/>
                </a:solidFill>
              </a:rPr>
              <a:t>отличаются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2060"/>
                </a:solidFill>
              </a:rPr>
              <a:t>друг от друга.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04112" y="0"/>
            <a:ext cx="5087888" cy="3533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3" name="Picture 7" descr="http://nanonewsnet.ru/files/u5/h2o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64352" y="3859964"/>
            <a:ext cx="2571768" cy="2633738"/>
          </a:xfrm>
          <a:prstGeom prst="rect">
            <a:avLst/>
          </a:prstGeom>
          <a:noFill/>
        </p:spPr>
      </p:pic>
      <p:sp>
        <p:nvSpPr>
          <p:cNvPr id="12" name="Прямоугольная выноска 11"/>
          <p:cNvSpPr/>
          <p:nvPr/>
        </p:nvSpPr>
        <p:spPr>
          <a:xfrm>
            <a:off x="9691670" y="3679021"/>
            <a:ext cx="2500330" cy="571504"/>
          </a:xfrm>
          <a:prstGeom prst="wedgeRectCallout">
            <a:avLst>
              <a:gd name="adj1" fmla="val -19495"/>
              <a:gd name="adj2" fmla="val 111280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Атом кислорода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9678540" y="6223608"/>
            <a:ext cx="2500330" cy="571504"/>
          </a:xfrm>
          <a:prstGeom prst="wedgeRectCallout">
            <a:avLst>
              <a:gd name="adj1" fmla="val 575"/>
              <a:gd name="adj2" fmla="val -117011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Атом водорода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8" name="Picture 6" descr="http://class-fizika.narod.ru/7_class/7_stroenie/p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68611" y="1390185"/>
            <a:ext cx="7915545" cy="52149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071966" cy="78579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Молекулы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030" y="785794"/>
            <a:ext cx="5286380" cy="6072206"/>
          </a:xfrm>
        </p:spPr>
        <p:txBody>
          <a:bodyPr>
            <a:normAutofit fontScale="92500" lnSpcReduction="20000"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Молекула - это мельчайшая частица вещества, обладающая свойствами этого вещества.</a:t>
            </a:r>
            <a:r>
              <a:rPr lang="ru-RU" sz="3600" dirty="0"/>
              <a:t> </a:t>
            </a:r>
          </a:p>
          <a:p>
            <a:r>
              <a:rPr lang="ru-RU" sz="3600" dirty="0">
                <a:solidFill>
                  <a:srgbClr val="002060"/>
                </a:solidFill>
              </a:rPr>
              <a:t>Так, молекула сахара - сладкая, а соли – соленая. </a:t>
            </a:r>
          </a:p>
          <a:p>
            <a:r>
              <a:rPr lang="ru-RU" sz="3600" b="1" dirty="0">
                <a:solidFill>
                  <a:srgbClr val="FF0000"/>
                </a:solidFill>
              </a:rPr>
              <a:t>Молекулы различных веществ – различны,</a:t>
            </a:r>
          </a:p>
          <a:p>
            <a:r>
              <a:rPr lang="ru-RU" sz="3600" b="1" dirty="0">
                <a:solidFill>
                  <a:srgbClr val="FF0000"/>
                </a:solidFill>
              </a:rPr>
              <a:t>Молекулы одного вещества одинаковы</a:t>
            </a:r>
          </a:p>
        </p:txBody>
      </p:sp>
      <p:pic>
        <p:nvPicPr>
          <p:cNvPr id="32770" name="Picture 2" descr="http://hemi.nsu.ru/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6297614" y="2496542"/>
            <a:ext cx="4370387" cy="3277790"/>
          </a:xfrm>
          <a:prstGeom prst="rect">
            <a:avLst/>
          </a:prstGeom>
          <a:noFill/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0446" y="0"/>
            <a:ext cx="2786082" cy="3433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335360" y="785794"/>
            <a:ext cx="4903385" cy="249919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35360" y="4581128"/>
            <a:ext cx="4968050" cy="1944216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http://class-fizika.narod.ru/7_class/7_stroenie/p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1344" y="692697"/>
            <a:ext cx="12000656" cy="612575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2596" y="0"/>
            <a:ext cx="8229600" cy="78579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Молекулы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9531" y="743023"/>
            <a:ext cx="9144000" cy="1143008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Молекулы состоят из атомов.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Размеры молекул ничтожно малы.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22057" y="743022"/>
            <a:ext cx="4410630" cy="2469953"/>
          </a:xfrm>
          <a:prstGeom prst="rect">
            <a:avLst/>
          </a:prstGeom>
        </p:spPr>
      </p:pic>
      <p:pic>
        <p:nvPicPr>
          <p:cNvPr id="30724" name="Picture 4" descr="http://class-fizika.narod.ru/7_class/7_stroenie/p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560" y="1622102"/>
            <a:ext cx="6500826" cy="5216468"/>
          </a:xfrm>
          <a:prstGeom prst="rect">
            <a:avLst/>
          </a:prstGeom>
          <a:noFill/>
        </p:spPr>
      </p:pic>
      <p:pic>
        <p:nvPicPr>
          <p:cNvPr id="30728" name="Picture 8" descr="http://class-fizika.narod.ru/7_class/7_stroenie/p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90493"/>
            <a:ext cx="7215206" cy="530348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115318" y="3564210"/>
            <a:ext cx="1890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Молекулы воды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Атомы, молекулы, ионы - частицы вещества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1" y="1"/>
            <a:ext cx="4572000" cy="682881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95" y="14989"/>
            <a:ext cx="4500562" cy="857232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Молекулы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82083"/>
            <a:ext cx="4857784" cy="614364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У разных веществ молекулы могут состоять</a:t>
            </a:r>
            <a:r>
              <a:rPr lang="ru-RU" sz="2800" dirty="0" smtClean="0"/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из одного атома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002060"/>
                </a:solidFill>
              </a:rPr>
              <a:t>(инертные газы) или </a:t>
            </a:r>
            <a:r>
              <a:rPr lang="ru-RU" sz="2800" b="1" dirty="0" smtClean="0">
                <a:solidFill>
                  <a:srgbClr val="FF0000"/>
                </a:solidFill>
              </a:rPr>
              <a:t>из нескольких одинаковых или различных атомов</a:t>
            </a:r>
            <a:r>
              <a:rPr lang="ru-RU" sz="2800" dirty="0" smtClean="0"/>
              <a:t>, </a:t>
            </a:r>
            <a:r>
              <a:rPr lang="ru-RU" sz="2800" dirty="0" smtClean="0">
                <a:solidFill>
                  <a:srgbClr val="002060"/>
                </a:solidFill>
              </a:rPr>
              <a:t>или даже из сотен тысяч атомов (полимеры). 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Молекулы различных веществ могут иметь форму треугольника, пирамиды и других геометрических фигур, а также быть линейными.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5" name="Picture 3" descr="F:\Ирина\ГИА\Физика\Подготовка к ГИА\2.1. Строение вещества. Модели строения газа, жидкости и твердого тела\deplogo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3352" y="872221"/>
            <a:ext cx="5553447" cy="59535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24034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Строение вещества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0" y="967132"/>
            <a:ext cx="5357818" cy="5857892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Между молекулами в веществе существуют промежутки.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Доказательствами существования промежутков </a:t>
            </a:r>
            <a:r>
              <a:rPr lang="ru-RU" dirty="0" smtClean="0">
                <a:solidFill>
                  <a:srgbClr val="002060"/>
                </a:solidFill>
              </a:rPr>
              <a:t>служат </a:t>
            </a:r>
            <a:r>
              <a:rPr lang="ru-RU" b="1" dirty="0" smtClean="0">
                <a:solidFill>
                  <a:srgbClr val="FF0000"/>
                </a:solidFill>
              </a:rPr>
              <a:t>изменение объема вещества</a:t>
            </a:r>
            <a:r>
              <a:rPr lang="ru-RU" dirty="0" smtClean="0"/>
              <a:t>, </a:t>
            </a:r>
            <a:r>
              <a:rPr lang="ru-RU" dirty="0" smtClean="0">
                <a:solidFill>
                  <a:srgbClr val="002060"/>
                </a:solidFill>
              </a:rPr>
              <a:t>т.е. расширение и сжатие вещества при изменении температуры, и явление диффузии.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12496" y="4180048"/>
            <a:ext cx="3224220" cy="264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5801" y="4150870"/>
            <a:ext cx="3822694" cy="262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 descr="F:\Ирина\ГИА\Физика\Подготовка к ГИА\2.1. Строение вещества. Модели строения газа, жидкости и твердого тела\Тепловое движение молекул в жидкости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36160" y="967132"/>
            <a:ext cx="4392488" cy="303793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178" y="1052736"/>
            <a:ext cx="5270822" cy="58052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49" y="0"/>
            <a:ext cx="12162751" cy="642918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Взаимодействие частиц вещества</a:t>
            </a:r>
            <a:endParaRPr lang="ru-RU" sz="4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249" y="836712"/>
            <a:ext cx="10668000" cy="628652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Частицы веществ способны притягиваться друг к другу</a:t>
            </a:r>
            <a:r>
              <a:rPr lang="ru-RU" sz="3600" i="1" dirty="0"/>
              <a:t>.</a:t>
            </a:r>
            <a:r>
              <a:rPr lang="ru-RU" sz="3600" dirty="0"/>
              <a:t> 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</a:rPr>
              <a:t>Однако это притяжение возникает лишь тогда, когда поверхности тел очень гладкие (для этого и понадобилась зачистка лезвием) и, кроме того, плотно прижаты друг к другу.</a:t>
            </a:r>
          </a:p>
          <a:p>
            <a:r>
              <a:rPr lang="ru-RU" sz="3600" b="1" dirty="0">
                <a:solidFill>
                  <a:srgbClr val="FF0000"/>
                </a:solidFill>
              </a:rPr>
              <a:t>Частицы веществ способны отталкиваться друг от друга</a:t>
            </a:r>
            <a:r>
              <a:rPr lang="ru-RU" sz="3600" i="1" dirty="0"/>
              <a:t>.</a:t>
            </a:r>
            <a:r>
              <a:rPr lang="ru-RU" sz="3600" dirty="0"/>
              <a:t> 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</a:rPr>
              <a:t>Это подтверждается тем, что жидкие, а особенно твердые тела очень трудно сжать.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185" y="980728"/>
            <a:ext cx="5353815" cy="58772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49" y="0"/>
            <a:ext cx="12162751" cy="642918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Взаимодействие частиц вещества</a:t>
            </a:r>
            <a:endParaRPr lang="ru-RU" sz="4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96688" y="776104"/>
            <a:ext cx="10027191" cy="6286520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Притяжение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или отталкивание частиц веществ </a:t>
            </a:r>
            <a:r>
              <a:rPr lang="ru-RU" b="1" dirty="0">
                <a:solidFill>
                  <a:srgbClr val="FF0000"/>
                </a:solidFill>
              </a:rPr>
              <a:t>возникает</a:t>
            </a:r>
            <a:r>
              <a:rPr lang="ru-RU" dirty="0"/>
              <a:t>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лишь в том случае, если они находятся </a:t>
            </a:r>
            <a:r>
              <a:rPr lang="ru-RU" b="1" dirty="0">
                <a:solidFill>
                  <a:srgbClr val="FF0000"/>
                </a:solidFill>
              </a:rPr>
              <a:t>в непосредственной близости</a:t>
            </a:r>
            <a:r>
              <a:rPr lang="ru-RU" dirty="0"/>
              <a:t>. </a:t>
            </a:r>
          </a:p>
          <a:p>
            <a:r>
              <a:rPr lang="ru-RU" b="1" dirty="0">
                <a:solidFill>
                  <a:srgbClr val="FF0000"/>
                </a:solidFill>
              </a:rPr>
              <a:t>На расстояниях, чуть больших размеров самих частиц, они притягиваются</a:t>
            </a:r>
            <a:r>
              <a:rPr lang="ru-RU" i="1" dirty="0"/>
              <a:t>. </a:t>
            </a:r>
          </a:p>
          <a:p>
            <a:r>
              <a:rPr lang="ru-RU" b="1" dirty="0">
                <a:solidFill>
                  <a:srgbClr val="FF0000"/>
                </a:solidFill>
              </a:rPr>
              <a:t>На расстояниях, меньших размеров частиц, они отталкиваются</a:t>
            </a:r>
            <a:r>
              <a:rPr lang="ru-RU" i="1" dirty="0"/>
              <a:t>.</a:t>
            </a:r>
            <a:r>
              <a:rPr lang="ru-RU" dirty="0"/>
              <a:t> 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Если же поверхности тел удалены на расстояние, заметно большее, чем размер частиц, то взаимодействие между ними не проявляется никак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2950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8249" y="13290"/>
            <a:ext cx="3863752" cy="2894085"/>
          </a:xfrm>
          <a:prstGeom prst="rect">
            <a:avLst/>
          </a:prstGeom>
        </p:spPr>
      </p:pic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>
          <a:xfrm>
            <a:off x="1992444" y="0"/>
            <a:ext cx="8229600" cy="836712"/>
          </a:xfrm>
        </p:spPr>
        <p:txBody>
          <a:bodyPr/>
          <a:lstStyle/>
          <a:p>
            <a:r>
              <a:rPr lang="ru-RU" altLang="ru-RU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Проверь себя!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12192000" cy="5715000"/>
          </a:xfrm>
        </p:spPr>
        <p:txBody>
          <a:bodyPr/>
          <a:lstStyle/>
          <a:p>
            <a:pPr marL="381000" indent="-381000">
              <a:lnSpc>
                <a:spcPct val="80000"/>
              </a:lnSpc>
              <a:buFontTx/>
              <a:buAutoNum type="arabicPeriod"/>
            </a:pPr>
            <a:r>
              <a:rPr lang="ru-RU" altLang="ru-RU" b="1" i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чего состоят все вещества?</a:t>
            </a:r>
          </a:p>
          <a:p>
            <a:pPr marL="381000" indent="-381000">
              <a:lnSpc>
                <a:spcPct val="80000"/>
              </a:lnSpc>
              <a:buFontTx/>
              <a:buAutoNum type="arabicPeriod"/>
            </a:pPr>
            <a:r>
              <a:rPr lang="ru-RU" altLang="ru-RU" b="1" i="1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 факты подтверждают молекулярное строение вещества?</a:t>
            </a:r>
          </a:p>
          <a:p>
            <a:pPr marL="381000" indent="-381000">
              <a:lnSpc>
                <a:spcPct val="80000"/>
              </a:lnSpc>
              <a:buFontTx/>
              <a:buAutoNum type="arabicPeriod"/>
            </a:pPr>
            <a:r>
              <a:rPr lang="ru-RU" altLang="ru-RU" b="1" i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чего состоят молекулы?</a:t>
            </a:r>
          </a:p>
          <a:p>
            <a:pPr marL="381000" indent="-381000">
              <a:lnSpc>
                <a:spcPct val="80000"/>
              </a:lnSpc>
              <a:buFontTx/>
              <a:buAutoNum type="arabicPeriod"/>
            </a:pPr>
            <a:r>
              <a:rPr lang="ru-RU" altLang="ru-RU" b="1" i="1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Каковы размеры атомов и молекул? Можно ли их увидеть в обычный микроскоп?</a:t>
            </a:r>
          </a:p>
          <a:p>
            <a:pPr marL="381000" indent="-381000">
              <a:lnSpc>
                <a:spcPct val="80000"/>
              </a:lnSpc>
              <a:buFontTx/>
              <a:buAutoNum type="arabicPeriod"/>
            </a:pPr>
            <a:r>
              <a:rPr lang="ru-RU" altLang="ru-RU" b="1" i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каких атомов состоит молекула воды?</a:t>
            </a:r>
          </a:p>
          <a:p>
            <a:pPr marL="381000" indent="-381000">
              <a:lnSpc>
                <a:spcPct val="80000"/>
              </a:lnSpc>
              <a:buFontTx/>
              <a:buAutoNum type="arabicPeriod"/>
            </a:pPr>
            <a:r>
              <a:rPr lang="ru-RU" altLang="ru-RU" b="1" i="1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Одинаковы ли молекулы льда, воды и её пара? Почему? А молекулы воды и спирта?</a:t>
            </a:r>
          </a:p>
          <a:p>
            <a:pPr marL="381000" indent="-381000">
              <a:lnSpc>
                <a:spcPct val="80000"/>
              </a:lnSpc>
              <a:buFontTx/>
              <a:buAutoNum type="arabicPeriod"/>
            </a:pPr>
            <a:r>
              <a:rPr lang="ru-RU" altLang="ru-RU" b="1" i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Как, зная молекулярное строение вещества, можно объяснить изменение размеров тел при нагревании и охлаждении?</a:t>
            </a:r>
          </a:p>
        </p:txBody>
      </p:sp>
    </p:spTree>
    <p:extLst>
      <p:ext uri="{BB962C8B-B14F-4D97-AF65-F5344CB8AC3E}">
        <p14:creationId xmlns:p14="http://schemas.microsoft.com/office/powerpoint/2010/main" val="5187453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6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6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1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61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08" y="46058"/>
            <a:ext cx="12265280" cy="1143000"/>
          </a:xfrm>
        </p:spPr>
        <p:txBody>
          <a:bodyPr>
            <a:normAutofit fontScale="90000"/>
          </a:bodyPr>
          <a:lstStyle/>
          <a:p>
            <a:pPr marL="342900" indent="-342900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Модели строения газов, жидкостей и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твердых тел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67408" y="4690060"/>
            <a:ext cx="278608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</a:t>
            </a:r>
            <a:r>
              <a:rPr lang="ru-RU" b="1" dirty="0">
                <a:solidFill>
                  <a:srgbClr val="FF0000"/>
                </a:solidFill>
              </a:rPr>
              <a:t>твердых телах </a:t>
            </a:r>
            <a:r>
              <a:rPr lang="ru-RU" dirty="0"/>
              <a:t>молекулы совершают </a:t>
            </a:r>
            <a:r>
              <a:rPr lang="ru-RU" b="1" dirty="0"/>
              <a:t>беспорядочные колебания около фиксированных центров</a:t>
            </a:r>
            <a:r>
              <a:rPr lang="ru-RU" dirty="0"/>
              <a:t> (положений равновесия).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167174" y="4549676"/>
            <a:ext cx="37147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 </a:t>
            </a:r>
            <a:r>
              <a:rPr lang="ru-RU" b="1" dirty="0">
                <a:solidFill>
                  <a:srgbClr val="FF0000"/>
                </a:solidFill>
              </a:rPr>
              <a:t>жидкостях</a:t>
            </a:r>
            <a:r>
              <a:rPr lang="ru-RU" dirty="0"/>
              <a:t> молекулы имеют значительно </a:t>
            </a:r>
            <a:r>
              <a:rPr lang="ru-RU" b="1" dirty="0"/>
              <a:t>большую свободу </a:t>
            </a:r>
            <a:r>
              <a:rPr lang="ru-RU" dirty="0"/>
              <a:t>для теплового движения. Они не привязаны к определенным центрам и </a:t>
            </a:r>
            <a:r>
              <a:rPr lang="ru-RU" b="1" dirty="0"/>
              <a:t>могут перемещаться по всему объему</a:t>
            </a:r>
            <a:r>
              <a:rPr lang="ru-RU" dirty="0"/>
              <a:t> жидкости. Этим объясняется </a:t>
            </a:r>
            <a:r>
              <a:rPr lang="ru-RU" b="1" dirty="0">
                <a:solidFill>
                  <a:srgbClr val="FF0000"/>
                </a:solidFill>
              </a:rPr>
              <a:t>текучесть</a:t>
            </a:r>
            <a:r>
              <a:rPr lang="ru-RU" dirty="0"/>
              <a:t> жидкостей</a:t>
            </a:r>
            <a:r>
              <a:rPr lang="ru-RU" sz="1600" dirty="0"/>
              <a:t>. 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953536" y="4413061"/>
            <a:ext cx="28574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 </a:t>
            </a:r>
            <a:r>
              <a:rPr lang="ru-RU" sz="1600" b="1" dirty="0">
                <a:solidFill>
                  <a:srgbClr val="FF0000"/>
                </a:solidFill>
              </a:rPr>
              <a:t>газах</a:t>
            </a:r>
            <a:r>
              <a:rPr lang="ru-RU" sz="1600" dirty="0"/>
              <a:t> расстояния между молекулами обычно значительно больше их размеров, каждая молекула </a:t>
            </a:r>
            <a:r>
              <a:rPr lang="ru-RU" sz="1600" b="1" dirty="0"/>
              <a:t>движется</a:t>
            </a:r>
            <a:r>
              <a:rPr lang="ru-RU" sz="1600" dirty="0"/>
              <a:t> вдоль прямой линии до очередного </a:t>
            </a:r>
            <a:r>
              <a:rPr lang="ru-RU" sz="1600" b="1" dirty="0"/>
              <a:t>столкновения с другой молекулой </a:t>
            </a:r>
            <a:r>
              <a:rPr lang="ru-RU" sz="1600" dirty="0"/>
              <a:t>или со стенкой сосуда.</a:t>
            </a:r>
            <a:endParaRPr lang="ru-RU" sz="1600" dirty="0"/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1125136" y="0"/>
            <a:ext cx="10011424" cy="1357298"/>
          </a:xfrm>
          <a:prstGeom prst="wedgeRectCallout">
            <a:avLst>
              <a:gd name="adj1" fmla="val -18661"/>
              <a:gd name="adj2" fmla="val 69846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Молекулы одного и того же вещества во всех агрегатных состояниях </a:t>
            </a:r>
            <a:r>
              <a:rPr lang="ru-RU" sz="2800" b="1" dirty="0">
                <a:solidFill>
                  <a:srgbClr val="FF0000"/>
                </a:solidFill>
              </a:rPr>
              <a:t>одинаковы</a:t>
            </a:r>
            <a:r>
              <a:rPr lang="ru-RU" sz="2800" b="1" dirty="0">
                <a:solidFill>
                  <a:schemeClr val="tx1"/>
                </a:solidFill>
              </a:rPr>
              <a:t>!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F:\Ирина\ГИА\Физика\Подготовка к ГИА\2.1. Строение вещества. Модели строения газа, жидкости и твердого тела\Тепловое движение атомов в твердых телах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0090" y="1785926"/>
            <a:ext cx="2643206" cy="2643206"/>
          </a:xfrm>
          <a:prstGeom prst="rect">
            <a:avLst/>
          </a:prstGeom>
          <a:noFill/>
        </p:spPr>
      </p:pic>
      <p:pic>
        <p:nvPicPr>
          <p:cNvPr id="2051" name="Picture 3" descr="F:\Ирина\ГИА\Физика\Подготовка к ГИА\2.1. Строение вещества. Модели строения газа, жидкости и твердого тела\Тепловое движение молекул в жидкости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696" y="1696680"/>
            <a:ext cx="3087823" cy="2643206"/>
          </a:xfrm>
          <a:prstGeom prst="rect">
            <a:avLst/>
          </a:prstGeom>
          <a:noFill/>
        </p:spPr>
      </p:pic>
      <p:pic>
        <p:nvPicPr>
          <p:cNvPr id="2052" name="Picture 4" descr="F:\Ирина\ГИА\Физика\Подготовка к ГИА\2.1. Строение вещества. Модели строения газа, жидкости и твердого тела\Тепловое движение молекул в газе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53536" y="1740987"/>
            <a:ext cx="2571768" cy="2571768"/>
          </a:xfrm>
          <a:prstGeom prst="rect">
            <a:avLst/>
          </a:prstGeom>
          <a:noFill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3797" y="1512235"/>
            <a:ext cx="3057657" cy="312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08332" y="1488583"/>
            <a:ext cx="3299836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953536" y="1403356"/>
            <a:ext cx="285748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024826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Строение твердых, жидких и газообразных тел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42984"/>
            <a:ext cx="7752184" cy="571501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Большая часть вещества на Земле встречается </a:t>
            </a:r>
            <a:r>
              <a:rPr lang="ru-RU" b="1" dirty="0" smtClean="0">
                <a:solidFill>
                  <a:srgbClr val="FF0000"/>
                </a:solidFill>
              </a:rPr>
              <a:t>в трех состояниях</a:t>
            </a:r>
            <a:r>
              <a:rPr lang="ru-RU" dirty="0" smtClean="0"/>
              <a:t>: </a:t>
            </a:r>
            <a:r>
              <a:rPr lang="ru-RU" b="1" dirty="0" smtClean="0">
                <a:solidFill>
                  <a:srgbClr val="FF0000"/>
                </a:solidFill>
              </a:rPr>
              <a:t>твердом, жидком и газообразном</a:t>
            </a:r>
            <a:r>
              <a:rPr lang="ru-RU" dirty="0" smtClean="0"/>
              <a:t>.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Часто эти состояния называют </a:t>
            </a:r>
            <a:r>
              <a:rPr lang="ru-RU" b="1" dirty="0" smtClean="0">
                <a:solidFill>
                  <a:srgbClr val="FF0000"/>
                </a:solidFill>
              </a:rPr>
              <a:t>агрегатными</a:t>
            </a:r>
            <a:r>
              <a:rPr lang="ru-RU" dirty="0" smtClean="0"/>
              <a:t>. 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В зависимости от условий одно и тоже вещество находится в каком-либо из них. 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Например, </a:t>
            </a:r>
            <a:r>
              <a:rPr lang="ru-RU" dirty="0" smtClean="0">
                <a:solidFill>
                  <a:srgbClr val="C00000"/>
                </a:solidFill>
              </a:rPr>
              <a:t>лед</a:t>
            </a:r>
            <a:r>
              <a:rPr lang="ru-RU" dirty="0" smtClean="0"/>
              <a:t>, </a:t>
            </a:r>
            <a:r>
              <a:rPr lang="ru-RU" dirty="0" smtClean="0">
                <a:solidFill>
                  <a:srgbClr val="C00000"/>
                </a:solidFill>
              </a:rPr>
              <a:t>вода и водяной пар</a:t>
            </a:r>
            <a:r>
              <a:rPr lang="ru-RU" dirty="0" smtClean="0"/>
              <a:t>. 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Или другой пример: </a:t>
            </a:r>
            <a:r>
              <a:rPr lang="ru-RU" dirty="0" smtClean="0">
                <a:solidFill>
                  <a:srgbClr val="C00000"/>
                </a:solidFill>
              </a:rPr>
              <a:t>воздух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в вашей комнате —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C00000"/>
                </a:solidFill>
              </a:rPr>
              <a:t>газ</a:t>
            </a:r>
            <a:r>
              <a:rPr lang="ru-RU" dirty="0" smtClean="0"/>
              <a:t>,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но если его охладить до -193°C, он станет </a:t>
            </a:r>
            <a:r>
              <a:rPr lang="ru-RU" dirty="0" smtClean="0">
                <a:solidFill>
                  <a:srgbClr val="C00000"/>
                </a:solidFill>
              </a:rPr>
              <a:t>жидкостью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, а если охладить до -213°C — </a:t>
            </a:r>
            <a:r>
              <a:rPr lang="ru-RU" dirty="0" smtClean="0">
                <a:solidFill>
                  <a:srgbClr val="C00000"/>
                </a:solidFill>
              </a:rPr>
              <a:t>твердым телом</a:t>
            </a:r>
            <a:r>
              <a:rPr lang="ru-RU" dirty="0" smtClean="0"/>
              <a:t>. </a:t>
            </a:r>
          </a:p>
          <a:p>
            <a:endParaRPr lang="ru-RU" dirty="0"/>
          </a:p>
        </p:txBody>
      </p:sp>
      <p:pic>
        <p:nvPicPr>
          <p:cNvPr id="34818" name="Picture 2" descr="http://gazeta.aif.ru/data/mags/kids/106/pics/de02_01_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60296" y="0"/>
            <a:ext cx="3401931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71736" y="2420888"/>
            <a:ext cx="6408712" cy="864096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360" y="357166"/>
            <a:ext cx="11856640" cy="100012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Что является первоосновой материи?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91421" y="1124744"/>
            <a:ext cx="1185664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FFFF00"/>
                </a:solidFill>
              </a:rPr>
              <a:t>Анаксимен (</a:t>
            </a:r>
            <a:r>
              <a:rPr lang="en-US" sz="4000" dirty="0">
                <a:solidFill>
                  <a:srgbClr val="FFFF00"/>
                </a:solidFill>
              </a:rPr>
              <a:t>VI</a:t>
            </a:r>
            <a:r>
              <a:rPr lang="ru-RU" sz="4000" dirty="0">
                <a:solidFill>
                  <a:srgbClr val="FFFF00"/>
                </a:solidFill>
              </a:rPr>
              <a:t> в. до н.э.) – воздух</a:t>
            </a:r>
          </a:p>
          <a:p>
            <a:r>
              <a:rPr lang="ru-RU" sz="4000" dirty="0">
                <a:solidFill>
                  <a:srgbClr val="FFFF00"/>
                </a:solidFill>
              </a:rPr>
              <a:t>Фалес Милетский (</a:t>
            </a:r>
            <a:r>
              <a:rPr lang="en-US" sz="4000" dirty="0">
                <a:solidFill>
                  <a:srgbClr val="FFFF00"/>
                </a:solidFill>
              </a:rPr>
              <a:t>VII-VI </a:t>
            </a:r>
            <a:r>
              <a:rPr lang="ru-RU" sz="4000" dirty="0">
                <a:solidFill>
                  <a:srgbClr val="FFFF00"/>
                </a:solidFill>
              </a:rPr>
              <a:t>вв. до н.э.) – вода</a:t>
            </a:r>
          </a:p>
          <a:p>
            <a:r>
              <a:rPr lang="ru-RU" sz="4000" dirty="0">
                <a:solidFill>
                  <a:srgbClr val="FFFF00"/>
                </a:solidFill>
              </a:rPr>
              <a:t>Гераклит Эфесский (</a:t>
            </a:r>
            <a:r>
              <a:rPr lang="en-US" sz="4000" dirty="0">
                <a:solidFill>
                  <a:srgbClr val="FFFF00"/>
                </a:solidFill>
              </a:rPr>
              <a:t>V</a:t>
            </a:r>
            <a:r>
              <a:rPr lang="ru-RU" sz="4000" dirty="0">
                <a:solidFill>
                  <a:srgbClr val="FFFF00"/>
                </a:solidFill>
              </a:rPr>
              <a:t> в. до н.э.)  - огонь</a:t>
            </a:r>
          </a:p>
          <a:p>
            <a:r>
              <a:rPr lang="ru-RU" sz="4000" dirty="0">
                <a:solidFill>
                  <a:srgbClr val="FFFF00"/>
                </a:solidFill>
              </a:rPr>
              <a:t>Аристотель (</a:t>
            </a:r>
            <a:r>
              <a:rPr lang="en-US" sz="4000" dirty="0">
                <a:solidFill>
                  <a:srgbClr val="FFFF00"/>
                </a:solidFill>
              </a:rPr>
              <a:t>IV</a:t>
            </a:r>
            <a:r>
              <a:rPr lang="ru-RU" sz="4000" dirty="0">
                <a:solidFill>
                  <a:srgbClr val="FFFF00"/>
                </a:solidFill>
              </a:rPr>
              <a:t> в. до н.э.) </a:t>
            </a:r>
            <a:r>
              <a:rPr lang="en-US" sz="4000" dirty="0">
                <a:solidFill>
                  <a:srgbClr val="FFFF00"/>
                </a:solidFill>
              </a:rPr>
              <a:t> - </a:t>
            </a:r>
            <a:r>
              <a:rPr lang="ru-RU" sz="4000" dirty="0">
                <a:solidFill>
                  <a:srgbClr val="FFFF00"/>
                </a:solidFill>
              </a:rPr>
              <a:t>огонь, земля, воздух, вода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8048" y="4499455"/>
            <a:ext cx="2808312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421" y="4494490"/>
            <a:ext cx="2780243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7688" y="4521491"/>
            <a:ext cx="3024336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52384" y="4522250"/>
            <a:ext cx="2639616" cy="2363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27647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zabalkin.narod.ru/kpu/k7p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1" y="29515"/>
            <a:ext cx="12158339" cy="6828485"/>
          </a:xfrm>
          <a:prstGeom prst="rect">
            <a:avLst/>
          </a:prstGeom>
        </p:spPr>
      </p:pic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3"/>
          <a:srcRect/>
          <a:stretch>
            <a:fillRect/>
          </a:stretch>
        </p:blipFill>
        <p:spPr>
          <a:xfrm>
            <a:off x="2063552" y="-243408"/>
            <a:ext cx="8242300" cy="1340768"/>
          </a:xfr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97360"/>
            <a:ext cx="12072664" cy="556145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40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вещество состоит из огромного количества частиц(атомов и молекул), между которыми есть промежутки;</a:t>
            </a:r>
          </a:p>
          <a:p>
            <a:pPr>
              <a:defRPr/>
            </a:pPr>
            <a:r>
              <a:rPr lang="ru-RU" sz="40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молекула вещества состоит из атомов одного или нескольких химических элементов;</a:t>
            </a:r>
          </a:p>
          <a:p>
            <a:pPr>
              <a:defRPr/>
            </a:pPr>
            <a:r>
              <a:rPr lang="ru-RU" sz="40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атомы одного  химического элемента одинаковы, молекулы одного  вещества одинаковы;</a:t>
            </a:r>
          </a:p>
          <a:p>
            <a:pPr marL="0" indent="0">
              <a:buNone/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661" y="970187"/>
            <a:ext cx="12072664" cy="5688632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536" y="4365104"/>
            <a:ext cx="703724" cy="198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923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000"/>
            <a:ext cx="12192000" cy="6826999"/>
          </a:xfrm>
          <a:prstGeom prst="rect">
            <a:avLst/>
          </a:prstGeom>
        </p:spPr>
      </p:pic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3"/>
          <a:srcRect/>
          <a:stretch>
            <a:fillRect/>
          </a:stretch>
        </p:blipFill>
        <p:spPr>
          <a:xfrm>
            <a:off x="2063552" y="-243408"/>
            <a:ext cx="8242300" cy="1340768"/>
          </a:xfr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97360"/>
            <a:ext cx="12072664" cy="556145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44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</a:t>
            </a:r>
            <a:r>
              <a:rPr lang="ru-RU" sz="44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увеличении температуры тела промежутки между частицами увеличиваются;</a:t>
            </a:r>
          </a:p>
          <a:p>
            <a:pPr>
              <a:defRPr/>
            </a:pPr>
            <a:r>
              <a:rPr lang="ru-RU" sz="44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молекулы и атомы  имеют очень маленькие размеры,      их  можно сфотографировать  с помощью электронного  микроскопа.</a:t>
            </a:r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661" y="970187"/>
            <a:ext cx="12072664" cy="5688632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1266" y="4581127"/>
            <a:ext cx="731771" cy="205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945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2013923" y="0"/>
            <a:ext cx="8242300" cy="1150937"/>
          </a:xfrm>
        </p:spPr>
      </p:pic>
      <p:sp>
        <p:nvSpPr>
          <p:cNvPr id="4" name="Содержимое 6"/>
          <p:cNvSpPr txBox="1">
            <a:spLocks/>
          </p:cNvSpPr>
          <p:nvPr/>
        </p:nvSpPr>
        <p:spPr>
          <a:xfrm>
            <a:off x="39073" y="1181520"/>
            <a:ext cx="12192000" cy="1428750"/>
          </a:xfrm>
          <a:prstGeom prst="rect">
            <a:avLst/>
          </a:prstGeom>
        </p:spPr>
        <p:txBody>
          <a:bodyPr/>
          <a:lstStyle/>
          <a:p>
            <a:pPr marL="342900" indent="20638" algn="ctr">
              <a:spcBef>
                <a:spcPct val="20000"/>
              </a:spcBef>
              <a:defRPr/>
            </a:pPr>
            <a:r>
              <a:rPr lang="ru-RU" sz="3200" dirty="0" smtClean="0">
                <a:solidFill>
                  <a:srgbClr val="000000"/>
                </a:solidFill>
              </a:rPr>
              <a:t>Почему </a:t>
            </a:r>
            <a:r>
              <a:rPr lang="ru-RU" sz="3200" dirty="0">
                <a:solidFill>
                  <a:srgbClr val="000000"/>
                </a:solidFill>
              </a:rPr>
              <a:t>все тела, которые нас окружают,  кажутся сплошными?</a:t>
            </a:r>
          </a:p>
        </p:txBody>
      </p:sp>
      <p:pic>
        <p:nvPicPr>
          <p:cNvPr id="3072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63352" y="2733676"/>
            <a:ext cx="4118450" cy="3573188"/>
          </a:xfrm>
        </p:spPr>
      </p:pic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1650" y="2732447"/>
            <a:ext cx="3994821" cy="3574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76320" y="2731220"/>
            <a:ext cx="3079229" cy="3575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70844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1344" y="142874"/>
            <a:ext cx="6264696" cy="659849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dirty="0" smtClean="0"/>
              <a:t>Какое  вещество  находится  внутри  шарика? </a:t>
            </a:r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r>
              <a:rPr lang="ru-RU" dirty="0" smtClean="0"/>
              <a:t>Из  чего  оно  состоит? </a:t>
            </a:r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r>
              <a:rPr lang="ru-RU" dirty="0" smtClean="0"/>
              <a:t>Если сжать  шар, изменится  ли    число молекул в нем, их размеры? </a:t>
            </a:r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r>
              <a:rPr lang="ru-RU" dirty="0" smtClean="0"/>
              <a:t>Как    объяснить  изменение  объёма  воздуха  в  шарике?  </a:t>
            </a:r>
          </a:p>
        </p:txBody>
      </p:sp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2144" y="260648"/>
            <a:ext cx="4473053" cy="5886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18108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Содержимое 2"/>
          <p:cNvSpPr>
            <a:spLocks noGrp="1"/>
          </p:cNvSpPr>
          <p:nvPr>
            <p:ph idx="1"/>
          </p:nvPr>
        </p:nvSpPr>
        <p:spPr>
          <a:xfrm>
            <a:off x="479376" y="188640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Физик </a:t>
            </a:r>
            <a:r>
              <a:rPr lang="ru-RU" dirty="0" err="1" smtClean="0"/>
              <a:t>Бриджмен</a:t>
            </a:r>
            <a:r>
              <a:rPr lang="ru-RU" dirty="0" smtClean="0"/>
              <a:t>, который получал давления до 200000 </a:t>
            </a:r>
            <a:r>
              <a:rPr lang="ru-RU" dirty="0" err="1" smtClean="0"/>
              <a:t>am</a:t>
            </a:r>
            <a:r>
              <a:rPr lang="ru-RU" dirty="0" smtClean="0"/>
              <a:t>., сжимая масло, натолкнулся на существенное затруднение в работе: у него масло просачивалось сквозь стенки стального толстостенного цилиндра. Почему?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74973">
            <a:off x="9417617" y="3726281"/>
            <a:ext cx="2143125" cy="2143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3068507"/>
            <a:ext cx="2592288" cy="36621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87688" y="6093296"/>
            <a:ext cx="390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Бриджмен</a:t>
            </a:r>
            <a:r>
              <a:rPr lang="ru-RU" dirty="0" smtClean="0"/>
              <a:t>, </a:t>
            </a:r>
          </a:p>
          <a:p>
            <a:r>
              <a:rPr lang="ru-RU" dirty="0" smtClean="0"/>
              <a:t>опыты с сверхвысоким давлением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31697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-25955"/>
            <a:ext cx="109728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40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Выбери правильный ответ</a:t>
            </a:r>
            <a:endParaRPr lang="ru-RU" sz="40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794" name="Содержимое 2"/>
          <p:cNvSpPr>
            <a:spLocks noGrp="1"/>
          </p:cNvSpPr>
          <p:nvPr>
            <p:ph idx="1"/>
          </p:nvPr>
        </p:nvSpPr>
        <p:spPr>
          <a:xfrm>
            <a:off x="119336" y="1117045"/>
            <a:ext cx="11463064" cy="5408299"/>
          </a:xfrm>
        </p:spPr>
        <p:txBody>
          <a:bodyPr/>
          <a:lstStyle/>
          <a:p>
            <a:pPr>
              <a:buFontTx/>
              <a:buNone/>
            </a:pPr>
            <a:r>
              <a:rPr lang="ru-RU" b="1" dirty="0" smtClean="0">
                <a:solidFill>
                  <a:srgbClr val="FF0000"/>
                </a:solidFill>
              </a:rPr>
              <a:t>Молекулы воды, льда и водяного пара </a:t>
            </a:r>
          </a:p>
          <a:p>
            <a:r>
              <a:rPr lang="ru-RU" dirty="0" smtClean="0"/>
              <a:t> А) отличаются друг от друга. </a:t>
            </a:r>
          </a:p>
          <a:p>
            <a:r>
              <a:rPr lang="ru-RU" dirty="0" smtClean="0"/>
              <a:t> Б) не отличаются друг от друга.</a:t>
            </a:r>
          </a:p>
          <a:p>
            <a:pPr>
              <a:buFontTx/>
              <a:buNone/>
            </a:pPr>
            <a:r>
              <a:rPr lang="ru-RU" b="1" dirty="0" smtClean="0">
                <a:solidFill>
                  <a:srgbClr val="FF0000"/>
                </a:solidFill>
              </a:rPr>
              <a:t>Промежутки между молекулами минимальны в</a:t>
            </a:r>
          </a:p>
          <a:p>
            <a:r>
              <a:rPr lang="ru-RU" dirty="0" smtClean="0"/>
              <a:t> А) горячей жидкости </a:t>
            </a:r>
          </a:p>
          <a:p>
            <a:r>
              <a:rPr lang="ru-RU" dirty="0" smtClean="0"/>
              <a:t> Б)  холодной жидкости</a:t>
            </a:r>
          </a:p>
          <a:p>
            <a:pPr>
              <a:buFontTx/>
              <a:buNone/>
            </a:pPr>
            <a:endParaRPr lang="ru-RU" dirty="0" smtClean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96200" y="3891105"/>
            <a:ext cx="3967212" cy="2966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53525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9336" y="188640"/>
            <a:ext cx="11881320" cy="6552727"/>
          </a:xfrm>
        </p:spPr>
        <p:txBody>
          <a:bodyPr>
            <a:normAutofit/>
          </a:bodyPr>
          <a:lstStyle/>
          <a:p>
            <a:pPr>
              <a:buFontTx/>
              <a:buNone/>
              <a:defRPr/>
            </a:pPr>
            <a:r>
              <a:rPr lang="ru-RU" b="1" dirty="0" smtClean="0">
                <a:solidFill>
                  <a:srgbClr val="FF0000"/>
                </a:solidFill>
              </a:rPr>
              <a:t>Самые крупные молекулы можно фотографировать  при помощи:</a:t>
            </a:r>
          </a:p>
          <a:p>
            <a:pPr>
              <a:defRPr/>
            </a:pPr>
            <a:r>
              <a:rPr lang="ru-RU" dirty="0" smtClean="0"/>
              <a:t>А) телескопа</a:t>
            </a:r>
          </a:p>
          <a:p>
            <a:pPr>
              <a:defRPr/>
            </a:pPr>
            <a:r>
              <a:rPr lang="ru-RU" dirty="0" smtClean="0"/>
              <a:t> Б) микроскопа</a:t>
            </a:r>
          </a:p>
          <a:p>
            <a:pPr>
              <a:defRPr/>
            </a:pPr>
            <a:r>
              <a:rPr lang="ru-RU" dirty="0" smtClean="0"/>
              <a:t> В) электронного микроскопа</a:t>
            </a:r>
          </a:p>
          <a:p>
            <a:pPr>
              <a:buFontTx/>
              <a:buNone/>
              <a:defRPr/>
            </a:pPr>
            <a:endParaRPr lang="ru-RU" dirty="0" smtClean="0"/>
          </a:p>
          <a:p>
            <a:pPr>
              <a:buFontTx/>
              <a:buNone/>
              <a:defRPr/>
            </a:pPr>
            <a:r>
              <a:rPr lang="ru-RU" b="1" dirty="0" smtClean="0">
                <a:solidFill>
                  <a:srgbClr val="FF0000"/>
                </a:solidFill>
              </a:rPr>
              <a:t>Можно ли сказать, что объем газа в сосуде равен сумме объемов его молекул? </a:t>
            </a:r>
          </a:p>
          <a:p>
            <a:pPr>
              <a:defRPr/>
            </a:pPr>
            <a:r>
              <a:rPr lang="ru-RU" dirty="0" smtClean="0"/>
              <a:t>А) да;</a:t>
            </a:r>
          </a:p>
          <a:p>
            <a:pPr>
              <a:defRPr/>
            </a:pPr>
            <a:r>
              <a:rPr lang="ru-RU" dirty="0" smtClean="0"/>
              <a:t> Б) нет.</a:t>
            </a:r>
          </a:p>
          <a:p>
            <a:pPr>
              <a:buFontTx/>
              <a:buNone/>
              <a:defRPr/>
            </a:pP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200" y="908720"/>
            <a:ext cx="3729211" cy="270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093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3">
            <a:hlinkClick r:id="" action="ppaction://macro?name=DragandDrop"/>
          </p:cNvPr>
          <p:cNvSpPr>
            <a:spLocks noChangeArrowheads="1"/>
          </p:cNvSpPr>
          <p:nvPr/>
        </p:nvSpPr>
        <p:spPr bwMode="auto">
          <a:xfrm>
            <a:off x="4196104" y="4720964"/>
            <a:ext cx="1928813" cy="1571625"/>
          </a:xfrm>
          <a:prstGeom prst="ellipse">
            <a:avLst/>
          </a:prstGeom>
          <a:solidFill>
            <a:srgbClr val="73F19A"/>
          </a:solidFill>
          <a:ln w="9525">
            <a:solidFill>
              <a:srgbClr val="84F27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ru-RU" sz="2400" b="1" dirty="0">
                <a:solidFill>
                  <a:srgbClr val="000000"/>
                </a:solidFill>
                <a:latin typeface="Calibri" pitchFamily="34" charset="0"/>
              </a:rPr>
              <a:t>       </a:t>
            </a:r>
          </a:p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ru-RU" sz="2400" b="1" dirty="0">
                <a:solidFill>
                  <a:srgbClr val="000000"/>
                </a:solidFill>
                <a:latin typeface="Calibri" pitchFamily="34" charset="0"/>
              </a:rPr>
              <a:t>       О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3084215" y="2907690"/>
            <a:ext cx="1571625" cy="1357312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>
            <a:solidFill>
              <a:srgbClr val="84F27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ts val="1000"/>
              </a:spcAft>
              <a:defRPr/>
            </a:pPr>
            <a:r>
              <a:rPr lang="ru-RU" sz="2400" b="1" dirty="0">
                <a:solidFill>
                  <a:srgbClr val="000000"/>
                </a:solidFill>
                <a:latin typeface="Calibri" pitchFamily="34" charset="0"/>
              </a:rPr>
              <a:t>  С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Oval 2">
            <a:hlinkClick r:id="" action="ppaction://macro?name=DragandDrop"/>
          </p:cNvPr>
          <p:cNvSpPr>
            <a:spLocks noChangeArrowheads="1"/>
          </p:cNvSpPr>
          <p:nvPr/>
        </p:nvSpPr>
        <p:spPr bwMode="auto">
          <a:xfrm>
            <a:off x="1995638" y="5157192"/>
            <a:ext cx="928687" cy="857250"/>
          </a:xfrm>
          <a:prstGeom prst="ellipse">
            <a:avLst/>
          </a:prstGeom>
          <a:solidFill>
            <a:srgbClr val="B8CCE4"/>
          </a:solidFill>
          <a:ln w="9525">
            <a:solidFill>
              <a:srgbClr val="ACFAF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ru-RU" sz="2400">
                <a:solidFill>
                  <a:srgbClr val="000000"/>
                </a:solidFill>
                <a:latin typeface="Calibri" pitchFamily="34" charset="0"/>
              </a:rPr>
              <a:t>Н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Oval 2">
            <a:hlinkClick r:id="" action="ppaction://macro?name=DragandDrop"/>
          </p:cNvPr>
          <p:cNvSpPr>
            <a:spLocks noChangeArrowheads="1"/>
          </p:cNvSpPr>
          <p:nvPr/>
        </p:nvSpPr>
        <p:spPr bwMode="auto">
          <a:xfrm>
            <a:off x="4655840" y="1594479"/>
            <a:ext cx="928688" cy="857250"/>
          </a:xfrm>
          <a:prstGeom prst="ellipse">
            <a:avLst/>
          </a:prstGeom>
          <a:solidFill>
            <a:srgbClr val="B8CCE4"/>
          </a:solidFill>
          <a:ln w="9525">
            <a:solidFill>
              <a:srgbClr val="ACFAF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ru-RU" sz="2400">
                <a:solidFill>
                  <a:srgbClr val="000000"/>
                </a:solidFill>
                <a:latin typeface="Calibri" pitchFamily="34" charset="0"/>
              </a:rPr>
              <a:t>Н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35846" name="Прямоугольник 7"/>
          <p:cNvSpPr>
            <a:spLocks noChangeArrowheads="1"/>
          </p:cNvSpPr>
          <p:nvPr/>
        </p:nvSpPr>
        <p:spPr bwMode="auto">
          <a:xfrm>
            <a:off x="2595564" y="130177"/>
            <a:ext cx="702882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FF0000"/>
                </a:solidFill>
              </a:rPr>
              <a:t>Собери молекулу воды</a:t>
            </a:r>
            <a:endParaRPr lang="ru-RU" sz="3200" dirty="0">
              <a:solidFill>
                <a:srgbClr val="000000"/>
              </a:solidFill>
            </a:endParaRPr>
          </a:p>
        </p:txBody>
      </p:sp>
      <p:sp>
        <p:nvSpPr>
          <p:cNvPr id="35847" name="Oval 4"/>
          <p:cNvSpPr>
            <a:spLocks noChangeArrowheads="1"/>
          </p:cNvSpPr>
          <p:nvPr/>
        </p:nvSpPr>
        <p:spPr bwMode="auto">
          <a:xfrm>
            <a:off x="2024064" y="1285876"/>
            <a:ext cx="1571625" cy="1357313"/>
          </a:xfrm>
          <a:prstGeom prst="ellipse">
            <a:avLst/>
          </a:prstGeom>
          <a:solidFill>
            <a:srgbClr val="FF6600"/>
          </a:solidFill>
          <a:ln w="9525">
            <a:solidFill>
              <a:srgbClr val="84F27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ru-RU" sz="2400" b="1">
                <a:solidFill>
                  <a:srgbClr val="000000"/>
                </a:solidFill>
                <a:latin typeface="Calibri" pitchFamily="34" charset="0"/>
              </a:rPr>
              <a:t>  Не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1658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45677 -0.293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9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245 -0.18842 L 0.74584 -0.30532 L 0.63151 -0.19467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69" y="-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48919 0.103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53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2022" y="332656"/>
            <a:ext cx="5276390" cy="266429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dirty="0">
                <a:latin typeface="+mn-lt"/>
                <a:ea typeface="+mn-ea"/>
                <a:cs typeface="+mn-cs"/>
              </a:rPr>
              <a:t>Почему провода линии электропередач провисают летом</a:t>
            </a:r>
            <a:r>
              <a:rPr lang="ru-RU" sz="3200" dirty="0">
                <a:latin typeface="+mn-lt"/>
                <a:ea typeface="+mn-ea"/>
                <a:cs typeface="+mn-cs"/>
              </a:rPr>
              <a:t>?</a:t>
            </a:r>
            <a:endParaRPr lang="ru-RU" sz="3200" dirty="0"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C:\Documents and Settings\111\Рабочий стол\lep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29" y="-26987"/>
            <a:ext cx="6588093" cy="4598987"/>
          </a:xfrm>
          <a:prstGeom prst="rect">
            <a:avLst/>
          </a:prstGeom>
          <a:noFill/>
        </p:spPr>
      </p:pic>
      <p:sp>
        <p:nvSpPr>
          <p:cNvPr id="36867" name="Прямоугольник 3"/>
          <p:cNvSpPr>
            <a:spLocks noChangeArrowheads="1"/>
          </p:cNvSpPr>
          <p:nvPr/>
        </p:nvSpPr>
        <p:spPr bwMode="auto">
          <a:xfrm>
            <a:off x="191344" y="5085184"/>
            <a:ext cx="79928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</a:rPr>
              <a:t>Зачем на точных измерительных инструментах указывается температура (обычно 20 °С)?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8248" y="4191218"/>
            <a:ext cx="3863752" cy="259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682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7648" y="0"/>
            <a:ext cx="6000760" cy="857232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истории…</a:t>
            </a:r>
            <a:endParaRPr lang="ru-RU" b="1" dirty="0">
              <a:solidFill>
                <a:schemeClr val="accent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802" y="837808"/>
            <a:ext cx="6936294" cy="6072206"/>
          </a:xfrm>
        </p:spPr>
        <p:txBody>
          <a:bodyPr>
            <a:normAutofit lnSpcReduction="10000"/>
          </a:bodyPr>
          <a:lstStyle/>
          <a:p>
            <a:r>
              <a:rPr lang="ru-RU" sz="3300" dirty="0" smtClean="0">
                <a:solidFill>
                  <a:schemeClr val="accent1">
                    <a:lumMod val="10000"/>
                  </a:schemeClr>
                </a:solidFill>
              </a:rPr>
              <a:t>Еще в Древней Греции, около 2,5 тысяч лет назад, была выдвинута гипотеза о том, что </a:t>
            </a:r>
            <a:r>
              <a:rPr lang="ru-RU" sz="3300" b="1" dirty="0" smtClean="0">
                <a:solidFill>
                  <a:srgbClr val="FF0000"/>
                </a:solidFill>
              </a:rPr>
              <a:t>вещество состоит из мельчайших частичек </a:t>
            </a:r>
            <a:r>
              <a:rPr lang="ru-RU" sz="3300" dirty="0" smtClean="0">
                <a:solidFill>
                  <a:schemeClr val="accent1">
                    <a:lumMod val="10000"/>
                  </a:schemeClr>
                </a:solidFill>
              </a:rPr>
              <a:t>– атомов и молекул. </a:t>
            </a:r>
          </a:p>
          <a:p>
            <a:r>
              <a:rPr lang="ru-RU" sz="3300" dirty="0" smtClean="0">
                <a:solidFill>
                  <a:schemeClr val="accent1">
                    <a:lumMod val="10000"/>
                  </a:schemeClr>
                </a:solidFill>
              </a:rPr>
              <a:t>Основоположником идеи дискретного строения вещества считается древнегреческий философ </a:t>
            </a:r>
            <a:r>
              <a:rPr lang="ru-RU" sz="3300" dirty="0" err="1" smtClean="0">
                <a:solidFill>
                  <a:schemeClr val="accent1">
                    <a:lumMod val="10000"/>
                  </a:schemeClr>
                </a:solidFill>
              </a:rPr>
              <a:t>Демокрит</a:t>
            </a:r>
            <a:r>
              <a:rPr lang="ru-RU" sz="3300" dirty="0" smtClean="0">
                <a:solidFill>
                  <a:schemeClr val="accent1">
                    <a:lumMod val="10000"/>
                  </a:schemeClr>
                </a:solidFill>
              </a:rPr>
              <a:t>, живший  около 470 года до новой эры</a:t>
            </a:r>
            <a:r>
              <a:rPr lang="ru-RU" sz="3300" dirty="0" smtClean="0"/>
              <a:t>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080" y="980728"/>
            <a:ext cx="5375920" cy="56886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776" y="1015081"/>
            <a:ext cx="1184448" cy="1189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6633"/>
            <a:ext cx="109728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0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Как работает жидкостный  термометр?</a:t>
            </a:r>
            <a:endParaRPr lang="ru-RU" sz="3000" b="1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89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mtClean="0"/>
              <a:t> </a:t>
            </a:r>
          </a:p>
          <a:p>
            <a:endParaRPr lang="ru-RU" smtClean="0"/>
          </a:p>
        </p:txBody>
      </p:sp>
      <p:pic>
        <p:nvPicPr>
          <p:cNvPr id="37891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352" y="908720"/>
            <a:ext cx="5184576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Прямоугольник 4"/>
          <p:cNvSpPr>
            <a:spLocks noChangeArrowheads="1"/>
          </p:cNvSpPr>
          <p:nvPr/>
        </p:nvSpPr>
        <p:spPr bwMode="auto">
          <a:xfrm>
            <a:off x="5794177" y="908720"/>
            <a:ext cx="6134472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4000" dirty="0">
                <a:solidFill>
                  <a:srgbClr val="000000"/>
                </a:solidFill>
              </a:rPr>
              <a:t>Длина столбика ртути в трубке комнатного термометра увеличилась. Увеличилось ли при этом число молекул ртути? Изменился ли объем каждой молекулы ртути в термометре?</a:t>
            </a:r>
          </a:p>
        </p:txBody>
      </p:sp>
    </p:spTree>
    <p:extLst>
      <p:ext uri="{BB962C8B-B14F-4D97-AF65-F5344CB8AC3E}">
        <p14:creationId xmlns:p14="http://schemas.microsoft.com/office/powerpoint/2010/main" val="176255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358188" cy="17145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стакане с водой плавает брусок льда (см.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рисунок). После того, как лед растает, уровень воды в стакане. . . 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3352" y="1987010"/>
            <a:ext cx="72728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3200" dirty="0"/>
              <a:t>поднимется, т.к. объем ледяного бруска больше объема вытесненной им воды.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3200" dirty="0"/>
              <a:t>опустится, т.к. плотность льда меньше плотности воды.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3200" dirty="0"/>
              <a:t>останется на прежнем уровне, т.к. масса льда равна массе воды.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3200" dirty="0"/>
              <a:t>поднимется, т.к. воды станет больше</a:t>
            </a:r>
            <a:r>
              <a:rPr lang="ru-RU" sz="2800" dirty="0"/>
              <a:t>.</a:t>
            </a:r>
            <a:endParaRPr lang="ru-RU" sz="2800" dirty="0"/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12224" y="184666"/>
            <a:ext cx="3902681" cy="6529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40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Решаем задачу</a:t>
            </a:r>
          </a:p>
        </p:txBody>
      </p:sp>
      <p:sp>
        <p:nvSpPr>
          <p:cNvPr id="38914" name="Содержимое 2"/>
          <p:cNvSpPr>
            <a:spLocks noGrp="1"/>
          </p:cNvSpPr>
          <p:nvPr>
            <p:ph idx="1"/>
          </p:nvPr>
        </p:nvSpPr>
        <p:spPr>
          <a:xfrm>
            <a:off x="191344" y="908720"/>
            <a:ext cx="5500687" cy="2714625"/>
          </a:xfrm>
        </p:spPr>
        <p:txBody>
          <a:bodyPr/>
          <a:lstStyle/>
          <a:p>
            <a:pPr algn="just">
              <a:buFontTx/>
              <a:buNone/>
            </a:pPr>
            <a:r>
              <a:rPr lang="ru-RU" sz="2400" dirty="0"/>
              <a:t>    Капля масла объемом</a:t>
            </a:r>
          </a:p>
          <a:p>
            <a:pPr algn="just">
              <a:buFontTx/>
              <a:buNone/>
            </a:pPr>
            <a:r>
              <a:rPr lang="ru-RU" sz="2400" dirty="0"/>
              <a:t>    0,002 мм</a:t>
            </a:r>
            <a:r>
              <a:rPr lang="ru-RU" sz="2400" baseline="30000" dirty="0"/>
              <a:t>3</a:t>
            </a:r>
            <a:r>
              <a:rPr lang="ru-RU" sz="2400" dirty="0"/>
              <a:t> растеклась по поверхности воды тонким слоем, площадь которого     100 см</a:t>
            </a:r>
            <a:r>
              <a:rPr lang="ru-RU" sz="2400" baseline="30000" dirty="0"/>
              <a:t>2</a:t>
            </a:r>
            <a:r>
              <a:rPr lang="ru-RU" sz="2400" dirty="0"/>
              <a:t> .</a:t>
            </a:r>
          </a:p>
          <a:p>
            <a:pPr algn="just">
              <a:buFontTx/>
              <a:buNone/>
            </a:pPr>
            <a:r>
              <a:rPr lang="ru-RU" sz="2400" dirty="0"/>
              <a:t>   Принимая толщину слоя равной диаметру молекулы масла, найдите этот диаметр.</a:t>
            </a:r>
          </a:p>
          <a:p>
            <a:pPr algn="just">
              <a:buFontTx/>
              <a:buNone/>
            </a:pPr>
            <a:endParaRPr lang="ru-RU" sz="2400" dirty="0"/>
          </a:p>
          <a:p>
            <a:pPr algn="just">
              <a:buFontTx/>
              <a:buNone/>
            </a:pPr>
            <a:endParaRPr lang="ru-RU" sz="2400" dirty="0"/>
          </a:p>
          <a:p>
            <a:pPr algn="just">
              <a:buFontTx/>
              <a:buNone/>
            </a:pPr>
            <a:endParaRPr lang="ru-RU" sz="2400" dirty="0"/>
          </a:p>
          <a:p>
            <a:pPr algn="just">
              <a:buFontTx/>
              <a:buNone/>
            </a:pPr>
            <a:r>
              <a:rPr lang="ru-RU" sz="2400" dirty="0"/>
              <a:t>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3016" y="1214438"/>
            <a:ext cx="4779527" cy="2193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384" y="3694783"/>
            <a:ext cx="8803796" cy="304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26747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20688"/>
            <a:ext cx="12192000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dirty="0" smtClean="0">
                <a:solidFill>
                  <a:srgbClr val="FF0000"/>
                </a:solidFill>
              </a:rPr>
              <a:t>Домашнее  задание:</a:t>
            </a: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AutoNum type="arabicParenR"/>
              <a:defRPr/>
            </a:pPr>
            <a:r>
              <a:rPr lang="ru-RU" sz="2800" b="1" dirty="0" smtClean="0">
                <a:solidFill>
                  <a:srgbClr val="2D2D8A">
                    <a:lumMod val="60000"/>
                    <a:lumOff val="40000"/>
                  </a:srgbClr>
                </a:solidFill>
              </a:rPr>
              <a:t>§ </a:t>
            </a:r>
            <a:r>
              <a:rPr lang="ru-RU" sz="2800" b="1" dirty="0">
                <a:solidFill>
                  <a:srgbClr val="2D2D8A">
                    <a:lumMod val="60000"/>
                    <a:lumOff val="40000"/>
                  </a:srgbClr>
                </a:solidFill>
              </a:rPr>
              <a:t>7, 8</a:t>
            </a:r>
            <a:r>
              <a:rPr lang="ru-RU" sz="2800" b="1" dirty="0" smtClean="0">
                <a:solidFill>
                  <a:srgbClr val="2D2D8A">
                    <a:lumMod val="60000"/>
                    <a:lumOff val="40000"/>
                  </a:srgbClr>
                </a:solidFill>
              </a:rPr>
              <a:t>, ответить на вопросы после параграфов</a:t>
            </a: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AutoNum type="arabicParenR"/>
              <a:defRPr/>
            </a:pPr>
            <a:r>
              <a:rPr lang="ru-RU" sz="2800" b="1" dirty="0" smtClean="0">
                <a:solidFill>
                  <a:srgbClr val="2D2D8A">
                    <a:lumMod val="60000"/>
                    <a:lumOff val="40000"/>
                  </a:srgbClr>
                </a:solidFill>
              </a:rPr>
              <a:t> </a:t>
            </a:r>
            <a:r>
              <a:rPr lang="ru-RU" sz="2800" b="1" dirty="0">
                <a:solidFill>
                  <a:srgbClr val="2D2D8A">
                    <a:lumMod val="60000"/>
                    <a:lumOff val="40000"/>
                  </a:srgbClr>
                </a:solidFill>
              </a:rPr>
              <a:t>ознакомиться  с лабораторной  работой  №2 стр. </a:t>
            </a:r>
            <a:r>
              <a:rPr lang="ru-RU" sz="2800" b="1" dirty="0">
                <a:solidFill>
                  <a:srgbClr val="2D2D8A">
                    <a:lumMod val="60000"/>
                    <a:lumOff val="40000"/>
                  </a:srgbClr>
                </a:solidFill>
              </a:rPr>
              <a:t>160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srgbClr val="2D2D8A">
                    <a:lumMod val="60000"/>
                    <a:lumOff val="40000"/>
                  </a:srgbClr>
                </a:solidFill>
              </a:rPr>
              <a:t>2) сборник задач по физике 7-9 классы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srgbClr val="2D2D8A">
                    <a:lumMod val="60000"/>
                    <a:lumOff val="40000"/>
                  </a:srgbClr>
                </a:solidFill>
              </a:rPr>
              <a:t> А.В. </a:t>
            </a:r>
            <a:r>
              <a:rPr lang="ru-RU" sz="2800" b="1" dirty="0" err="1">
                <a:solidFill>
                  <a:srgbClr val="2D2D8A">
                    <a:lumMod val="60000"/>
                    <a:lumOff val="40000"/>
                  </a:srgbClr>
                </a:solidFill>
              </a:rPr>
              <a:t>Пёрышкин</a:t>
            </a:r>
            <a:r>
              <a:rPr lang="ru-RU" sz="2800" b="1" dirty="0">
                <a:solidFill>
                  <a:srgbClr val="2D2D8A">
                    <a:lumMod val="60000"/>
                    <a:lumOff val="40000"/>
                  </a:srgbClr>
                </a:solidFill>
              </a:rPr>
              <a:t> №13(</a:t>
            </a:r>
            <a:r>
              <a:rPr lang="ru-RU" sz="2800" b="1" dirty="0" err="1">
                <a:solidFill>
                  <a:srgbClr val="2D2D8A">
                    <a:lumMod val="60000"/>
                    <a:lumOff val="40000"/>
                  </a:srgbClr>
                </a:solidFill>
              </a:rPr>
              <a:t>письм</a:t>
            </a:r>
            <a:r>
              <a:rPr lang="ru-RU" sz="2800" b="1" dirty="0">
                <a:solidFill>
                  <a:srgbClr val="2D2D8A">
                    <a:lumMod val="60000"/>
                    <a:lumOff val="40000"/>
                  </a:srgbClr>
                </a:solidFill>
              </a:rPr>
              <a:t>.), № 31, 34, 35(устно</a:t>
            </a:r>
            <a:r>
              <a:rPr lang="ru-RU" sz="2800" b="1" dirty="0" smtClean="0">
                <a:solidFill>
                  <a:srgbClr val="2D2D8A">
                    <a:lumMod val="60000"/>
                    <a:lumOff val="40000"/>
                  </a:srgbClr>
                </a:solidFill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solidFill>
                  <a:srgbClr val="2D2D8A">
                    <a:lumMod val="60000"/>
                    <a:lumOff val="40000"/>
                  </a:srgbClr>
                </a:solidFill>
              </a:rPr>
              <a:t>Дополнительное задание: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srgbClr val="2D2D8A">
                    <a:lumMod val="60000"/>
                    <a:lumOff val="40000"/>
                  </a:srgbClr>
                </a:solidFill>
              </a:rPr>
              <a:t>и</a:t>
            </a:r>
            <a:r>
              <a:rPr lang="ru-RU" sz="2800" b="1" dirty="0" smtClean="0">
                <a:solidFill>
                  <a:srgbClr val="2D2D8A">
                    <a:lumMod val="60000"/>
                    <a:lumOff val="40000"/>
                  </a:srgbClr>
                </a:solidFill>
              </a:rPr>
              <a:t>зготовить из пластилина две молекулы воды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800" b="1" dirty="0">
              <a:solidFill>
                <a:srgbClr val="2D2D8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152" y="3888964"/>
            <a:ext cx="4727848" cy="294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073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95472" y="0"/>
            <a:ext cx="8229600" cy="71435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Литература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857208"/>
            <a:ext cx="12072664" cy="6000792"/>
          </a:xfrm>
        </p:spPr>
        <p:txBody>
          <a:bodyPr>
            <a:normAutofit lnSpcReduction="10000"/>
          </a:bodyPr>
          <a:lstStyle/>
          <a:p>
            <a:pPr lvl="0">
              <a:buFont typeface="+mj-lt"/>
              <a:buAutoNum type="arabicPeriod"/>
            </a:pPr>
            <a:r>
              <a:rPr lang="ru-RU" sz="1800" dirty="0">
                <a:solidFill>
                  <a:schemeClr val="tx1"/>
                </a:solidFill>
              </a:rPr>
              <a:t>Агрегатные состояния вещества. Аргументы и факты //[Электронный ресурс]// </a:t>
            </a:r>
            <a:r>
              <a:rPr lang="en-US" sz="1800" u="sng" dirty="0">
                <a:solidFill>
                  <a:schemeClr val="tx1"/>
                </a:solidFill>
                <a:hlinkClick r:id="rId2"/>
              </a:rPr>
              <a:t>http://gazeta.aif.ru/online/kids/106/de02_01</a:t>
            </a:r>
            <a:endParaRPr lang="ru-RU" sz="1800" u="sng" dirty="0">
              <a:solidFill>
                <a:schemeClr val="tx1"/>
              </a:solidFill>
              <a:hlinkClick r:id="rId2"/>
            </a:endParaRPr>
          </a:p>
          <a:p>
            <a:pPr lvl="0">
              <a:buFont typeface="+mj-lt"/>
              <a:buAutoNum type="arabicPeriod"/>
            </a:pPr>
            <a:r>
              <a:rPr lang="ru-RU" sz="1800" dirty="0" err="1">
                <a:solidFill>
                  <a:schemeClr val="tx1"/>
                </a:solidFill>
              </a:rPr>
              <a:t>Гутник</a:t>
            </a:r>
            <a:r>
              <a:rPr lang="ru-RU" sz="1800" dirty="0">
                <a:solidFill>
                  <a:schemeClr val="tx1"/>
                </a:solidFill>
              </a:rPr>
              <a:t>, Е. М., Физика. 7 класс. Учебник для общеобразовательных школ / Е. М. </a:t>
            </a:r>
            <a:r>
              <a:rPr lang="ru-RU" sz="1800" dirty="0" err="1">
                <a:solidFill>
                  <a:schemeClr val="tx1"/>
                </a:solidFill>
              </a:rPr>
              <a:t>Гутник</a:t>
            </a:r>
            <a:r>
              <a:rPr lang="ru-RU" sz="1800" dirty="0">
                <a:solidFill>
                  <a:schemeClr val="tx1"/>
                </a:solidFill>
              </a:rPr>
              <a:t>, А. В. </a:t>
            </a:r>
            <a:r>
              <a:rPr lang="ru-RU" sz="1800" dirty="0" err="1">
                <a:solidFill>
                  <a:schemeClr val="tx1"/>
                </a:solidFill>
              </a:rPr>
              <a:t>Перышкин</a:t>
            </a:r>
            <a:r>
              <a:rPr lang="ru-RU" sz="1800" dirty="0">
                <a:solidFill>
                  <a:schemeClr val="tx1"/>
                </a:solidFill>
              </a:rPr>
              <a:t>. - М.: Дрофа, 2009. – 302 с.</a:t>
            </a:r>
          </a:p>
          <a:p>
            <a:pPr lvl="0">
              <a:buFont typeface="+mj-lt"/>
              <a:buAutoNum type="arabicPeriod"/>
            </a:pPr>
            <a:r>
              <a:rPr lang="ru-RU" sz="1800" dirty="0">
                <a:solidFill>
                  <a:schemeClr val="tx1"/>
                </a:solidFill>
              </a:rPr>
              <a:t>Зорин, Н.И. ГИА 2010. Физика. Тренировочные задания: 9 класс / Н.И. Зорин. – М.: </a:t>
            </a:r>
            <a:r>
              <a:rPr lang="ru-RU" sz="1800" dirty="0" err="1">
                <a:solidFill>
                  <a:schemeClr val="tx1"/>
                </a:solidFill>
              </a:rPr>
              <a:t>Эксмо</a:t>
            </a:r>
            <a:r>
              <a:rPr lang="ru-RU" sz="1800" dirty="0">
                <a:solidFill>
                  <a:schemeClr val="tx1"/>
                </a:solidFill>
              </a:rPr>
              <a:t>, 2010. – 112 с. – (Государственная (итоговая) аттестация (в новой форме).</a:t>
            </a:r>
          </a:p>
          <a:p>
            <a:pPr lvl="0">
              <a:buFont typeface="+mj-lt"/>
              <a:buAutoNum type="arabicPeriod"/>
            </a:pPr>
            <a:r>
              <a:rPr lang="ru-RU" sz="1800" dirty="0" err="1">
                <a:solidFill>
                  <a:schemeClr val="tx1"/>
                </a:solidFill>
              </a:rPr>
              <a:t>Кабардин</a:t>
            </a:r>
            <a:r>
              <a:rPr lang="ru-RU" sz="1800" dirty="0">
                <a:solidFill>
                  <a:schemeClr val="tx1"/>
                </a:solidFill>
              </a:rPr>
              <a:t>, О.Ф. Физика. 9 </a:t>
            </a:r>
            <a:r>
              <a:rPr lang="ru-RU" sz="1800" dirty="0" err="1">
                <a:solidFill>
                  <a:schemeClr val="tx1"/>
                </a:solidFill>
              </a:rPr>
              <a:t>кл</a:t>
            </a:r>
            <a:r>
              <a:rPr lang="ru-RU" sz="1800" dirty="0">
                <a:solidFill>
                  <a:schemeClr val="tx1"/>
                </a:solidFill>
              </a:rPr>
              <a:t>.: сборник тестовых заданий для подготовки к итоговой аттестации за курс основной школы / О.Ф. </a:t>
            </a:r>
            <a:r>
              <a:rPr lang="ru-RU" sz="1800" dirty="0" err="1">
                <a:solidFill>
                  <a:schemeClr val="tx1"/>
                </a:solidFill>
              </a:rPr>
              <a:t>Кабардин</a:t>
            </a:r>
            <a:r>
              <a:rPr lang="ru-RU" sz="1800" dirty="0">
                <a:solidFill>
                  <a:schemeClr val="tx1"/>
                </a:solidFill>
              </a:rPr>
              <a:t>. – М.: Дрофа, 2008. – 219 с;</a:t>
            </a:r>
          </a:p>
          <a:p>
            <a:pPr lvl="0">
              <a:buFont typeface="+mj-lt"/>
              <a:buAutoNum type="arabicPeriod"/>
            </a:pPr>
            <a:r>
              <a:rPr lang="ru-RU" sz="1800" dirty="0">
                <a:solidFill>
                  <a:schemeClr val="tx1"/>
                </a:solidFill>
              </a:rPr>
              <a:t>Молекулярные силы. Единая коллекция цифровых образовательных ресурсов //[Электронный ресурс]// </a:t>
            </a:r>
            <a:r>
              <a:rPr lang="en-US" sz="1800" u="sng" dirty="0">
                <a:solidFill>
                  <a:schemeClr val="tx1"/>
                </a:solidFill>
                <a:hlinkClick r:id="rId2"/>
              </a:rPr>
              <a:t>http://collection.edu.yar.ru/catalog/res/04d94d50-42fb-4b56-8912-96f08359c717/view</a:t>
            </a:r>
            <a:r>
              <a:rPr lang="en-US" sz="1800" u="sng" dirty="0">
                <a:solidFill>
                  <a:schemeClr val="tx1"/>
                </a:solidFill>
              </a:rPr>
              <a:t>/</a:t>
            </a:r>
            <a:endParaRPr lang="ru-RU" sz="1800" dirty="0">
              <a:solidFill>
                <a:schemeClr val="tx1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ru-RU" sz="1800" u="sng" dirty="0">
                <a:solidFill>
                  <a:schemeClr val="tx1"/>
                </a:solidFill>
              </a:rPr>
              <a:t>Основные положения теории.</a:t>
            </a:r>
            <a:r>
              <a:rPr lang="ru-RU" sz="1800" dirty="0">
                <a:solidFill>
                  <a:schemeClr val="tx1"/>
                </a:solidFill>
              </a:rPr>
              <a:t> Портал Естественных Наук//[Электронный ресурс]//</a:t>
            </a:r>
            <a:r>
              <a:rPr lang="ru-RU" sz="1800" u="sng" dirty="0">
                <a:solidFill>
                  <a:schemeClr val="tx1"/>
                </a:solidFill>
              </a:rPr>
              <a:t> </a:t>
            </a:r>
            <a:r>
              <a:rPr lang="ru-RU" sz="1800" u="sng" dirty="0">
                <a:solidFill>
                  <a:schemeClr val="tx1"/>
                </a:solidFill>
                <a:hlinkClick r:id="rId2"/>
              </a:rPr>
              <a:t>http://e-science.ru/physics/theory/?t=224</a:t>
            </a:r>
            <a:endParaRPr lang="ru-RU" sz="1800" dirty="0">
              <a:solidFill>
                <a:schemeClr val="tx1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ru-RU" sz="1800" dirty="0" err="1">
                <a:solidFill>
                  <a:schemeClr val="tx1"/>
                </a:solidFill>
              </a:rPr>
              <a:t>Перышкин</a:t>
            </a:r>
            <a:r>
              <a:rPr lang="ru-RU" sz="1800" dirty="0">
                <a:solidFill>
                  <a:schemeClr val="tx1"/>
                </a:solidFill>
              </a:rPr>
              <a:t>, А. В., Физика. 7 класс. Учебник для общеобразовательных школ / А. В. </a:t>
            </a:r>
            <a:r>
              <a:rPr lang="ru-RU" sz="1800" dirty="0" err="1">
                <a:solidFill>
                  <a:schemeClr val="tx1"/>
                </a:solidFill>
              </a:rPr>
              <a:t>Перышкин</a:t>
            </a:r>
            <a:r>
              <a:rPr lang="ru-RU" sz="1800" dirty="0">
                <a:solidFill>
                  <a:schemeClr val="tx1"/>
                </a:solidFill>
              </a:rPr>
              <a:t>. - М.: Дрофа, 2009. – 198 с.</a:t>
            </a:r>
          </a:p>
          <a:p>
            <a:pPr lvl="0">
              <a:buFont typeface="+mj-lt"/>
              <a:buAutoNum type="arabicPeriod"/>
            </a:pPr>
            <a:r>
              <a:rPr lang="ru-RU" sz="1800" dirty="0" smtClean="0">
                <a:solidFill>
                  <a:schemeClr val="tx1"/>
                </a:solidFill>
              </a:rPr>
              <a:t>Сила </a:t>
            </a:r>
            <a:r>
              <a:rPr lang="ru-RU" sz="1800" dirty="0">
                <a:solidFill>
                  <a:schemeClr val="tx1"/>
                </a:solidFill>
              </a:rPr>
              <a:t>упругости. </a:t>
            </a:r>
            <a:r>
              <a:rPr lang="ru-RU" sz="1800" dirty="0">
                <a:solidFill>
                  <a:schemeClr val="tx1"/>
                </a:solidFill>
              </a:rPr>
              <a:t>Закон Гука. </a:t>
            </a:r>
            <a:r>
              <a:rPr lang="ru-RU" sz="1800" dirty="0">
                <a:solidFill>
                  <a:schemeClr val="tx1"/>
                </a:solidFill>
                <a:hlinkClick r:id="rId3" tooltip="Весь курс Физики"/>
              </a:rPr>
              <a:t>Весь курс Физики</a:t>
            </a:r>
            <a:r>
              <a:rPr lang="ru-RU" sz="1800" dirty="0">
                <a:solidFill>
                  <a:schemeClr val="tx1"/>
                </a:solidFill>
              </a:rPr>
              <a:t> //[Электронный ресурс]//</a:t>
            </a:r>
            <a:r>
              <a:rPr lang="ru-RU" sz="1800" u="sng" dirty="0">
                <a:solidFill>
                  <a:schemeClr val="tx1"/>
                </a:solidFill>
              </a:rPr>
              <a:t> </a:t>
            </a:r>
            <a:r>
              <a:rPr lang="en-US" sz="1800" u="sng" dirty="0">
                <a:solidFill>
                  <a:schemeClr val="tx1"/>
                </a:solidFill>
                <a:hlinkClick r:id="rId2"/>
              </a:rPr>
              <a:t>http</a:t>
            </a:r>
            <a:r>
              <a:rPr lang="ru-RU" sz="1800" u="sng" dirty="0">
                <a:solidFill>
                  <a:schemeClr val="tx1"/>
                </a:solidFill>
                <a:hlinkClick r:id="rId2"/>
              </a:rPr>
              <a:t>://</a:t>
            </a:r>
            <a:r>
              <a:rPr lang="en-US" sz="1800" u="sng" dirty="0" err="1">
                <a:solidFill>
                  <a:schemeClr val="tx1"/>
                </a:solidFill>
                <a:hlinkClick r:id="rId2"/>
              </a:rPr>
              <a:t>fizika</a:t>
            </a:r>
            <a:r>
              <a:rPr lang="ru-RU" sz="1800" u="sng" dirty="0">
                <a:solidFill>
                  <a:schemeClr val="tx1"/>
                </a:solidFill>
                <a:hlinkClick r:id="rId2"/>
              </a:rPr>
              <a:t>.</a:t>
            </a:r>
            <a:r>
              <a:rPr lang="en-US" sz="1800" u="sng" dirty="0" err="1">
                <a:solidFill>
                  <a:schemeClr val="tx1"/>
                </a:solidFill>
                <a:hlinkClick r:id="rId2"/>
              </a:rPr>
              <a:t>ayp</a:t>
            </a:r>
            <a:r>
              <a:rPr lang="ru-RU" sz="1800" u="sng" dirty="0">
                <a:solidFill>
                  <a:schemeClr val="tx1"/>
                </a:solidFill>
                <a:hlinkClick r:id="rId2"/>
              </a:rPr>
              <a:t>.</a:t>
            </a:r>
            <a:r>
              <a:rPr lang="en-US" sz="1800" u="sng" dirty="0" err="1">
                <a:solidFill>
                  <a:schemeClr val="tx1"/>
                </a:solidFill>
                <a:hlinkClick r:id="rId2"/>
              </a:rPr>
              <a:t>ru</a:t>
            </a:r>
            <a:r>
              <a:rPr lang="ru-RU" sz="1800" u="sng" dirty="0">
                <a:solidFill>
                  <a:schemeClr val="tx1"/>
                </a:solidFill>
                <a:hlinkClick r:id="rId2"/>
              </a:rPr>
              <a:t>/1/1_12.</a:t>
            </a:r>
            <a:r>
              <a:rPr lang="en-US" sz="1800" u="sng" dirty="0">
                <a:solidFill>
                  <a:schemeClr val="tx1"/>
                </a:solidFill>
                <a:hlinkClick r:id="rId2"/>
              </a:rPr>
              <a:t>html</a:t>
            </a:r>
            <a:endParaRPr lang="ru-RU" sz="1800" u="sng" dirty="0">
              <a:solidFill>
                <a:schemeClr val="tx1"/>
              </a:solidFill>
              <a:hlinkClick r:id="rId2"/>
            </a:endParaRPr>
          </a:p>
          <a:p>
            <a:pPr lvl="0">
              <a:buFont typeface="+mj-lt"/>
              <a:buAutoNum type="arabicPeriod"/>
            </a:pPr>
            <a:r>
              <a:rPr lang="ru-RU" sz="1800" dirty="0">
                <a:solidFill>
                  <a:schemeClr val="tx1"/>
                </a:solidFill>
              </a:rPr>
              <a:t>Тема 8. Молекулярно-кинетическая теория. </a:t>
            </a:r>
            <a:r>
              <a:rPr lang="ru-RU" sz="1800" dirty="0" err="1">
                <a:solidFill>
                  <a:schemeClr val="tx1"/>
                </a:solidFill>
              </a:rPr>
              <a:t>Dproc.do.am</a:t>
            </a:r>
            <a:r>
              <a:rPr lang="ru-RU" sz="1800" dirty="0">
                <a:solidFill>
                  <a:schemeClr val="tx1"/>
                </a:solidFill>
              </a:rPr>
              <a:t> //[Электронный ресурс] // </a:t>
            </a:r>
            <a:r>
              <a:rPr lang="ru-RU" sz="1800" u="sng" dirty="0">
                <a:solidFill>
                  <a:schemeClr val="tx1"/>
                </a:solidFill>
                <a:hlinkClick r:id="rId4"/>
              </a:rPr>
              <a:t>http://dproc.do.am/publ/3-1-0-12</a:t>
            </a:r>
          </a:p>
          <a:p>
            <a:pPr lvl="0">
              <a:buFont typeface="+mj-lt"/>
              <a:buAutoNum type="arabicPeriod"/>
            </a:pPr>
            <a:r>
              <a:rPr lang="ru-RU" sz="1800" dirty="0">
                <a:solidFill>
                  <a:schemeClr val="tx1"/>
                </a:solidFill>
              </a:rPr>
              <a:t>Федеральный институт педагогических измерений. Контрольные измерительные материалы (КИМ) Физика </a:t>
            </a:r>
            <a:r>
              <a:rPr lang="ru-RU" sz="1800" u="sng" dirty="0">
                <a:solidFill>
                  <a:schemeClr val="tx1"/>
                </a:solidFill>
                <a:hlinkClick r:id="rId5"/>
              </a:rPr>
              <a:t>ГИА-9 2010 г.</a:t>
            </a:r>
            <a:r>
              <a:rPr lang="ru-RU" sz="1800" dirty="0">
                <a:solidFill>
                  <a:schemeClr val="tx1"/>
                </a:solidFill>
              </a:rPr>
              <a:t> //[Электронный ресурс]// </a:t>
            </a:r>
            <a:r>
              <a:rPr lang="ru-RU" sz="1800" u="sng" dirty="0">
                <a:solidFill>
                  <a:schemeClr val="tx1"/>
                </a:solidFill>
                <a:hlinkClick r:id="rId5"/>
              </a:rPr>
              <a:t>http://fipi.ru/view/sections/214/docs/</a:t>
            </a:r>
            <a:r>
              <a:rPr lang="ru-RU" sz="1800" dirty="0">
                <a:solidFill>
                  <a:schemeClr val="tx1"/>
                </a:solidFill>
              </a:rPr>
              <a:t>  </a:t>
            </a:r>
          </a:p>
          <a:p>
            <a:pPr lvl="0">
              <a:buFont typeface="+mj-lt"/>
              <a:buAutoNum type="arabicPeriod"/>
            </a:pPr>
            <a:r>
              <a:rPr lang="ru-RU" sz="1800" dirty="0">
                <a:solidFill>
                  <a:schemeClr val="tx1"/>
                </a:solidFill>
              </a:rPr>
              <a:t>Федеральный институт педагогических измерений. Контрольные измерительные материалы (КИМ) Физика ЕГЭ 2001-2010 //[Электронный ресурс]// </a:t>
            </a:r>
            <a:r>
              <a:rPr lang="en-US" sz="1800" u="sng" dirty="0">
                <a:solidFill>
                  <a:schemeClr val="tx1"/>
                </a:solidFill>
                <a:hlinkClick r:id="rId4"/>
              </a:rPr>
              <a:t>http</a:t>
            </a:r>
            <a:r>
              <a:rPr lang="ru-RU" sz="1800" u="sng" dirty="0">
                <a:solidFill>
                  <a:schemeClr val="tx1"/>
                </a:solidFill>
                <a:hlinkClick r:id="rId4"/>
              </a:rPr>
              <a:t>://</a:t>
            </a:r>
            <a:r>
              <a:rPr lang="en-US" sz="1800" u="sng" dirty="0" err="1">
                <a:solidFill>
                  <a:schemeClr val="tx1"/>
                </a:solidFill>
                <a:hlinkClick r:id="rId4"/>
              </a:rPr>
              <a:t>fipi</a:t>
            </a:r>
            <a:r>
              <a:rPr lang="ru-RU" sz="1800" u="sng" dirty="0">
                <a:solidFill>
                  <a:schemeClr val="tx1"/>
                </a:solidFill>
                <a:hlinkClick r:id="rId4"/>
              </a:rPr>
              <a:t>.</a:t>
            </a:r>
            <a:r>
              <a:rPr lang="en-US" sz="1800" u="sng" dirty="0" err="1">
                <a:solidFill>
                  <a:schemeClr val="tx1"/>
                </a:solidFill>
                <a:hlinkClick r:id="rId4"/>
              </a:rPr>
              <a:t>ru</a:t>
            </a:r>
            <a:r>
              <a:rPr lang="en-US" sz="1800" u="sng" dirty="0">
                <a:solidFill>
                  <a:schemeClr val="tx1"/>
                </a:solidFill>
                <a:hlinkClick r:id="rId4"/>
              </a:rPr>
              <a:t>/view/sections/92/docs</a:t>
            </a:r>
            <a:r>
              <a:rPr lang="ru-RU" sz="1800" u="sng" dirty="0">
                <a:solidFill>
                  <a:schemeClr val="tx1"/>
                </a:solidFill>
                <a:hlinkClick r:id="rId4"/>
              </a:rPr>
              <a:t>/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8" name="AutoShape 12"/>
          <p:cNvSpPr>
            <a:spLocks noChangeArrowheads="1"/>
          </p:cNvSpPr>
          <p:nvPr/>
        </p:nvSpPr>
        <p:spPr bwMode="auto">
          <a:xfrm rot="588180">
            <a:off x="4874864" y="1376272"/>
            <a:ext cx="6984776" cy="5366730"/>
          </a:xfrm>
          <a:prstGeom prst="cloudCallout">
            <a:avLst>
              <a:gd name="adj1" fmla="val -67900"/>
              <a:gd name="adj2" fmla="val 32035"/>
            </a:avLst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-181306"/>
            <a:ext cx="12192000" cy="1371931"/>
          </a:xfrm>
        </p:spPr>
        <p:txBody>
          <a:bodyPr>
            <a:normAutofit fontScale="90000"/>
          </a:bodyPr>
          <a:lstStyle/>
          <a:p>
            <a:r>
              <a:rPr lang="ru-RU" altLang="ru-RU" sz="4000" b="1" i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altLang="ru-RU" sz="4000" b="1" i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</a:br>
            <a:r>
              <a:rPr lang="ru-RU" altLang="ru-RU" sz="4000" b="1" i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ГИПОТЕЗА: </a:t>
            </a:r>
            <a:br>
              <a:rPr lang="ru-RU" altLang="ru-RU" sz="4000" b="1" i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600" b="1" i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Сплошные </a:t>
            </a:r>
            <a:r>
              <a:rPr lang="ru-RU" altLang="ru-RU" sz="3600" b="1" i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тела или состоят из отдельных частиц???</a:t>
            </a:r>
          </a:p>
        </p:txBody>
      </p:sp>
      <p:pic>
        <p:nvPicPr>
          <p:cNvPr id="9220" name="Picture 4" descr="31492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379539"/>
            <a:ext cx="3076575" cy="3527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81000" y="4953001"/>
            <a:ext cx="25923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Демокрит</a:t>
            </a:r>
            <a:endParaRPr lang="ru-RU" altLang="ru-RU" sz="36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381000" y="5640388"/>
            <a:ext cx="20201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(Др.</a:t>
            </a:r>
            <a:r>
              <a:rPr lang="ru-RU" alt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altLang="ru-RU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Греция)</a:t>
            </a: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381000" y="6121933"/>
            <a:ext cx="36004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460-370г.г.до н.э.</a:t>
            </a: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5951538" y="2316670"/>
            <a:ext cx="5473054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dirty="0" smtClean="0">
                <a:solidFill>
                  <a:srgbClr val="000000"/>
                </a:solidFill>
              </a:rPr>
              <a:t>«Все </a:t>
            </a:r>
            <a:r>
              <a:rPr lang="ru-RU" altLang="ru-RU" sz="2400" b="1" i="1" dirty="0">
                <a:solidFill>
                  <a:srgbClr val="000000"/>
                </a:solidFill>
              </a:rPr>
              <a:t>тела состоят из бесчисленного количества сверхмалых, невидимых глазу, неделимых частиц.</a:t>
            </a:r>
            <a:r>
              <a:rPr lang="ru-RU" altLang="ru-RU" sz="2400" b="1" dirty="0">
                <a:solidFill>
                  <a:srgbClr val="000000"/>
                </a:solidFill>
              </a:rPr>
              <a:t> </a:t>
            </a:r>
            <a:r>
              <a:rPr lang="ru-RU" sz="2400" b="1" dirty="0"/>
              <a:t>Они бесконечно разнообразны, имеют впадины и выпуклости, которыми сцепляются, образуя все материальные тела, а в  природе существуют только атомы и </a:t>
            </a:r>
            <a:r>
              <a:rPr lang="ru-RU" sz="2400" b="1" dirty="0" smtClean="0"/>
              <a:t>пустота»</a:t>
            </a:r>
            <a:endParaRPr lang="ru-RU" altLang="ru-RU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6822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9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8" grpId="0" animBg="1"/>
      <p:bldP spid="92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1344" y="0"/>
            <a:ext cx="11809312" cy="60722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accent1">
                    <a:lumMod val="10000"/>
                  </a:schemeClr>
                </a:solidFill>
              </a:rPr>
              <a:t>В </a:t>
            </a:r>
            <a:r>
              <a:rPr lang="ru-RU" dirty="0" smtClean="0">
                <a:solidFill>
                  <a:schemeClr val="accent1">
                    <a:lumMod val="10000"/>
                  </a:schemeClr>
                </a:solidFill>
              </a:rPr>
              <a:t>научную теорию эта гипотеза превратилась только </a:t>
            </a:r>
            <a:r>
              <a:rPr lang="en-US" dirty="0" smtClean="0">
                <a:solidFill>
                  <a:schemeClr val="accent1">
                    <a:lumMod val="10000"/>
                  </a:schemeClr>
                </a:solidFill>
              </a:rPr>
              <a:t>XVIII</a:t>
            </a:r>
            <a:r>
              <a:rPr lang="ru-RU" dirty="0" smtClean="0">
                <a:solidFill>
                  <a:schemeClr val="accent1">
                    <a:lumMod val="10000"/>
                  </a:schemeClr>
                </a:solidFill>
              </a:rPr>
              <a:t> – </a:t>
            </a:r>
            <a:r>
              <a:rPr lang="en-US" dirty="0" smtClean="0">
                <a:solidFill>
                  <a:schemeClr val="accent1">
                    <a:lumMod val="10000"/>
                  </a:schemeClr>
                </a:solidFill>
              </a:rPr>
              <a:t>XIX</a:t>
            </a:r>
            <a:r>
              <a:rPr lang="ru-RU" dirty="0" smtClean="0">
                <a:solidFill>
                  <a:schemeClr val="accent1">
                    <a:lumMod val="10000"/>
                  </a:schemeClr>
                </a:solidFill>
              </a:rPr>
              <a:t> веках.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1">
                    <a:lumMod val="10000"/>
                  </a:schemeClr>
                </a:solidFill>
              </a:rPr>
              <a:t>Если бы мы смогли рассмотреть окружающие нас тела через микроскоп, то увидели бы отдельные атомы и молекулы</a:t>
            </a:r>
            <a:endParaRPr lang="ru-RU" dirty="0">
              <a:solidFill>
                <a:schemeClr val="accent1">
                  <a:lumMod val="10000"/>
                </a:schemeClr>
              </a:solidFill>
            </a:endParaRPr>
          </a:p>
        </p:txBody>
      </p:sp>
      <p:pic>
        <p:nvPicPr>
          <p:cNvPr id="1026" name="Picture 2" descr="Атомы на поверхности кремния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9856" y="2165885"/>
            <a:ext cx="7393435" cy="4663551"/>
          </a:xfrm>
          <a:prstGeom prst="rect">
            <a:avLst/>
          </a:prstGeom>
          <a:noFill/>
        </p:spPr>
      </p:pic>
      <p:sp>
        <p:nvSpPr>
          <p:cNvPr id="6" name="Прямоугольная выноска 5"/>
          <p:cNvSpPr/>
          <p:nvPr/>
        </p:nvSpPr>
        <p:spPr>
          <a:xfrm>
            <a:off x="983432" y="2852936"/>
            <a:ext cx="5041130" cy="3647898"/>
          </a:xfrm>
          <a:prstGeom prst="wedgeRectCallout">
            <a:avLst>
              <a:gd name="adj1" fmla="val 107848"/>
              <a:gd name="adj2" fmla="val -28739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Изображение атомов на поверхности кремния, полученное с помощью туннельного микроскопа. 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214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816080" cy="6916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Одним </a:t>
            </a:r>
            <a:r>
              <a:rPr lang="ru-RU" sz="3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 основоположников </a:t>
            </a:r>
            <a:r>
              <a:rPr lang="ru-RU" sz="3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теории о </a:t>
            </a:r>
            <a:r>
              <a:rPr lang="ru-RU" sz="3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молекулярном строении вещества является русский ученый М.В. Ломоносов. Согласно его теории: </a:t>
            </a:r>
            <a:endParaRPr lang="ru-RU" sz="3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все тела состоят из молекул; </a:t>
            </a:r>
            <a:endParaRPr lang="ru-RU" sz="3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молекулы находятся в постоянном движении; </a:t>
            </a:r>
            <a:endParaRPr lang="ru-RU" sz="3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молекулы взаимодействуют между собой. </a:t>
            </a:r>
            <a:endParaRPr lang="ru-RU" sz="3400" b="1" dirty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080" y="260648"/>
            <a:ext cx="5154886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158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6" name="Rectangle 30"/>
          <p:cNvSpPr>
            <a:spLocks noChangeArrowheads="1"/>
          </p:cNvSpPr>
          <p:nvPr/>
        </p:nvSpPr>
        <p:spPr bwMode="auto">
          <a:xfrm>
            <a:off x="3792539" y="2708276"/>
            <a:ext cx="790575" cy="504825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50000">
                <a:schemeClr val="bg1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51" name="Rectangle 15"/>
          <p:cNvSpPr>
            <a:spLocks noChangeArrowheads="1"/>
          </p:cNvSpPr>
          <p:nvPr/>
        </p:nvSpPr>
        <p:spPr bwMode="auto">
          <a:xfrm>
            <a:off x="2279651" y="2636838"/>
            <a:ext cx="792163" cy="647700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50000">
                <a:schemeClr val="bg1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ru-RU" altLang="ru-RU" sz="360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Опытные обоснования молекулярного строения вещества</a:t>
            </a:r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279650" y="2349500"/>
            <a:ext cx="0" cy="93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 flipV="1">
            <a:off x="3071813" y="2276476"/>
            <a:ext cx="0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46" name="Oval 10"/>
          <p:cNvSpPr>
            <a:spLocks noChangeArrowheads="1"/>
          </p:cNvSpPr>
          <p:nvPr/>
        </p:nvSpPr>
        <p:spPr bwMode="auto">
          <a:xfrm>
            <a:off x="2279651" y="2205038"/>
            <a:ext cx="792163" cy="215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48" name="Oval 12"/>
          <p:cNvSpPr>
            <a:spLocks noChangeArrowheads="1"/>
          </p:cNvSpPr>
          <p:nvPr/>
        </p:nvSpPr>
        <p:spPr bwMode="auto">
          <a:xfrm>
            <a:off x="2279651" y="2565400"/>
            <a:ext cx="792163" cy="215900"/>
          </a:xfrm>
          <a:prstGeom prst="ellipse">
            <a:avLst/>
          </a:prstGeom>
          <a:gradFill rotWithShape="1">
            <a:gsLst>
              <a:gs pos="0">
                <a:srgbClr val="DDDDDD"/>
              </a:gs>
              <a:gs pos="50000">
                <a:schemeClr val="bg1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52" name="Oval 16"/>
          <p:cNvSpPr>
            <a:spLocks noChangeArrowheads="1"/>
          </p:cNvSpPr>
          <p:nvPr/>
        </p:nvSpPr>
        <p:spPr bwMode="auto">
          <a:xfrm>
            <a:off x="2279651" y="3141663"/>
            <a:ext cx="792163" cy="215900"/>
          </a:xfrm>
          <a:prstGeom prst="ellipse">
            <a:avLst/>
          </a:prstGeom>
          <a:gradFill rotWithShape="1">
            <a:gsLst>
              <a:gs pos="0">
                <a:srgbClr val="DDDDDD"/>
              </a:gs>
              <a:gs pos="50000">
                <a:schemeClr val="bg1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53" name="AutoShape 17"/>
          <p:cNvSpPr>
            <a:spLocks noChangeArrowheads="1"/>
          </p:cNvSpPr>
          <p:nvPr/>
        </p:nvSpPr>
        <p:spPr bwMode="auto">
          <a:xfrm rot="7733286">
            <a:off x="2469357" y="-267494"/>
            <a:ext cx="222250" cy="312737"/>
          </a:xfrm>
          <a:prstGeom prst="wedgeEllipseCallout">
            <a:avLst>
              <a:gd name="adj1" fmla="val -84542"/>
              <a:gd name="adj2" fmla="val 71852"/>
            </a:avLst>
          </a:prstGeom>
          <a:solidFill>
            <a:srgbClr val="9900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4354" name="Rectangle 18"/>
          <p:cNvSpPr>
            <a:spLocks noChangeArrowheads="1"/>
          </p:cNvSpPr>
          <p:nvPr/>
        </p:nvSpPr>
        <p:spPr bwMode="auto">
          <a:xfrm>
            <a:off x="2279651" y="2708276"/>
            <a:ext cx="792163" cy="576263"/>
          </a:xfrm>
          <a:prstGeom prst="rect">
            <a:avLst/>
          </a:prstGeom>
          <a:gradFill rotWithShape="1">
            <a:gsLst>
              <a:gs pos="0">
                <a:srgbClr val="990033"/>
              </a:gs>
              <a:gs pos="50000">
                <a:srgbClr val="CC0000"/>
              </a:gs>
              <a:gs pos="100000">
                <a:srgbClr val="990033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55" name="Oval 19"/>
          <p:cNvSpPr>
            <a:spLocks noChangeArrowheads="1"/>
          </p:cNvSpPr>
          <p:nvPr/>
        </p:nvSpPr>
        <p:spPr bwMode="auto">
          <a:xfrm>
            <a:off x="2279651" y="2565400"/>
            <a:ext cx="792163" cy="217488"/>
          </a:xfrm>
          <a:prstGeom prst="ellipse">
            <a:avLst/>
          </a:prstGeom>
          <a:gradFill rotWithShape="1">
            <a:gsLst>
              <a:gs pos="0">
                <a:srgbClr val="990033"/>
              </a:gs>
              <a:gs pos="50000">
                <a:srgbClr val="CC0000"/>
              </a:gs>
              <a:gs pos="100000">
                <a:srgbClr val="990033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56" name="Oval 20"/>
          <p:cNvSpPr>
            <a:spLocks noChangeArrowheads="1"/>
          </p:cNvSpPr>
          <p:nvPr/>
        </p:nvSpPr>
        <p:spPr bwMode="auto">
          <a:xfrm>
            <a:off x="2279651" y="3141664"/>
            <a:ext cx="792163" cy="217487"/>
          </a:xfrm>
          <a:prstGeom prst="ellipse">
            <a:avLst/>
          </a:prstGeom>
          <a:gradFill rotWithShape="1">
            <a:gsLst>
              <a:gs pos="0">
                <a:srgbClr val="990033"/>
              </a:gs>
              <a:gs pos="50000">
                <a:srgbClr val="CC0000"/>
              </a:gs>
              <a:gs pos="100000">
                <a:srgbClr val="990033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58" name="AutoShape 22"/>
          <p:cNvSpPr>
            <a:spLocks noChangeArrowheads="1"/>
          </p:cNvSpPr>
          <p:nvPr/>
        </p:nvSpPr>
        <p:spPr bwMode="auto">
          <a:xfrm>
            <a:off x="2855914" y="1628776"/>
            <a:ext cx="1368425" cy="360363"/>
          </a:xfrm>
          <a:prstGeom prst="curvedDownArrow">
            <a:avLst>
              <a:gd name="adj1" fmla="val 75947"/>
              <a:gd name="adj2" fmla="val 151894"/>
              <a:gd name="adj3" fmla="val 33333"/>
            </a:avLst>
          </a:prstGeom>
          <a:gradFill rotWithShape="1">
            <a:gsLst>
              <a:gs pos="0">
                <a:srgbClr val="990033"/>
              </a:gs>
              <a:gs pos="50000">
                <a:srgbClr val="CC0000"/>
              </a:gs>
              <a:gs pos="100000">
                <a:srgbClr val="990033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59" name="Line 23"/>
          <p:cNvSpPr>
            <a:spLocks noChangeShapeType="1"/>
          </p:cNvSpPr>
          <p:nvPr/>
        </p:nvSpPr>
        <p:spPr bwMode="auto">
          <a:xfrm>
            <a:off x="3792538" y="2349500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61" name="Oval 25"/>
          <p:cNvSpPr>
            <a:spLocks noChangeArrowheads="1"/>
          </p:cNvSpPr>
          <p:nvPr/>
        </p:nvSpPr>
        <p:spPr bwMode="auto">
          <a:xfrm>
            <a:off x="3792538" y="2205038"/>
            <a:ext cx="792162" cy="215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62" name="Oval 26"/>
          <p:cNvSpPr>
            <a:spLocks noChangeArrowheads="1"/>
          </p:cNvSpPr>
          <p:nvPr/>
        </p:nvSpPr>
        <p:spPr bwMode="auto">
          <a:xfrm>
            <a:off x="3792538" y="3141663"/>
            <a:ext cx="792162" cy="215900"/>
          </a:xfrm>
          <a:prstGeom prst="ellipse">
            <a:avLst/>
          </a:prstGeom>
          <a:gradFill rotWithShape="1">
            <a:gsLst>
              <a:gs pos="0">
                <a:srgbClr val="DDDDDD"/>
              </a:gs>
              <a:gs pos="50000">
                <a:schemeClr val="bg1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64" name="Line 28"/>
          <p:cNvSpPr>
            <a:spLocks noChangeShapeType="1"/>
          </p:cNvSpPr>
          <p:nvPr/>
        </p:nvSpPr>
        <p:spPr bwMode="auto">
          <a:xfrm flipV="1">
            <a:off x="4583113" y="2349500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65" name="Oval 29"/>
          <p:cNvSpPr>
            <a:spLocks noChangeArrowheads="1"/>
          </p:cNvSpPr>
          <p:nvPr/>
        </p:nvSpPr>
        <p:spPr bwMode="auto">
          <a:xfrm>
            <a:off x="3792538" y="2565400"/>
            <a:ext cx="792162" cy="215900"/>
          </a:xfrm>
          <a:prstGeom prst="ellipse">
            <a:avLst/>
          </a:prstGeom>
          <a:gradFill rotWithShape="1">
            <a:gsLst>
              <a:gs pos="0">
                <a:srgbClr val="DDDDDD"/>
              </a:gs>
              <a:gs pos="50000">
                <a:schemeClr val="bg1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67" name="Rectangle 31"/>
          <p:cNvSpPr>
            <a:spLocks noChangeArrowheads="1"/>
          </p:cNvSpPr>
          <p:nvPr/>
        </p:nvSpPr>
        <p:spPr bwMode="auto">
          <a:xfrm>
            <a:off x="3792539" y="2708276"/>
            <a:ext cx="790575" cy="504825"/>
          </a:xfrm>
          <a:prstGeom prst="rect">
            <a:avLst/>
          </a:prstGeom>
          <a:gradFill rotWithShape="1">
            <a:gsLst>
              <a:gs pos="0">
                <a:srgbClr val="FF5050"/>
              </a:gs>
              <a:gs pos="50000">
                <a:srgbClr val="FFCC99"/>
              </a:gs>
              <a:gs pos="100000">
                <a:srgbClr val="FF505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63" name="Oval 27"/>
          <p:cNvSpPr>
            <a:spLocks noChangeArrowheads="1"/>
          </p:cNvSpPr>
          <p:nvPr/>
        </p:nvSpPr>
        <p:spPr bwMode="auto">
          <a:xfrm>
            <a:off x="3792538" y="3141663"/>
            <a:ext cx="792162" cy="215900"/>
          </a:xfrm>
          <a:prstGeom prst="ellipse">
            <a:avLst/>
          </a:prstGeom>
          <a:gradFill rotWithShape="1">
            <a:gsLst>
              <a:gs pos="0">
                <a:srgbClr val="FF5050"/>
              </a:gs>
              <a:gs pos="50000">
                <a:srgbClr val="FFCC99"/>
              </a:gs>
              <a:gs pos="100000">
                <a:srgbClr val="FF505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68" name="Line 32"/>
          <p:cNvSpPr>
            <a:spLocks noChangeShapeType="1"/>
          </p:cNvSpPr>
          <p:nvPr/>
        </p:nvSpPr>
        <p:spPr bwMode="auto">
          <a:xfrm flipV="1">
            <a:off x="5159375" y="2276476"/>
            <a:ext cx="0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74" name="Oval 38"/>
          <p:cNvSpPr>
            <a:spLocks noChangeArrowheads="1"/>
          </p:cNvSpPr>
          <p:nvPr/>
        </p:nvSpPr>
        <p:spPr bwMode="auto">
          <a:xfrm>
            <a:off x="5159376" y="2205038"/>
            <a:ext cx="792163" cy="215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75" name="Line 39"/>
          <p:cNvSpPr>
            <a:spLocks noChangeShapeType="1"/>
          </p:cNvSpPr>
          <p:nvPr/>
        </p:nvSpPr>
        <p:spPr bwMode="auto">
          <a:xfrm flipV="1">
            <a:off x="5951538" y="2276476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76" name="Rectangle 40"/>
          <p:cNvSpPr>
            <a:spLocks noChangeArrowheads="1"/>
          </p:cNvSpPr>
          <p:nvPr/>
        </p:nvSpPr>
        <p:spPr bwMode="auto">
          <a:xfrm>
            <a:off x="5159376" y="2708276"/>
            <a:ext cx="792163" cy="504825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50000">
                <a:schemeClr val="bg1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73" name="Oval 37"/>
          <p:cNvSpPr>
            <a:spLocks noChangeArrowheads="1"/>
          </p:cNvSpPr>
          <p:nvPr/>
        </p:nvSpPr>
        <p:spPr bwMode="auto">
          <a:xfrm>
            <a:off x="5159376" y="3141663"/>
            <a:ext cx="792163" cy="215900"/>
          </a:xfrm>
          <a:prstGeom prst="ellipse">
            <a:avLst/>
          </a:prstGeom>
          <a:gradFill rotWithShape="1">
            <a:gsLst>
              <a:gs pos="0">
                <a:srgbClr val="DDDDDD"/>
              </a:gs>
              <a:gs pos="50000">
                <a:schemeClr val="bg1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72" name="Oval 36"/>
          <p:cNvSpPr>
            <a:spLocks noChangeArrowheads="1"/>
          </p:cNvSpPr>
          <p:nvPr/>
        </p:nvSpPr>
        <p:spPr bwMode="auto">
          <a:xfrm>
            <a:off x="5159376" y="2565400"/>
            <a:ext cx="792163" cy="215900"/>
          </a:xfrm>
          <a:prstGeom prst="ellipse">
            <a:avLst/>
          </a:prstGeom>
          <a:gradFill rotWithShape="1">
            <a:gsLst>
              <a:gs pos="0">
                <a:srgbClr val="DDDDDD"/>
              </a:gs>
              <a:gs pos="50000">
                <a:schemeClr val="bg1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77" name="AutoShape 41"/>
          <p:cNvSpPr>
            <a:spLocks noChangeArrowheads="1"/>
          </p:cNvSpPr>
          <p:nvPr/>
        </p:nvSpPr>
        <p:spPr bwMode="auto">
          <a:xfrm>
            <a:off x="4440239" y="1628776"/>
            <a:ext cx="1368425" cy="360363"/>
          </a:xfrm>
          <a:prstGeom prst="curvedDownArrow">
            <a:avLst>
              <a:gd name="adj1" fmla="val 75947"/>
              <a:gd name="adj2" fmla="val 151894"/>
              <a:gd name="adj3" fmla="val 33333"/>
            </a:avLst>
          </a:prstGeom>
          <a:gradFill rotWithShape="1">
            <a:gsLst>
              <a:gs pos="0">
                <a:srgbClr val="CC0000"/>
              </a:gs>
              <a:gs pos="50000">
                <a:srgbClr val="FF5050"/>
              </a:gs>
              <a:gs pos="100000">
                <a:srgbClr val="CC00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78" name="Rectangle 42"/>
          <p:cNvSpPr>
            <a:spLocks noChangeArrowheads="1"/>
          </p:cNvSpPr>
          <p:nvPr/>
        </p:nvSpPr>
        <p:spPr bwMode="auto">
          <a:xfrm>
            <a:off x="5159376" y="2708276"/>
            <a:ext cx="792163" cy="504825"/>
          </a:xfrm>
          <a:prstGeom prst="rect">
            <a:avLst/>
          </a:prstGeom>
          <a:gradFill rotWithShape="1">
            <a:gsLst>
              <a:gs pos="0">
                <a:srgbClr val="FF8F8F"/>
              </a:gs>
              <a:gs pos="50000">
                <a:srgbClr val="FFE4C9"/>
              </a:gs>
              <a:gs pos="100000">
                <a:srgbClr val="FF8F8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70" name="Oval 34"/>
          <p:cNvSpPr>
            <a:spLocks noChangeArrowheads="1"/>
          </p:cNvSpPr>
          <p:nvPr/>
        </p:nvSpPr>
        <p:spPr bwMode="auto">
          <a:xfrm>
            <a:off x="5159376" y="3141663"/>
            <a:ext cx="792163" cy="215900"/>
          </a:xfrm>
          <a:prstGeom prst="ellipse">
            <a:avLst/>
          </a:prstGeom>
          <a:gradFill rotWithShape="1">
            <a:gsLst>
              <a:gs pos="0">
                <a:srgbClr val="FF8F8F"/>
              </a:gs>
              <a:gs pos="50000">
                <a:srgbClr val="FFE4C9"/>
              </a:gs>
              <a:gs pos="100000">
                <a:srgbClr val="FF8F8F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60" name="Oval 24"/>
          <p:cNvSpPr>
            <a:spLocks noChangeArrowheads="1"/>
          </p:cNvSpPr>
          <p:nvPr/>
        </p:nvSpPr>
        <p:spPr bwMode="auto">
          <a:xfrm>
            <a:off x="3792538" y="2565400"/>
            <a:ext cx="792162" cy="215900"/>
          </a:xfrm>
          <a:prstGeom prst="ellipse">
            <a:avLst/>
          </a:prstGeom>
          <a:gradFill rotWithShape="1">
            <a:gsLst>
              <a:gs pos="0">
                <a:srgbClr val="FF5050"/>
              </a:gs>
              <a:gs pos="50000">
                <a:srgbClr val="FFCC99"/>
              </a:gs>
              <a:gs pos="100000">
                <a:srgbClr val="FF505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71" name="Oval 35"/>
          <p:cNvSpPr>
            <a:spLocks noChangeArrowheads="1"/>
          </p:cNvSpPr>
          <p:nvPr/>
        </p:nvSpPr>
        <p:spPr bwMode="auto">
          <a:xfrm>
            <a:off x="5159376" y="2565400"/>
            <a:ext cx="792163" cy="215900"/>
          </a:xfrm>
          <a:prstGeom prst="ellipse">
            <a:avLst/>
          </a:prstGeom>
          <a:gradFill rotWithShape="1">
            <a:gsLst>
              <a:gs pos="0">
                <a:srgbClr val="FF8F8F"/>
              </a:gs>
              <a:gs pos="50000">
                <a:srgbClr val="FFE4C9"/>
              </a:gs>
              <a:gs pos="100000">
                <a:srgbClr val="FF8F8F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84" name="Line 48"/>
          <p:cNvSpPr>
            <a:spLocks noChangeShapeType="1"/>
          </p:cNvSpPr>
          <p:nvPr/>
        </p:nvSpPr>
        <p:spPr bwMode="auto">
          <a:xfrm>
            <a:off x="5087938" y="5373689"/>
            <a:ext cx="0" cy="1222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85" name="Line 49"/>
          <p:cNvSpPr>
            <a:spLocks noChangeShapeType="1"/>
          </p:cNvSpPr>
          <p:nvPr/>
        </p:nvSpPr>
        <p:spPr bwMode="auto">
          <a:xfrm>
            <a:off x="5087939" y="6597650"/>
            <a:ext cx="2592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86" name="Line 50"/>
          <p:cNvSpPr>
            <a:spLocks noChangeShapeType="1"/>
          </p:cNvSpPr>
          <p:nvPr/>
        </p:nvSpPr>
        <p:spPr bwMode="auto">
          <a:xfrm>
            <a:off x="7680325" y="5373688"/>
            <a:ext cx="0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87" name="Line 51"/>
          <p:cNvSpPr>
            <a:spLocks noChangeShapeType="1"/>
          </p:cNvSpPr>
          <p:nvPr/>
        </p:nvSpPr>
        <p:spPr bwMode="auto">
          <a:xfrm>
            <a:off x="5087939" y="5373688"/>
            <a:ext cx="2592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88" name="Rectangle 52"/>
          <p:cNvSpPr>
            <a:spLocks noChangeArrowheads="1"/>
          </p:cNvSpPr>
          <p:nvPr/>
        </p:nvSpPr>
        <p:spPr bwMode="auto">
          <a:xfrm>
            <a:off x="8040688" y="6021389"/>
            <a:ext cx="1079500" cy="503237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50000">
                <a:schemeClr val="accent1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89" name="AutoShape 53"/>
          <p:cNvSpPr>
            <a:spLocks noChangeArrowheads="1"/>
          </p:cNvSpPr>
          <p:nvPr/>
        </p:nvSpPr>
        <p:spPr bwMode="auto">
          <a:xfrm rot="10800000">
            <a:off x="8040688" y="5589588"/>
            <a:ext cx="1079500" cy="4318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DDDDDD"/>
              </a:gs>
              <a:gs pos="50000">
                <a:schemeClr val="accent1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pic>
        <p:nvPicPr>
          <p:cNvPr id="14390" name="Picture 54" descr="firepi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4797425"/>
            <a:ext cx="935038" cy="93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92" name="Rectangle 56"/>
          <p:cNvSpPr>
            <a:spLocks noChangeArrowheads="1"/>
          </p:cNvSpPr>
          <p:nvPr/>
        </p:nvSpPr>
        <p:spPr bwMode="auto">
          <a:xfrm>
            <a:off x="5087939" y="5876926"/>
            <a:ext cx="2592387" cy="720725"/>
          </a:xfrm>
          <a:prstGeom prst="rect">
            <a:avLst/>
          </a:prstGeom>
          <a:gradFill rotWithShape="1">
            <a:gsLst>
              <a:gs pos="0">
                <a:srgbClr val="66FFFF"/>
              </a:gs>
              <a:gs pos="50000">
                <a:srgbClr val="CCFFFF"/>
              </a:gs>
              <a:gs pos="100000">
                <a:srgbClr val="66FF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80" name="Rectangle 44"/>
          <p:cNvSpPr>
            <a:spLocks noChangeArrowheads="1"/>
          </p:cNvSpPr>
          <p:nvPr/>
        </p:nvSpPr>
        <p:spPr bwMode="auto">
          <a:xfrm rot="7957570">
            <a:off x="6131720" y="5264945"/>
            <a:ext cx="2016125" cy="36036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79" name="Oval 43"/>
          <p:cNvSpPr>
            <a:spLocks noChangeArrowheads="1"/>
          </p:cNvSpPr>
          <p:nvPr/>
        </p:nvSpPr>
        <p:spPr bwMode="auto">
          <a:xfrm>
            <a:off x="7464425" y="3573464"/>
            <a:ext cx="1511300" cy="1366837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93" name="Oval 57"/>
          <p:cNvSpPr>
            <a:spLocks noChangeArrowheads="1"/>
          </p:cNvSpPr>
          <p:nvPr/>
        </p:nvSpPr>
        <p:spPr bwMode="auto">
          <a:xfrm>
            <a:off x="6311900" y="6165851"/>
            <a:ext cx="215900" cy="1444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94" name="Oval 58"/>
          <p:cNvSpPr>
            <a:spLocks noChangeArrowheads="1"/>
          </p:cNvSpPr>
          <p:nvPr/>
        </p:nvSpPr>
        <p:spPr bwMode="auto">
          <a:xfrm>
            <a:off x="6311900" y="6237288"/>
            <a:ext cx="215900" cy="1444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95" name="Oval 59"/>
          <p:cNvSpPr>
            <a:spLocks noChangeArrowheads="1"/>
          </p:cNvSpPr>
          <p:nvPr/>
        </p:nvSpPr>
        <p:spPr bwMode="auto">
          <a:xfrm>
            <a:off x="6383338" y="6237288"/>
            <a:ext cx="215900" cy="1444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96" name="Oval 60"/>
          <p:cNvSpPr>
            <a:spLocks noChangeArrowheads="1"/>
          </p:cNvSpPr>
          <p:nvPr/>
        </p:nvSpPr>
        <p:spPr bwMode="auto">
          <a:xfrm>
            <a:off x="6167438" y="6237288"/>
            <a:ext cx="215900" cy="1444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97" name="Oval 61"/>
          <p:cNvSpPr>
            <a:spLocks noChangeArrowheads="1"/>
          </p:cNvSpPr>
          <p:nvPr/>
        </p:nvSpPr>
        <p:spPr bwMode="auto">
          <a:xfrm>
            <a:off x="6311900" y="6165851"/>
            <a:ext cx="215900" cy="1444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81" name="Oval 45"/>
          <p:cNvSpPr>
            <a:spLocks noChangeArrowheads="1"/>
          </p:cNvSpPr>
          <p:nvPr/>
        </p:nvSpPr>
        <p:spPr bwMode="auto">
          <a:xfrm rot="2601368">
            <a:off x="6240463" y="6165850"/>
            <a:ext cx="431800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401" name="Rectangle 65"/>
          <p:cNvSpPr>
            <a:spLocks noChangeArrowheads="1"/>
          </p:cNvSpPr>
          <p:nvPr/>
        </p:nvSpPr>
        <p:spPr bwMode="auto">
          <a:xfrm rot="2623224">
            <a:off x="6643688" y="5314950"/>
            <a:ext cx="309562" cy="996950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50000">
                <a:srgbClr val="66FFFF"/>
              </a:gs>
              <a:gs pos="100000">
                <a:srgbClr val="CCFFFF"/>
              </a:gs>
            </a:gsLst>
            <a:lin ang="2700000" scaled="1"/>
          </a:gradFill>
          <a:ln w="9525">
            <a:solidFill>
              <a:srgbClr val="99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410" name="Rectangle 74"/>
          <p:cNvSpPr>
            <a:spLocks noChangeArrowheads="1"/>
          </p:cNvSpPr>
          <p:nvPr/>
        </p:nvSpPr>
        <p:spPr bwMode="auto">
          <a:xfrm>
            <a:off x="6240464" y="1563689"/>
            <a:ext cx="4278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400" b="1" u="sng">
                <a:solidFill>
                  <a:srgbClr val="000000"/>
                </a:solidFill>
                <a:latin typeface="Comic Sans MS" panose="030F0702030302020204" pitchFamily="66" charset="0"/>
              </a:rPr>
              <a:t>Растворение краски в воде</a:t>
            </a:r>
          </a:p>
        </p:txBody>
      </p:sp>
      <p:sp>
        <p:nvSpPr>
          <p:cNvPr id="14413" name="Rectangle 77"/>
          <p:cNvSpPr>
            <a:spLocks noChangeArrowheads="1"/>
          </p:cNvSpPr>
          <p:nvPr/>
        </p:nvSpPr>
        <p:spPr bwMode="auto">
          <a:xfrm>
            <a:off x="335360" y="4797425"/>
            <a:ext cx="5039915" cy="179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400" b="1" u="sng" dirty="0">
                <a:solidFill>
                  <a:srgbClr val="000000"/>
                </a:solidFill>
                <a:latin typeface="Comic Sans MS" panose="030F0702030302020204" pitchFamily="66" charset="0"/>
              </a:rPr>
              <a:t>Расширение воздуха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400" b="1" u="sng" dirty="0">
                <a:solidFill>
                  <a:srgbClr val="000000"/>
                </a:solidFill>
                <a:latin typeface="Comic Sans MS" panose="030F0702030302020204" pitchFamily="66" charset="0"/>
              </a:rPr>
              <a:t>при нагревании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400" b="1" u="sng" dirty="0">
                <a:solidFill>
                  <a:srgbClr val="000000"/>
                </a:solidFill>
                <a:latin typeface="Comic Sans MS" panose="030F0702030302020204" pitchFamily="66" charset="0"/>
              </a:rPr>
              <a:t>и сжатие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400" b="1" u="sng" dirty="0">
                <a:solidFill>
                  <a:srgbClr val="000000"/>
                </a:solidFill>
                <a:latin typeface="Comic Sans MS" panose="030F0702030302020204" pitchFamily="66" charset="0"/>
              </a:rPr>
              <a:t>при охлаждении</a:t>
            </a:r>
          </a:p>
        </p:txBody>
      </p:sp>
    </p:spTree>
    <p:extLst>
      <p:ext uri="{BB962C8B-B14F-4D97-AF65-F5344CB8AC3E}">
        <p14:creationId xmlns:p14="http://schemas.microsoft.com/office/powerpoint/2010/main" val="13297248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 L 0.00781 0.4367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218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4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4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4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4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4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4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4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4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4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4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14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14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4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4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14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4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14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1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25 0.02429 C -0.03959 -0.00763 -0.04792 -0.03956 -0.05122 -0.0525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4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" y="-38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14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14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4 0.01388 C -0.01598 -0.01804 -0.02431 -0.04997 -0.02761 -0.06292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14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" y="-384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000"/>
                                        <p:tgtEl>
                                          <p:spTgt spid="14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14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08 0.01388 C -0.03941 -0.01804 -0.04774 -0.04997 -0.05104 -0.06292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143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" y="-3840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000"/>
                                        <p:tgtEl>
                                          <p:spTgt spid="14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14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82905E-6 C -0.00834 -0.03193 -0.01667 -0.06385 -0.01997 -0.0768 " pathEditMode="relative" ptsTypes="aA">
                                      <p:cBhvr>
                                        <p:cTn id="139" dur="2000" fill="hold"/>
                                        <p:tgtEl>
                                          <p:spTgt spid="143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2000"/>
                                        <p:tgtEl>
                                          <p:spTgt spid="14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14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0.01041 C -0.01702 -0.02013 -0.03021 -0.05066 -0.03542 -0.06292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143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0" y="-3678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000"/>
                                        <p:tgtEl>
                                          <p:spTgt spid="143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5" dur="500"/>
                                        <p:tgtEl>
                                          <p:spTgt spid="14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0" fill="hold"/>
                                        <p:tgtEl>
                                          <p:spTgt spid="14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0" fill="hold"/>
                                        <p:tgtEl>
                                          <p:spTgt spid="14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0"/>
                                        <p:tgtEl>
                                          <p:spTgt spid="14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3" grpId="0" animBg="1"/>
      <p:bldP spid="14354" grpId="0" animBg="1"/>
      <p:bldP spid="14355" grpId="0" animBg="1"/>
      <p:bldP spid="14356" grpId="0" animBg="1"/>
      <p:bldP spid="14358" grpId="0" animBg="1"/>
      <p:bldP spid="14367" grpId="0" animBg="1"/>
      <p:bldP spid="14363" grpId="0" animBg="1"/>
      <p:bldP spid="14377" grpId="0" animBg="1"/>
      <p:bldP spid="14378" grpId="0" animBg="1"/>
      <p:bldP spid="14370" grpId="0" animBg="1"/>
      <p:bldP spid="14360" grpId="0" animBg="1"/>
      <p:bldP spid="14371" grpId="0" animBg="1"/>
      <p:bldP spid="14384" grpId="0" animBg="1"/>
      <p:bldP spid="14385" grpId="0" animBg="1"/>
      <p:bldP spid="14386" grpId="0" animBg="1"/>
      <p:bldP spid="14387" grpId="0" animBg="1"/>
      <p:bldP spid="14388" grpId="0" animBg="1"/>
      <p:bldP spid="14389" grpId="0" animBg="1"/>
      <p:bldP spid="14392" grpId="0" animBg="1"/>
      <p:bldP spid="14380" grpId="0" animBg="1"/>
      <p:bldP spid="14379" grpId="0" animBg="1"/>
      <p:bldP spid="14393" grpId="0" animBg="1"/>
      <p:bldP spid="14393" grpId="1" animBg="1"/>
      <p:bldP spid="14393" grpId="2" animBg="1"/>
      <p:bldP spid="14394" grpId="0" animBg="1"/>
      <p:bldP spid="14394" grpId="1" animBg="1"/>
      <p:bldP spid="14394" grpId="2" animBg="1"/>
      <p:bldP spid="14395" grpId="0" animBg="1"/>
      <p:bldP spid="14395" grpId="1" animBg="1"/>
      <p:bldP spid="14395" grpId="2" animBg="1"/>
      <p:bldP spid="14396" grpId="0" animBg="1"/>
      <p:bldP spid="14396" grpId="1" animBg="1"/>
      <p:bldP spid="14396" grpId="2" animBg="1"/>
      <p:bldP spid="14397" grpId="0" animBg="1"/>
      <p:bldP spid="14397" grpId="1" animBg="1"/>
      <p:bldP spid="14397" grpId="2" animBg="1"/>
      <p:bldP spid="14381" grpId="0" animBg="1"/>
      <p:bldP spid="1440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Тепловое расширение тел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048" y="701688"/>
            <a:ext cx="11233248" cy="60093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344" y="-6198"/>
            <a:ext cx="12000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 по тепловому расширению тел</a:t>
            </a:r>
            <a:endParaRPr lang="ru-RU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24354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9394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352" y="266147"/>
            <a:ext cx="7848872" cy="1785950"/>
          </a:xfrm>
          <a:ln w="88900">
            <a:solidFill>
              <a:srgbClr val="FFC000"/>
            </a:solidFill>
          </a:ln>
        </p:spPr>
        <p:txBody>
          <a:bodyPr>
            <a:noAutofit/>
          </a:bodyPr>
          <a:lstStyle/>
          <a:p>
            <a:pPr>
              <a:defRPr/>
            </a:pPr>
            <a:r>
              <a:rPr lang="ru-RU" sz="4000" dirty="0"/>
              <a:t>Частицы, из которых состоит вещество,  называют</a:t>
            </a:r>
            <a:r>
              <a:rPr lang="ru-RU" sz="4000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C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молекулами</a:t>
            </a:r>
            <a:endParaRPr lang="ru-RU" sz="4000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CC66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259134"/>
            <a:ext cx="12192000" cy="4194202"/>
          </a:xfrm>
        </p:spPr>
        <p:txBody>
          <a:bodyPr>
            <a:noAutofit/>
          </a:bodyPr>
          <a:lstStyle/>
          <a:p>
            <a:pPr marL="0" indent="93663">
              <a:buNone/>
              <a:defRPr/>
            </a:pPr>
            <a:r>
              <a:rPr lang="ru-RU" sz="4000" dirty="0">
                <a:latin typeface="+mj-lt"/>
                <a:ea typeface="+mj-ea"/>
                <a:cs typeface="+mj-cs"/>
              </a:rPr>
              <a:t>В 1647 г. Пьер Гассенди (</a:t>
            </a:r>
            <a:r>
              <a:rPr lang="ru-RU" sz="4000" dirty="0">
                <a:latin typeface="+mj-lt"/>
                <a:ea typeface="+mj-ea"/>
                <a:cs typeface="+mj-cs"/>
              </a:rPr>
              <a:t>франц.) </a:t>
            </a:r>
            <a:r>
              <a:rPr lang="ru-RU" sz="4000" dirty="0">
                <a:latin typeface="+mj-lt"/>
                <a:ea typeface="+mj-ea"/>
                <a:cs typeface="+mj-cs"/>
              </a:rPr>
              <a:t>ввел слово </a:t>
            </a:r>
            <a:r>
              <a:rPr lang="ru-RU" sz="4000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C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«молекула</a:t>
            </a:r>
            <a:r>
              <a:rPr lang="ru-RU" sz="4000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C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» </a:t>
            </a:r>
            <a:r>
              <a:rPr lang="ru-RU" sz="4000" dirty="0">
                <a:latin typeface="+mj-lt"/>
                <a:ea typeface="+mj-ea"/>
                <a:cs typeface="+mj-cs"/>
              </a:rPr>
              <a:t>(</a:t>
            </a:r>
            <a:r>
              <a:rPr lang="ru-RU" sz="4000" dirty="0" err="1">
                <a:latin typeface="+mj-lt"/>
                <a:ea typeface="+mj-ea"/>
                <a:cs typeface="+mj-cs"/>
              </a:rPr>
              <a:t>molecula</a:t>
            </a:r>
            <a:r>
              <a:rPr lang="ru-RU" sz="4000" dirty="0">
                <a:latin typeface="+mj-lt"/>
                <a:ea typeface="+mj-ea"/>
                <a:cs typeface="+mj-cs"/>
              </a:rPr>
              <a:t>, уменьшительное от лат. </a:t>
            </a:r>
            <a:r>
              <a:rPr lang="ru-RU" sz="4000" dirty="0" err="1">
                <a:latin typeface="+mj-lt"/>
                <a:ea typeface="+mj-ea"/>
                <a:cs typeface="+mj-cs"/>
              </a:rPr>
              <a:t>moles</a:t>
            </a:r>
            <a:r>
              <a:rPr lang="ru-RU" sz="4000" dirty="0">
                <a:latin typeface="+mj-lt"/>
                <a:ea typeface="+mj-ea"/>
                <a:cs typeface="+mj-cs"/>
              </a:rPr>
              <a:t> — масса)</a:t>
            </a:r>
          </a:p>
          <a:p>
            <a:pPr marL="0" indent="93663" algn="ctr">
              <a:buNone/>
              <a:defRPr/>
            </a:pPr>
            <a:r>
              <a:rPr lang="ru-RU" sz="4000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C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Молекула</a:t>
            </a:r>
            <a:r>
              <a:rPr lang="ru-RU" sz="4000" dirty="0">
                <a:latin typeface="+mj-lt"/>
                <a:ea typeface="+mj-ea"/>
                <a:cs typeface="+mj-cs"/>
              </a:rPr>
              <a:t> </a:t>
            </a:r>
            <a:r>
              <a:rPr lang="ru-RU" sz="4000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C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вещества – мельчайшая частица, сохраняющая его химические </a:t>
            </a:r>
            <a:r>
              <a:rPr lang="ru-RU" sz="4000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C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свойства.</a:t>
            </a:r>
            <a:endParaRPr lang="ru-RU" sz="4000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CC66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ru-RU" sz="4000" dirty="0">
                <a:latin typeface="+mj-lt"/>
                <a:ea typeface="+mj-ea"/>
                <a:cs typeface="+mj-cs"/>
              </a:rPr>
              <a:t> Самая </a:t>
            </a:r>
            <a:r>
              <a:rPr lang="ru-RU" sz="4000" dirty="0">
                <a:latin typeface="+mj-lt"/>
                <a:ea typeface="+mj-ea"/>
                <a:cs typeface="+mj-cs"/>
              </a:rPr>
              <a:t>малая частица воды – молекула воды. </a:t>
            </a:r>
            <a:endParaRPr lang="en-US" sz="40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ru-RU" sz="4000" dirty="0">
                <a:latin typeface="+mj-lt"/>
                <a:ea typeface="+mj-ea"/>
                <a:cs typeface="+mj-cs"/>
              </a:rPr>
              <a:t> Самая </a:t>
            </a:r>
            <a:r>
              <a:rPr lang="ru-RU" sz="4000" dirty="0">
                <a:latin typeface="+mj-lt"/>
                <a:ea typeface="+mj-ea"/>
                <a:cs typeface="+mj-cs"/>
              </a:rPr>
              <a:t>малая частица сахара – </a:t>
            </a:r>
            <a:r>
              <a:rPr lang="ru-RU" sz="4000" dirty="0" smtClean="0">
                <a:latin typeface="+mj-lt"/>
                <a:ea typeface="+mj-ea"/>
                <a:cs typeface="+mj-cs"/>
              </a:rPr>
              <a:t>молекула сахара.</a:t>
            </a:r>
            <a:endParaRPr lang="ru-RU" sz="4000" dirty="0">
              <a:latin typeface="+mj-lt"/>
              <a:ea typeface="+mj-ea"/>
              <a:cs typeface="+mj-cs"/>
            </a:endParaRPr>
          </a:p>
          <a:p>
            <a:pPr marL="0" indent="93663" algn="ctr">
              <a:buNone/>
              <a:defRPr/>
            </a:pPr>
            <a:endParaRPr lang="ru-RU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00256" y="92049"/>
            <a:ext cx="3325704" cy="2217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839416" y="4221088"/>
            <a:ext cx="10801200" cy="1368152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4054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zika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формление по умолчанию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Fizika</Template>
  <TotalTime>1331</TotalTime>
  <Words>1493</Words>
  <Application>Microsoft Office PowerPoint</Application>
  <PresentationFormat>Широкоэкранный</PresentationFormat>
  <Paragraphs>164</Paragraphs>
  <Slides>34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34</vt:i4>
      </vt:variant>
    </vt:vector>
  </HeadingPairs>
  <TitlesOfParts>
    <vt:vector size="45" baseType="lpstr">
      <vt:lpstr>Arial</vt:lpstr>
      <vt:lpstr>Calibri</vt:lpstr>
      <vt:lpstr>Calibri Light</vt:lpstr>
      <vt:lpstr>Comic Sans MS</vt:lpstr>
      <vt:lpstr>Symbol</vt:lpstr>
      <vt:lpstr>Times New Roman</vt:lpstr>
      <vt:lpstr>Fizika</vt:lpstr>
      <vt:lpstr>Оформление по умолчанию</vt:lpstr>
      <vt:lpstr>1_Оформление по умолчанию</vt:lpstr>
      <vt:lpstr>2_Оформление по умолчанию</vt:lpstr>
      <vt:lpstr>3_Оформление по умолчанию</vt:lpstr>
      <vt:lpstr>Строение вещества.  Молекулы. Модели строения газа,  жидкости и твердого тела 7 класс </vt:lpstr>
      <vt:lpstr>Что является первоосновой материи?</vt:lpstr>
      <vt:lpstr>Из истории…</vt:lpstr>
      <vt:lpstr> ГИПОТЕЗА:  Сплошные тела или состоят из отдельных частиц???</vt:lpstr>
      <vt:lpstr>Презентация PowerPoint</vt:lpstr>
      <vt:lpstr>Презентация PowerPoint</vt:lpstr>
      <vt:lpstr>Опытные обоснования молекулярного строения вещества</vt:lpstr>
      <vt:lpstr>Презентация PowerPoint</vt:lpstr>
      <vt:lpstr>Частицы, из которых состоит вещество,  называют молекулами</vt:lpstr>
      <vt:lpstr>Атомы</vt:lpstr>
      <vt:lpstr>Молекулы</vt:lpstr>
      <vt:lpstr>Молекулы</vt:lpstr>
      <vt:lpstr>Молекулы </vt:lpstr>
      <vt:lpstr>Строение вещества</vt:lpstr>
      <vt:lpstr>Взаимодействие частиц вещества</vt:lpstr>
      <vt:lpstr>Взаимодействие частиц вещества</vt:lpstr>
      <vt:lpstr>Проверь себя!</vt:lpstr>
      <vt:lpstr>Модели строения газов, жидкостей и  твердых тел </vt:lpstr>
      <vt:lpstr>Строение твердых, жидких и газообразных тел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Выбери правильный ответ</vt:lpstr>
      <vt:lpstr>Презентация PowerPoint</vt:lpstr>
      <vt:lpstr>Презентация PowerPoint</vt:lpstr>
      <vt:lpstr>Почему провода линии электропередач провисают летом?</vt:lpstr>
      <vt:lpstr>Как работает жидкостный  термометр?</vt:lpstr>
      <vt:lpstr>В стакане с водой плавает брусок льда (см. рисунок). После того, как лед растает, уровень воды в стакане. . . </vt:lpstr>
      <vt:lpstr>Решаем задачу</vt:lpstr>
      <vt:lpstr>Презентация PowerPoint</vt:lpstr>
      <vt:lpstr>Литература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Строение вещества</dc:title>
  <dc:creator>Буткевич Ирина</dc:creator>
  <cp:lastModifiedBy>User</cp:lastModifiedBy>
  <cp:revision>134</cp:revision>
  <dcterms:modified xsi:type="dcterms:W3CDTF">2015-04-17T15:02:56Z</dcterms:modified>
</cp:coreProperties>
</file>