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9" r:id="rId4"/>
    <p:sldId id="272" r:id="rId5"/>
    <p:sldId id="296" r:id="rId6"/>
    <p:sldId id="297" r:id="rId7"/>
    <p:sldId id="299" r:id="rId8"/>
    <p:sldId id="298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5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61509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249238" y="214290"/>
            <a:ext cx="3865562" cy="1827014"/>
          </a:xfrm>
          <a:prstGeom prst="roundRect">
            <a:avLst>
              <a:gd name="adj" fmla="val 42309"/>
            </a:avLst>
          </a:prstGeom>
          <a:gradFill rotWithShape="0">
            <a:gsLst>
              <a:gs pos="0">
                <a:srgbClr val="FF9966"/>
              </a:gs>
              <a:gs pos="50000">
                <a:srgbClr val="FFFFFF"/>
              </a:gs>
              <a:gs pos="100000">
                <a:srgbClr val="FF9966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B000"/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Педагогический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калейдоскоп 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ru-RU" altLang="ru-RU" sz="1200" b="1" dirty="0">
              <a:latin typeface="Arial" charset="0"/>
            </a:endParaRPr>
          </a:p>
        </p:txBody>
      </p:sp>
      <p:pic>
        <p:nvPicPr>
          <p:cNvPr id="6" name="Рисунок 5" descr="D:\Фото Токарева\DSC_12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914400"/>
            <a:ext cx="3581400" cy="2438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733800" y="3886200"/>
            <a:ext cx="4419600" cy="2047756"/>
          </a:xfrm>
          <a:prstGeom prst="roundRect">
            <a:avLst>
              <a:gd name="adj" fmla="val 33498"/>
            </a:avLst>
          </a:prstGeom>
          <a:solidFill>
            <a:srgbClr val="92D050"/>
          </a:solidFill>
          <a:ln w="3175">
            <a:solidFill>
              <a:srgbClr val="C00000"/>
            </a:solidFill>
            <a:round/>
            <a:headEnd/>
            <a:tailEnd/>
          </a:ln>
          <a:effectLst>
            <a:outerShdw dist="107763" dir="2700000" algn="ctr" rotWithShape="0">
              <a:srgbClr val="00B000"/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               Токарева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      Татьяна Николаевна  -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 учитель природоведения,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   биологии и географии.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 Учитель высшей категории.</a:t>
            </a:r>
          </a:p>
          <a:p>
            <a:pPr algn="ctr">
              <a:defRPr/>
            </a:pPr>
            <a:endParaRPr lang="ru-RU" altLang="ru-RU" sz="1200" b="1" dirty="0">
              <a:latin typeface="Arial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249238" y="2666999"/>
            <a:ext cx="3179762" cy="3655457"/>
          </a:xfrm>
          <a:prstGeom prst="roundRect">
            <a:avLst>
              <a:gd name="adj" fmla="val 27725"/>
            </a:avLst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B00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Тема самообразования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:«Использование метода проектов на уроках биологии и географии для развития творческой личности учащихся»</a:t>
            </a:r>
            <a:endParaRPr lang="ru-RU" alt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153400" cy="592233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33400" y="228600"/>
            <a:ext cx="7543800" cy="179176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175">
            <a:noFill/>
            <a:round/>
            <a:headEnd/>
            <a:tailEnd/>
          </a:ln>
          <a:effectLst>
            <a:prstShdw prst="shdw17" dist="17961" dir="13500000">
              <a:srgbClr val="99993D"/>
            </a:prst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C0066"/>
                </a:solidFill>
                <a:latin typeface="Arial Black" pitchFamily="34" charset="0"/>
              </a:rPr>
              <a:t>Учитель не просто профессия, а часть жизни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C0066"/>
                </a:solidFill>
                <a:latin typeface="Arial Black" pitchFamily="34" charset="0"/>
              </a:rPr>
              <a:t>                  каждого человека.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C0066"/>
                </a:solidFill>
                <a:latin typeface="Arial Black" pitchFamily="34" charset="0"/>
              </a:rPr>
              <a:t>    И эта часть должна быть самой лучшей</a:t>
            </a:r>
            <a:r>
              <a:rPr lang="ru-RU" sz="2000" dirty="0" smtClean="0">
                <a:solidFill>
                  <a:srgbClr val="CC0066"/>
                </a:solidFill>
                <a:latin typeface="Arial Black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578963"/>
              </a:buClr>
              <a:buFont typeface="Monotype Sorts" pitchFamily="2" charset="2"/>
              <a:buNone/>
            </a:pPr>
            <a:endParaRPr lang="ru-RU" altLang="ru-RU" sz="1400" b="1" dirty="0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rot="10800000" flipV="1">
            <a:off x="2133600" y="1371600"/>
            <a:ext cx="3457575" cy="2200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1 h 21600"/>
              <a:gd name="T14" fmla="*/ 19440 w 21600"/>
              <a:gd name="T15" fmla="*/ 185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66FF99"/>
              </a:gs>
            </a:gsLst>
            <a:path path="rect">
              <a:fillToRect l="50000" t="50000" r="50000" b="50000"/>
            </a:path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B000"/>
            </a:outerShdw>
          </a:effectLst>
        </p:spPr>
        <p:txBody>
          <a:bodyPr wrap="none" anchor="ctr"/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Моё педагогическое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кредо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21297186">
            <a:off x="138808" y="3727852"/>
            <a:ext cx="4008667" cy="228147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175">
            <a:noFill/>
            <a:round/>
            <a:headEnd/>
            <a:tailEnd/>
          </a:ln>
          <a:effectLst>
            <a:prstShdw prst="shdw17" dist="17961" dir="13500000">
              <a:srgbClr val="7A995C"/>
            </a:prstShdw>
          </a:effectLst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Цель работы на учебный год: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</a:rPr>
              <a:t>Эффективно использовать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</a:rPr>
              <a:t>           и развивать свой  профессиональный потенциал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</a:rPr>
              <a:t>     по совершенствованию методик преподавания предметов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</a:rPr>
              <a:t>               природоведения, биологии и географии</a:t>
            </a:r>
          </a:p>
          <a:p>
            <a:endParaRPr lang="ru-RU" altLang="ru-RU" sz="1400" b="1" dirty="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158826">
            <a:off x="4164934" y="3640364"/>
            <a:ext cx="4998320" cy="320087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175">
            <a:noFill/>
            <a:round/>
            <a:headEnd/>
            <a:tailEnd/>
          </a:ln>
          <a:effectLst>
            <a:prstShdw prst="shdw17" dist="17961" dir="13500000">
              <a:srgbClr val="7A995C"/>
            </a:prst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План работы:</a:t>
            </a:r>
          </a:p>
          <a:p>
            <a:pPr marL="514350" indent="-514350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Arial Black" pitchFamily="34" charset="0"/>
              </a:rPr>
              <a:t>1.Подготовить Рабочие </a:t>
            </a:r>
          </a:p>
          <a:p>
            <a:pPr marL="514350" indent="-514350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Arial Black" pitchFamily="34" charset="0"/>
              </a:rPr>
              <a:t>программы и тематические планы по</a:t>
            </a:r>
          </a:p>
          <a:p>
            <a:pPr marL="514350" indent="-514350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Arial Black" pitchFamily="34" charset="0"/>
              </a:rPr>
              <a:t> предметам к началу учебного года.</a:t>
            </a:r>
          </a:p>
          <a:p>
            <a:pPr marL="514350" indent="-514350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Arial Black" pitchFamily="34" charset="0"/>
              </a:rPr>
              <a:t>2.Проводить открытые уроки согласно </a:t>
            </a:r>
          </a:p>
          <a:p>
            <a:pPr marL="514350" indent="-514350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Arial Black" pitchFamily="34" charset="0"/>
              </a:rPr>
              <a:t>плана работы школы и МО.</a:t>
            </a:r>
          </a:p>
          <a:p>
            <a:pPr marL="514350" indent="-514350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Arial Black" pitchFamily="34" charset="0"/>
              </a:rPr>
              <a:t>3.Продолжить внеклассную проектно-</a:t>
            </a:r>
          </a:p>
          <a:p>
            <a:pPr marL="514350" indent="-514350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Arial Black" pitchFamily="34" charset="0"/>
              </a:rPr>
              <a:t>исследовательскую работу с учащимися.</a:t>
            </a:r>
          </a:p>
          <a:p>
            <a:pPr marL="514350" indent="-514350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Arial Black" pitchFamily="34" charset="0"/>
              </a:rPr>
              <a:t>4.Публиковать свои методические</a:t>
            </a:r>
          </a:p>
          <a:p>
            <a:pPr marL="514350" indent="-514350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Arial Black" pitchFamily="34" charset="0"/>
              </a:rPr>
              <a:t> разработки.</a:t>
            </a:r>
          </a:p>
          <a:p>
            <a:pPr marL="514350" indent="-514350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Arial Black" pitchFamily="34" charset="0"/>
              </a:rPr>
              <a:t>5.Участвовать в профессиональных </a:t>
            </a:r>
          </a:p>
          <a:p>
            <a:pPr marL="514350" indent="-514350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Arial Black" pitchFamily="34" charset="0"/>
              </a:rPr>
              <a:t> конкурсах.</a:t>
            </a:r>
          </a:p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>
            <a:spLocks/>
          </p:cNvSpPr>
          <p:nvPr/>
        </p:nvSpPr>
        <p:spPr bwMode="auto">
          <a:xfrm>
            <a:off x="228600" y="544513"/>
            <a:ext cx="8001000" cy="5867400"/>
          </a:xfrm>
          <a:custGeom>
            <a:avLst/>
            <a:gdLst>
              <a:gd name="T0" fmla="*/ 44829579 w 1946"/>
              <a:gd name="T1" fmla="*/ 1425064 h 1723"/>
              <a:gd name="T2" fmla="*/ 31357113 w 1946"/>
              <a:gd name="T3" fmla="*/ 1225358 h 1723"/>
              <a:gd name="T4" fmla="*/ 19315678 w 1946"/>
              <a:gd name="T5" fmla="*/ 2039744 h 1723"/>
              <a:gd name="T6" fmla="*/ 13102128 w 1946"/>
              <a:gd name="T7" fmla="*/ 2646396 h 1723"/>
              <a:gd name="T8" fmla="*/ 11270998 w 1946"/>
              <a:gd name="T9" fmla="*/ 4251303 h 1723"/>
              <a:gd name="T10" fmla="*/ 2535709 w 1946"/>
              <a:gd name="T11" fmla="*/ 4867546 h 1723"/>
              <a:gd name="T12" fmla="*/ 3273392 w 1946"/>
              <a:gd name="T13" fmla="*/ 19828566 h 1723"/>
              <a:gd name="T14" fmla="*/ 4009121 w 1946"/>
              <a:gd name="T15" fmla="*/ 28116800 h 1723"/>
              <a:gd name="T16" fmla="*/ 4365915 w 1946"/>
              <a:gd name="T17" fmla="*/ 29319062 h 1723"/>
              <a:gd name="T18" fmla="*/ 5808185 w 1946"/>
              <a:gd name="T19" fmla="*/ 29925826 h 1723"/>
              <a:gd name="T20" fmla="*/ 6544413 w 1946"/>
              <a:gd name="T21" fmla="*/ 30547112 h 1723"/>
              <a:gd name="T22" fmla="*/ 17465522 w 1946"/>
              <a:gd name="T23" fmla="*/ 31559685 h 1723"/>
              <a:gd name="T24" fmla="*/ 21854698 w 1946"/>
              <a:gd name="T25" fmla="*/ 32147158 h 1723"/>
              <a:gd name="T26" fmla="*/ 22945881 w 1946"/>
              <a:gd name="T27" fmla="*/ 33780998 h 1723"/>
              <a:gd name="T28" fmla="*/ 25152513 w 1946"/>
              <a:gd name="T29" fmla="*/ 34979360 h 1723"/>
              <a:gd name="T30" fmla="*/ 37518386 w 1946"/>
              <a:gd name="T31" fmla="*/ 34391683 h 1723"/>
              <a:gd name="T32" fmla="*/ 51029685 w 1946"/>
              <a:gd name="T33" fmla="*/ 34979360 h 1723"/>
              <a:gd name="T34" fmla="*/ 53922648 w 1946"/>
              <a:gd name="T35" fmla="*/ 34798340 h 1723"/>
              <a:gd name="T36" fmla="*/ 55393010 w 1946"/>
              <a:gd name="T37" fmla="*/ 32758045 h 1723"/>
              <a:gd name="T38" fmla="*/ 56129561 w 1946"/>
              <a:gd name="T39" fmla="*/ 31970353 h 1723"/>
              <a:gd name="T40" fmla="*/ 56867362 w 1946"/>
              <a:gd name="T41" fmla="*/ 30745194 h 1723"/>
              <a:gd name="T42" fmla="*/ 61238990 w 1946"/>
              <a:gd name="T43" fmla="*/ 28523068 h 1723"/>
              <a:gd name="T44" fmla="*/ 64131508 w 1946"/>
              <a:gd name="T45" fmla="*/ 22869488 h 1723"/>
              <a:gd name="T46" fmla="*/ 64864955 w 1946"/>
              <a:gd name="T47" fmla="*/ 21235298 h 1723"/>
              <a:gd name="T48" fmla="*/ 64509295 w 1946"/>
              <a:gd name="T49" fmla="*/ 20624652 h 1723"/>
              <a:gd name="T50" fmla="*/ 67809629 w 1946"/>
              <a:gd name="T51" fmla="*/ 19023338 h 1723"/>
              <a:gd name="T52" fmla="*/ 69968741 w 1946"/>
              <a:gd name="T53" fmla="*/ 18615017 h 1723"/>
              <a:gd name="T54" fmla="*/ 71439787 w 1946"/>
              <a:gd name="T55" fmla="*/ 15774991 h 1723"/>
              <a:gd name="T56" fmla="*/ 71082715 w 1946"/>
              <a:gd name="T57" fmla="*/ 14563102 h 1723"/>
              <a:gd name="T58" fmla="*/ 70344957 w 1946"/>
              <a:gd name="T59" fmla="*/ 13973797 h 1723"/>
              <a:gd name="T60" fmla="*/ 69231785 w 1946"/>
              <a:gd name="T61" fmla="*/ 8895311 h 1723"/>
              <a:gd name="T62" fmla="*/ 62329266 w 1946"/>
              <a:gd name="T63" fmla="*/ 7488519 h 1723"/>
              <a:gd name="T64" fmla="*/ 60503244 w 1946"/>
              <a:gd name="T65" fmla="*/ 4460328 h 1723"/>
              <a:gd name="T66" fmla="*/ 56867362 w 1946"/>
              <a:gd name="T67" fmla="*/ 3647296 h 1723"/>
              <a:gd name="T68" fmla="*/ 51029685 w 1946"/>
              <a:gd name="T69" fmla="*/ 406676 h 1723"/>
              <a:gd name="T70" fmla="*/ 48822611 w 1946"/>
              <a:gd name="T71" fmla="*/ 0 h 1723"/>
              <a:gd name="T72" fmla="*/ 44829579 w 1946"/>
              <a:gd name="T73" fmla="*/ 1425064 h 17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46"/>
              <a:gd name="T112" fmla="*/ 0 h 1723"/>
              <a:gd name="T113" fmla="*/ 1946 w 1946"/>
              <a:gd name="T114" fmla="*/ 1723 h 172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46" h="1723">
                <a:moveTo>
                  <a:pt x="1221" y="70"/>
                </a:moveTo>
                <a:cubicBezTo>
                  <a:pt x="1094" y="38"/>
                  <a:pt x="994" y="54"/>
                  <a:pt x="854" y="60"/>
                </a:cubicBezTo>
                <a:cubicBezTo>
                  <a:pt x="772" y="115"/>
                  <a:pt x="599" y="97"/>
                  <a:pt x="526" y="100"/>
                </a:cubicBezTo>
                <a:cubicBezTo>
                  <a:pt x="504" y="102"/>
                  <a:pt x="379" y="112"/>
                  <a:pt x="357" y="130"/>
                </a:cubicBezTo>
                <a:cubicBezTo>
                  <a:pt x="280" y="191"/>
                  <a:pt x="385" y="183"/>
                  <a:pt x="307" y="209"/>
                </a:cubicBezTo>
                <a:cubicBezTo>
                  <a:pt x="236" y="233"/>
                  <a:pt x="143" y="232"/>
                  <a:pt x="69" y="239"/>
                </a:cubicBezTo>
                <a:cubicBezTo>
                  <a:pt x="0" y="477"/>
                  <a:pt x="11" y="740"/>
                  <a:pt x="89" y="974"/>
                </a:cubicBezTo>
                <a:cubicBezTo>
                  <a:pt x="55" y="1107"/>
                  <a:pt x="46" y="1256"/>
                  <a:pt x="109" y="1381"/>
                </a:cubicBezTo>
                <a:cubicBezTo>
                  <a:pt x="112" y="1401"/>
                  <a:pt x="109" y="1423"/>
                  <a:pt x="119" y="1440"/>
                </a:cubicBezTo>
                <a:cubicBezTo>
                  <a:pt x="127" y="1454"/>
                  <a:pt x="147" y="1458"/>
                  <a:pt x="158" y="1470"/>
                </a:cubicBezTo>
                <a:cubicBezTo>
                  <a:pt x="166" y="1479"/>
                  <a:pt x="167" y="1495"/>
                  <a:pt x="178" y="1500"/>
                </a:cubicBezTo>
                <a:cubicBezTo>
                  <a:pt x="261" y="1542"/>
                  <a:pt x="387" y="1542"/>
                  <a:pt x="476" y="1550"/>
                </a:cubicBezTo>
                <a:cubicBezTo>
                  <a:pt x="516" y="1560"/>
                  <a:pt x="562" y="1555"/>
                  <a:pt x="595" y="1579"/>
                </a:cubicBezTo>
                <a:cubicBezTo>
                  <a:pt x="618" y="1596"/>
                  <a:pt x="610" y="1635"/>
                  <a:pt x="625" y="1659"/>
                </a:cubicBezTo>
                <a:cubicBezTo>
                  <a:pt x="640" y="1683"/>
                  <a:pt x="665" y="1698"/>
                  <a:pt x="685" y="1718"/>
                </a:cubicBezTo>
                <a:cubicBezTo>
                  <a:pt x="778" y="1714"/>
                  <a:pt x="925" y="1723"/>
                  <a:pt x="1022" y="1689"/>
                </a:cubicBezTo>
                <a:cubicBezTo>
                  <a:pt x="1145" y="1699"/>
                  <a:pt x="1268" y="1704"/>
                  <a:pt x="1390" y="1718"/>
                </a:cubicBezTo>
                <a:cubicBezTo>
                  <a:pt x="1416" y="1715"/>
                  <a:pt x="1445" y="1720"/>
                  <a:pt x="1469" y="1709"/>
                </a:cubicBezTo>
                <a:cubicBezTo>
                  <a:pt x="1508" y="1691"/>
                  <a:pt x="1500" y="1638"/>
                  <a:pt x="1509" y="1609"/>
                </a:cubicBezTo>
                <a:cubicBezTo>
                  <a:pt x="1513" y="1595"/>
                  <a:pt x="1524" y="1584"/>
                  <a:pt x="1529" y="1570"/>
                </a:cubicBezTo>
                <a:cubicBezTo>
                  <a:pt x="1537" y="1550"/>
                  <a:pt x="1537" y="1528"/>
                  <a:pt x="1549" y="1510"/>
                </a:cubicBezTo>
                <a:cubicBezTo>
                  <a:pt x="1579" y="1464"/>
                  <a:pt x="1630" y="1438"/>
                  <a:pt x="1668" y="1401"/>
                </a:cubicBezTo>
                <a:cubicBezTo>
                  <a:pt x="1691" y="1309"/>
                  <a:pt x="1692" y="1202"/>
                  <a:pt x="1747" y="1123"/>
                </a:cubicBezTo>
                <a:cubicBezTo>
                  <a:pt x="1754" y="1096"/>
                  <a:pt x="1765" y="1070"/>
                  <a:pt x="1767" y="1043"/>
                </a:cubicBezTo>
                <a:cubicBezTo>
                  <a:pt x="1768" y="1033"/>
                  <a:pt x="1755" y="1023"/>
                  <a:pt x="1757" y="1013"/>
                </a:cubicBezTo>
                <a:cubicBezTo>
                  <a:pt x="1764" y="967"/>
                  <a:pt x="1811" y="951"/>
                  <a:pt x="1847" y="934"/>
                </a:cubicBezTo>
                <a:cubicBezTo>
                  <a:pt x="1866" y="925"/>
                  <a:pt x="1886" y="921"/>
                  <a:pt x="1906" y="914"/>
                </a:cubicBezTo>
                <a:cubicBezTo>
                  <a:pt x="1930" y="842"/>
                  <a:pt x="1934" y="870"/>
                  <a:pt x="1946" y="775"/>
                </a:cubicBezTo>
                <a:cubicBezTo>
                  <a:pt x="1943" y="755"/>
                  <a:pt x="1942" y="734"/>
                  <a:pt x="1936" y="715"/>
                </a:cubicBezTo>
                <a:cubicBezTo>
                  <a:pt x="1932" y="704"/>
                  <a:pt x="1918" y="698"/>
                  <a:pt x="1916" y="686"/>
                </a:cubicBezTo>
                <a:cubicBezTo>
                  <a:pt x="1903" y="603"/>
                  <a:pt x="1938" y="502"/>
                  <a:pt x="1886" y="437"/>
                </a:cubicBezTo>
                <a:cubicBezTo>
                  <a:pt x="1844" y="385"/>
                  <a:pt x="1698" y="368"/>
                  <a:pt x="1698" y="368"/>
                </a:cubicBezTo>
                <a:cubicBezTo>
                  <a:pt x="1677" y="320"/>
                  <a:pt x="1672" y="266"/>
                  <a:pt x="1648" y="219"/>
                </a:cubicBezTo>
                <a:cubicBezTo>
                  <a:pt x="1637" y="197"/>
                  <a:pt x="1552" y="180"/>
                  <a:pt x="1549" y="179"/>
                </a:cubicBezTo>
                <a:cubicBezTo>
                  <a:pt x="1496" y="126"/>
                  <a:pt x="1443" y="73"/>
                  <a:pt x="1390" y="20"/>
                </a:cubicBezTo>
                <a:cubicBezTo>
                  <a:pt x="1375" y="5"/>
                  <a:pt x="1330" y="0"/>
                  <a:pt x="1330" y="0"/>
                </a:cubicBezTo>
                <a:cubicBezTo>
                  <a:pt x="1248" y="14"/>
                  <a:pt x="1274" y="17"/>
                  <a:pt x="1221" y="70"/>
                </a:cubicBezTo>
                <a:close/>
              </a:path>
            </a:pathLst>
          </a:custGeom>
          <a:gradFill rotWithShape="0">
            <a:gsLst>
              <a:gs pos="0">
                <a:srgbClr val="FFFF99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31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74736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133600" y="381000"/>
            <a:ext cx="4038600" cy="400110"/>
          </a:xfrm>
          <a:prstGeom prst="foldedCorner">
            <a:avLst>
              <a:gd name="adj" fmla="val 0"/>
            </a:avLst>
          </a:prstGeom>
          <a:gradFill rotWithShape="0">
            <a:gsLst>
              <a:gs pos="0">
                <a:srgbClr val="66FF99"/>
              </a:gs>
              <a:gs pos="50000">
                <a:srgbClr val="FFFFFF"/>
              </a:gs>
              <a:gs pos="100000">
                <a:srgbClr val="66FF99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ru-RU" altLang="ru-RU" sz="2000" b="1" i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Методическая работа</a:t>
            </a:r>
            <a:endParaRPr lang="ru-RU" alt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990600" y="990600"/>
            <a:ext cx="6400800" cy="952976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ru-RU" altLang="ru-RU" sz="1400" b="1" i="1" dirty="0" smtClean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Являюсь руководителем методического объединения учителей естественно-математического цикла, трудового обучения, физкультуры, социально-бытовой ориентировки </a:t>
            </a:r>
            <a:endParaRPr lang="ru-RU" altLang="ru-RU" sz="1400" b="1" i="1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1981200"/>
            <a:ext cx="4419600" cy="2553891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1.Подготовила документацию по</a:t>
            </a:r>
          </a:p>
          <a:p>
            <a:pPr marL="342900" indent="-342900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 работе МО на 2018-2019 учебный год</a:t>
            </a:r>
          </a:p>
          <a:p>
            <a:pPr marL="342900" indent="-342900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2.Готовлю и провожу заседания МО,</a:t>
            </a:r>
          </a:p>
          <a:p>
            <a:pPr marL="342900" indent="-342900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 заполняю протоколы заседаний.</a:t>
            </a:r>
          </a:p>
          <a:p>
            <a:pPr marL="342900" indent="-342900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3.На заседаниях МО выступаю с</a:t>
            </a:r>
          </a:p>
          <a:p>
            <a:pPr marL="342900" indent="-342900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 отчётами за 1 полугодие, за учебный</a:t>
            </a:r>
          </a:p>
          <a:p>
            <a:pPr marL="342900" indent="-342900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 год, по итогам проведения предметной недели.</a:t>
            </a:r>
            <a:endParaRPr lang="ru-RU" altLang="ru-RU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114800" y="2133601"/>
            <a:ext cx="5029200" cy="4874359"/>
          </a:xfrm>
          <a:prstGeom prst="roundRect">
            <a:avLst>
              <a:gd name="adj" fmla="val 1273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</a:rPr>
              <a:t>Выступления на МО: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1.«Использование педагогических технологий на уроках биологии и географии». 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2. «Использование проектной технологии во внеурочное время, как фактор развития познавательной деятельности у учащихся с ОВЗ». </a:t>
            </a:r>
          </a:p>
          <a:p>
            <a:r>
              <a:rPr lang="ru-RU" sz="1400" u="sng" dirty="0" smtClean="0">
                <a:solidFill>
                  <a:srgbClr val="002060"/>
                </a:solidFill>
                <a:latin typeface="Arial Black" pitchFamily="34" charset="0"/>
              </a:rPr>
              <a:t>Выступления на МС: </a:t>
            </a:r>
            <a:endParaRPr lang="ru-RU" sz="1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1. Анализ работы МО за </a:t>
            </a:r>
            <a:r>
              <a:rPr lang="en-US" sz="1400" dirty="0" smtClean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полугодие 2018-2019 учебного года.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2. «Мониторинг успешности педагогов, продолжение работы с информационным банком (</a:t>
            </a:r>
            <a:r>
              <a:rPr lang="ru-RU" sz="1400" dirty="0" err="1" smtClean="0">
                <a:solidFill>
                  <a:srgbClr val="C00000"/>
                </a:solidFill>
                <a:latin typeface="Arial Black" pitchFamily="34" charset="0"/>
              </a:rPr>
              <a:t>Портфолио</a:t>
            </a:r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)»</a:t>
            </a:r>
          </a:p>
          <a:p>
            <a:r>
              <a:rPr lang="ru-RU" sz="1400" u="sng" dirty="0" smtClean="0">
                <a:solidFill>
                  <a:srgbClr val="002060"/>
                </a:solidFill>
                <a:latin typeface="Arial Black" pitchFamily="34" charset="0"/>
              </a:rPr>
              <a:t>Выступления на ПС:</a:t>
            </a:r>
            <a:endParaRPr lang="ru-RU" sz="1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«Анализ работы педагогов ОУ по проектно-исследовательской педагогической технологии»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Протокол от 15.01.2019 г. № 3</a:t>
            </a:r>
            <a:endParaRPr lang="ru-RU" altLang="ru-RU" sz="1400" b="1" u="sng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altLang="ru-RU" sz="1400" u="sng" dirty="0">
              <a:solidFill>
                <a:srgbClr val="2E1EA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9" descr="Горизонтальный кирпич"/>
          <p:cNvSpPr>
            <a:spLocks noChangeArrowheads="1" noChangeShapeType="1" noTextEdit="1"/>
          </p:cNvSpPr>
          <p:nvPr/>
        </p:nvSpPr>
        <p:spPr bwMode="auto">
          <a:xfrm>
            <a:off x="2971800" y="304800"/>
            <a:ext cx="296321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b="1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1" name="WordArt 11" descr="Горизонтальный кирпич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784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3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00B968"/>
                </a:solidFill>
                <a:latin typeface="Arial"/>
                <a:cs typeface="Arial"/>
              </a:rPr>
              <a:t>Согласно плана работы МО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00B968"/>
                </a:solidFill>
                <a:latin typeface="Arial"/>
                <a:cs typeface="Arial"/>
              </a:rPr>
              <a:t> были проведены открытые уроки: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00B968"/>
              </a:solidFill>
              <a:latin typeface="Arial"/>
              <a:cs typeface="Arial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28601" y="1447800"/>
            <a:ext cx="3352800" cy="153233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66"/>
              </a:gs>
              <a:gs pos="50000">
                <a:srgbClr val="FFFFFF"/>
              </a:gs>
              <a:gs pos="100000">
                <a:srgbClr val="FF9966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B000"/>
            </a:outerShdw>
          </a:effectLst>
        </p:spPr>
        <p:txBody>
          <a:bodyPr wrap="square">
            <a:spAutoFit/>
          </a:bodyPr>
          <a:lstStyle/>
          <a:p>
            <a:pPr marL="457200" indent="-457200"/>
            <a:r>
              <a:rPr lang="ru-RU" altLang="ru-RU" sz="1600" b="1" dirty="0" smtClean="0"/>
              <a:t>«Строение стебля»-биология</a:t>
            </a:r>
          </a:p>
          <a:p>
            <a:pPr marL="457200" indent="-457200"/>
            <a:r>
              <a:rPr lang="ru-RU" altLang="ru-RU" sz="1600" b="1" dirty="0" smtClean="0"/>
              <a:t>                  7 класс</a:t>
            </a:r>
          </a:p>
          <a:p>
            <a:pPr marL="457200" indent="-457200"/>
            <a:r>
              <a:rPr lang="ru-RU" altLang="ru-RU" sz="1600" b="1" dirty="0" smtClean="0"/>
              <a:t>Работа была опубликована</a:t>
            </a:r>
          </a:p>
          <a:p>
            <a:pPr marL="457200" indent="-457200"/>
            <a:r>
              <a:rPr lang="ru-RU" altLang="ru-RU" sz="1600" b="1" dirty="0" smtClean="0"/>
              <a:t> на портале «</a:t>
            </a:r>
            <a:r>
              <a:rPr lang="ru-RU" altLang="ru-RU" sz="1600" b="1" dirty="0" err="1" smtClean="0"/>
              <a:t>Знанио</a:t>
            </a:r>
            <a:r>
              <a:rPr lang="ru-RU" altLang="ru-RU" sz="1600" b="1" dirty="0" smtClean="0"/>
              <a:t>»</a:t>
            </a:r>
          </a:p>
          <a:p>
            <a:endParaRPr lang="ru-RU" altLang="ru-RU" sz="2000" b="1" dirty="0"/>
          </a:p>
        </p:txBody>
      </p:sp>
      <p:pic>
        <p:nvPicPr>
          <p:cNvPr id="14" name="Рисунок 13" descr="C:\Users\dns1\Downloads\Certificate_konspekt_uroka_po_biologii_v_7_klasse_stroenie_stebly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7655">
            <a:off x="274289" y="2766214"/>
            <a:ext cx="1876425" cy="267408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486400" y="3352800"/>
            <a:ext cx="3352800" cy="262199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66"/>
              </a:gs>
              <a:gs pos="50000">
                <a:srgbClr val="FFFFFF"/>
              </a:gs>
              <a:gs pos="100000">
                <a:srgbClr val="FF9966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B000"/>
            </a:outerShdw>
          </a:effectLst>
        </p:spPr>
        <p:txBody>
          <a:bodyPr wrap="square">
            <a:spAutoFit/>
          </a:bodyPr>
          <a:lstStyle/>
          <a:p>
            <a:pPr marL="457200" indent="-457200"/>
            <a:r>
              <a:rPr lang="ru-RU" altLang="ru-RU" sz="1600" b="1" dirty="0" smtClean="0"/>
              <a:t>«Материки на глобусе и</a:t>
            </a:r>
          </a:p>
          <a:p>
            <a:pPr marL="457200" indent="-457200"/>
            <a:r>
              <a:rPr lang="ru-RU" altLang="ru-RU" sz="1600" b="1" dirty="0" smtClean="0"/>
              <a:t> карте полушарий» -</a:t>
            </a:r>
          </a:p>
          <a:p>
            <a:pPr marL="457200" indent="-457200"/>
            <a:r>
              <a:rPr lang="ru-RU" altLang="ru-RU" sz="1600" b="1" dirty="0" smtClean="0"/>
              <a:t>география  6 класс</a:t>
            </a:r>
          </a:p>
          <a:p>
            <a:pPr marL="457200" indent="-457200"/>
            <a:r>
              <a:rPr lang="ru-RU" altLang="ru-RU" sz="1600" b="1" dirty="0" smtClean="0"/>
              <a:t>Работа была отправлена</a:t>
            </a:r>
          </a:p>
          <a:p>
            <a:pPr marL="457200" indent="-457200"/>
            <a:r>
              <a:rPr lang="ru-RU" altLang="ru-RU" sz="1600" b="1" dirty="0" smtClean="0"/>
              <a:t>на конкурс «Горизонты</a:t>
            </a:r>
          </a:p>
          <a:p>
            <a:pPr marL="457200" indent="-457200"/>
            <a:r>
              <a:rPr lang="ru-RU" altLang="ru-RU" sz="1600" b="1" dirty="0" smtClean="0"/>
              <a:t>педагогики» –</a:t>
            </a:r>
          </a:p>
          <a:p>
            <a:pPr marL="457200" indent="-457200"/>
            <a:r>
              <a:rPr lang="ru-RU" altLang="ru-RU" sz="1600" b="1" dirty="0" smtClean="0"/>
              <a:t> Диплом победителя </a:t>
            </a:r>
          </a:p>
          <a:p>
            <a:pPr marL="457200" indent="-457200"/>
            <a:r>
              <a:rPr lang="ru-RU" altLang="ru-RU" sz="1600" b="1" dirty="0" smtClean="0"/>
              <a:t>               (1 место)</a:t>
            </a:r>
          </a:p>
          <a:p>
            <a:endParaRPr lang="ru-RU" altLang="ru-RU" sz="2000" b="1" dirty="0"/>
          </a:p>
        </p:txBody>
      </p:sp>
      <p:pic>
        <p:nvPicPr>
          <p:cNvPr id="16" name="Рисунок 15" descr="D:\Открытый урок на метод.неделе Токарева Т.Н\фото урок материки\DSC_01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0680">
            <a:off x="7248244" y="1682063"/>
            <a:ext cx="1828800" cy="152300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" name="Рисунок 16" descr="D:\Открытый урок на метод.неделе Токарева Т.Н\фото урок материки\DSC_04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0840">
            <a:off x="4997974" y="1661322"/>
            <a:ext cx="2057400" cy="15418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Рисунок 17" descr="C:\Users\№4\Desktop\Токаревой Т Н\Моментальный снимок 1 (05.12.2018 10-07)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2658">
            <a:off x="2286000" y="3200400"/>
            <a:ext cx="1971675" cy="151198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9" name="Рисунок 18" descr="C:\Users\№4\Desktop\Токаревой Т Н\Моментальный снимок 2 (05.12.2018 10-08)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29200"/>
            <a:ext cx="2209800" cy="1524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26" name="Picture 2" descr="E:\диплом материк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4956">
            <a:off x="4052485" y="4405796"/>
            <a:ext cx="1600200" cy="22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 descr="Горизонтальный кирпич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152400" y="228600"/>
            <a:ext cx="883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3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buNone/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Проектная деятельность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Стрелка вниз 24"/>
          <p:cNvSpPr>
            <a:spLocks noChangeArrowheads="1"/>
          </p:cNvSpPr>
          <p:nvPr/>
        </p:nvSpPr>
        <p:spPr bwMode="auto">
          <a:xfrm rot="2671968">
            <a:off x="1942215" y="1771991"/>
            <a:ext cx="159443" cy="712846"/>
          </a:xfrm>
          <a:prstGeom prst="downArrow">
            <a:avLst>
              <a:gd name="adj1" fmla="val 50000"/>
              <a:gd name="adj2" fmla="val 5006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333333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362200" y="1143001"/>
            <a:ext cx="3429000" cy="959048"/>
          </a:xfrm>
          <a:prstGeom prst="foldedCorner">
            <a:avLst>
              <a:gd name="adj" fmla="val 3968"/>
            </a:avLst>
          </a:prstGeom>
          <a:gradFill rotWithShape="0">
            <a:gsLst>
              <a:gs pos="0">
                <a:srgbClr val="66FF99"/>
              </a:gs>
              <a:gs pos="50000">
                <a:srgbClr val="FFFFFF"/>
              </a:gs>
              <a:gs pos="100000">
                <a:srgbClr val="66FF99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chemeClr val="tx2"/>
                </a:solidFill>
                <a:latin typeface="Arial Black" pitchFamily="34" charset="0"/>
              </a:rPr>
              <a:t>«Влияние плодородия почвы на рост фасоли</a:t>
            </a:r>
          </a:p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Arial Black" pitchFamily="34" charset="0"/>
              </a:rPr>
              <a:t>7 класс</a:t>
            </a:r>
            <a:r>
              <a:rPr lang="ru-RU" altLang="ru-RU" sz="1800" b="1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endParaRPr lang="ru-RU" altLang="ru-RU" sz="1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9" name="Стрелка вниз 24"/>
          <p:cNvSpPr>
            <a:spLocks noChangeArrowheads="1"/>
          </p:cNvSpPr>
          <p:nvPr/>
        </p:nvSpPr>
        <p:spPr bwMode="auto">
          <a:xfrm rot="2319895">
            <a:off x="2723760" y="2391569"/>
            <a:ext cx="171634" cy="795963"/>
          </a:xfrm>
          <a:prstGeom prst="downArrow">
            <a:avLst>
              <a:gd name="adj1" fmla="val 50000"/>
              <a:gd name="adj2" fmla="val 5006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333333"/>
              </a:solidFill>
            </a:endParaRPr>
          </a:p>
        </p:txBody>
      </p:sp>
      <p:sp>
        <p:nvSpPr>
          <p:cNvPr id="10" name="Стрелка вниз 24"/>
          <p:cNvSpPr>
            <a:spLocks noChangeArrowheads="1"/>
          </p:cNvSpPr>
          <p:nvPr/>
        </p:nvSpPr>
        <p:spPr bwMode="auto">
          <a:xfrm>
            <a:off x="4114800" y="4049764"/>
            <a:ext cx="152400" cy="597034"/>
          </a:xfrm>
          <a:prstGeom prst="downArrow">
            <a:avLst>
              <a:gd name="adj1" fmla="val 50000"/>
              <a:gd name="adj2" fmla="val 5006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333333"/>
              </a:solidFill>
            </a:endParaRPr>
          </a:p>
        </p:txBody>
      </p:sp>
      <p:sp>
        <p:nvSpPr>
          <p:cNvPr id="11" name="Стрелка вниз 24"/>
          <p:cNvSpPr>
            <a:spLocks noChangeArrowheads="1"/>
          </p:cNvSpPr>
          <p:nvPr/>
        </p:nvSpPr>
        <p:spPr bwMode="auto">
          <a:xfrm rot="18672478">
            <a:off x="5165120" y="2365558"/>
            <a:ext cx="127722" cy="1026977"/>
          </a:xfrm>
          <a:prstGeom prst="downArrow">
            <a:avLst>
              <a:gd name="adj1" fmla="val 50000"/>
              <a:gd name="adj2" fmla="val 5006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333333"/>
              </a:solidFill>
            </a:endParaRPr>
          </a:p>
        </p:txBody>
      </p:sp>
      <p:sp>
        <p:nvSpPr>
          <p:cNvPr id="12" name="Стрелка вниз 24"/>
          <p:cNvSpPr>
            <a:spLocks noChangeArrowheads="1"/>
          </p:cNvSpPr>
          <p:nvPr/>
        </p:nvSpPr>
        <p:spPr bwMode="auto">
          <a:xfrm rot="19107353" flipH="1">
            <a:off x="6072704" y="1795485"/>
            <a:ext cx="107568" cy="735247"/>
          </a:xfrm>
          <a:prstGeom prst="downArrow">
            <a:avLst>
              <a:gd name="adj1" fmla="val 50000"/>
              <a:gd name="adj2" fmla="val 5006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333333"/>
              </a:solidFill>
            </a:endParaRPr>
          </a:p>
        </p:txBody>
      </p:sp>
      <p:pic>
        <p:nvPicPr>
          <p:cNvPr id="15" name="Рисунок 14" descr="D:\фото проекта 2018\DSC_04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7036">
            <a:off x="152400" y="2286000"/>
            <a:ext cx="1600200" cy="1295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" name="Рисунок 15" descr="F:\фото проекта 2018\DSC_0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3694">
            <a:off x="1371600" y="3352800"/>
            <a:ext cx="1600200" cy="1143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7" name="Рисунок 16" descr="F:\фото проекта 2018\IMG_059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2057400" cy="16002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8" name="Рисунок 17" descr="F:\фото проекта 2018\DSC_04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5461">
            <a:off x="6248400" y="4953000"/>
            <a:ext cx="1676400" cy="1371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9" name="Рисунок 18" descr="F:\фото проекта 2018\DSC_054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4235">
            <a:off x="951932" y="5034919"/>
            <a:ext cx="1905000" cy="1447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" name="Рисунок 19" descr="F:\фото проекта 2018\DSC_04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2622">
            <a:off x="6477000" y="1905000"/>
            <a:ext cx="1524000" cy="12287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14" name="Стрелка вниз 24"/>
          <p:cNvSpPr>
            <a:spLocks noChangeArrowheads="1"/>
          </p:cNvSpPr>
          <p:nvPr/>
        </p:nvSpPr>
        <p:spPr bwMode="auto">
          <a:xfrm rot="1377262">
            <a:off x="3145485" y="4126588"/>
            <a:ext cx="130532" cy="1171881"/>
          </a:xfrm>
          <a:prstGeom prst="downArrow">
            <a:avLst>
              <a:gd name="adj1" fmla="val 50000"/>
              <a:gd name="adj2" fmla="val 5006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333333"/>
              </a:solidFill>
            </a:endParaRPr>
          </a:p>
        </p:txBody>
      </p:sp>
      <p:sp>
        <p:nvSpPr>
          <p:cNvPr id="13" name="Стрелка вниз 24"/>
          <p:cNvSpPr>
            <a:spLocks noChangeArrowheads="1"/>
          </p:cNvSpPr>
          <p:nvPr/>
        </p:nvSpPr>
        <p:spPr bwMode="auto">
          <a:xfrm rot="19820321">
            <a:off x="6436430" y="2003413"/>
            <a:ext cx="134221" cy="2643203"/>
          </a:xfrm>
          <a:prstGeom prst="downArrow">
            <a:avLst>
              <a:gd name="adj1" fmla="val 50000"/>
              <a:gd name="adj2" fmla="val 5006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333333"/>
              </a:solidFill>
            </a:endParaRPr>
          </a:p>
        </p:txBody>
      </p:sp>
      <p:pic>
        <p:nvPicPr>
          <p:cNvPr id="22" name="Рисунок 21" descr="C:\Users\dns1\Downloads\diplom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0574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F:\фото проекта 2018\DSC_0545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5735">
            <a:off x="5010792" y="3356309"/>
            <a:ext cx="1524000" cy="1143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228600"/>
          <a:ext cx="8991598" cy="6888319"/>
        </p:xfrm>
        <a:graphic>
          <a:graphicData uri="http://schemas.openxmlformats.org/drawingml/2006/table">
            <a:tbl>
              <a:tblPr/>
              <a:tblGrid>
                <a:gridCol w="1066799"/>
                <a:gridCol w="1219200"/>
                <a:gridCol w="1828800"/>
                <a:gridCol w="1905000"/>
                <a:gridCol w="712947"/>
                <a:gridCol w="1192053"/>
                <a:gridCol w="1066799"/>
              </a:tblGrid>
              <a:tr h="78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Ф.И.О. педагога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Направление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Название конкурса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Ф. И. обучающихся,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педагога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Дети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39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Токарева Татьяна Николаевна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«Стоп коррупция»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/>
                          <a:ea typeface="Times New Roman"/>
                          <a:cs typeface="Times New Roman"/>
                        </a:rPr>
                        <a:t>Шеламова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 А.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/>
                          <a:ea typeface="Calibri"/>
                          <a:cs typeface="Times New Roman"/>
                        </a:rPr>
                        <a:t>Участнца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Акция по развитию творческих способностей детей с ОВЗ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/>
                          <a:ea typeface="Calibri"/>
                          <a:cs typeface="Times New Roman"/>
                        </a:rPr>
                        <a:t>Медиатворчество</a:t>
                      </a: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(видеоролик)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«Творческие люди с. Талица»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Пономарёв Д.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kern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Всероссийский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Профессиональный конкурс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1400" b="0" dirty="0">
                          <a:latin typeface="Times New Roman"/>
                          <a:ea typeface="Times New Roman"/>
                          <a:cs typeface="Times New Roman"/>
                        </a:rPr>
                        <a:t>III 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Открытый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публичный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ежегодный 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Всероссийский смотр образовательных организаций»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Профессиональный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конкурс</a:t>
                      </a:r>
                      <a:r>
                        <a:rPr lang="ru-RU" sz="1400" b="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«Горизонты 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педагогики»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Конспект урока «Материки на глобусе и карте полушарий»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Победитель 1 место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Профессиональный конкурс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Издательская группа «Основа»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«Творческий учитель 2019»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Исследовательский проект «Влияние плодородия почвы на рост фасоли»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0668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dirty="0" smtClean="0">
                <a:solidFill>
                  <a:srgbClr val="C00000"/>
                </a:solidFill>
              </a:rPr>
              <a:t>               Публикации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8153400" cy="5791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4" name="Рисунок 3" descr="C:\Users\dns1\Downloads\Certificate_primenenie_pedagogicheskih_tehnologij_na_urokah_biologii_i_geografii_v_korrektsionnoj_shko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2244090" cy="31242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C:\Users\dns1\Downloads\Certificate_konspekt_uroka_po_biologii_v_7_klasse_stroenie_stebly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2495">
            <a:off x="549749" y="1435363"/>
            <a:ext cx="2208676" cy="31351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Рисунок 5" descr="C:\Users\dns1\Downloads\Certificate_konkurs_pedagogicheskij_kalejdoskop_2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9617">
            <a:off x="5839456" y="1532162"/>
            <a:ext cx="2133600" cy="3048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228600"/>
            <a:ext cx="7239000" cy="200906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66"/>
              </a:gs>
              <a:gs pos="50000">
                <a:srgbClr val="FFFFFF"/>
              </a:gs>
              <a:gs pos="100000">
                <a:srgbClr val="FF9966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B000"/>
            </a:outerShdw>
          </a:effectLst>
        </p:spPr>
        <p:txBody>
          <a:bodyPr>
            <a:spAutoFit/>
          </a:bodyPr>
          <a:lstStyle/>
          <a:p>
            <a:pPr algn="ctr"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Arial Black" pitchFamily="34" charset="0"/>
              </a:rPr>
              <a:t>Считаю, что 2018-2019 учебный год прошёл плодотворно и я повысила свой профессиональный уровень</a:t>
            </a:r>
            <a:endParaRPr lang="ru-RU" alt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Благодарю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       за  внимание!</a:t>
            </a:r>
            <a:endParaRPr lang="ru-RU" sz="3600" b="1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6" name="Рисунок 5" descr="http://nachalo4ka.ru/wp-content/uploads/2014/08/globu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876800"/>
            <a:ext cx="148324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achalo4ka.ru/wp-content/uploads/2014/08/uchitel-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95600"/>
            <a:ext cx="1765005" cy="138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¾Ð»Ð»ÐµÐºÑÐ¸Ñ ÐºÐ°ÑÑÐ¸Ð½Ð¾Ðº Ð½Ð° ÑÐºÐ¾Ð»ÑÐ½ÑÑ ÑÐµÐ¼Ñ. ÐÑÐ°ÑÐ¾ÑÐ½ÑÐµ ÑÐ¾ÑÐ¾ Ð²ÑÑÐ¾ÐºÐ¾Ð³Ð¾ ÐºÐ°ÑÐµÑÑÐ²Ð° Ð´Ð»Ñ ÑÑÐ°ÑÐ¸ÑÑÑ ÑÐºÐ¾Ð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194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492</Words>
  <Application>Microsoft Office PowerPoint</Application>
  <PresentationFormat>Экран (4:3)</PresentationFormat>
  <Paragraphs>123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                  Публикации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tokareva</dc:creator>
  <cp:lastModifiedBy>dnsdnsdns1@hotmail.com</cp:lastModifiedBy>
  <cp:revision>106</cp:revision>
  <dcterms:created xsi:type="dcterms:W3CDTF">2017-04-02T06:34:16Z</dcterms:created>
  <dcterms:modified xsi:type="dcterms:W3CDTF">2019-04-02T12:33:29Z</dcterms:modified>
</cp:coreProperties>
</file>