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5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6" d="100"/>
          <a:sy n="66" d="100"/>
        </p:scale>
        <p:origin x="-10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79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24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05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83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55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08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639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85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4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00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35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99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Segoe Print" panose="02000600000000000000" pitchFamily="2" charset="0"/>
                <a:cs typeface="Aparajita" panose="020B0604020202020204" pitchFamily="34" charset="0"/>
              </a:rPr>
              <a:t>Исследовательская работа:</a:t>
            </a:r>
            <a:br>
              <a:rPr lang="ru-RU" dirty="0" smtClean="0">
                <a:latin typeface="Segoe Print" panose="02000600000000000000" pitchFamily="2" charset="0"/>
                <a:cs typeface="Aparajita" panose="020B0604020202020204" pitchFamily="34" charset="0"/>
              </a:rPr>
            </a:br>
            <a:r>
              <a:rPr lang="ru-RU" dirty="0" smtClean="0">
                <a:latin typeface="Segoe Print" panose="02000600000000000000" pitchFamily="2" charset="0"/>
                <a:cs typeface="Aparajita" panose="020B0604020202020204" pitchFamily="34" charset="0"/>
              </a:rPr>
              <a:t>"Чудо из яйца"</a:t>
            </a:r>
            <a:endParaRPr lang="ru-RU" dirty="0">
              <a:latin typeface="Segoe Print" panose="02000600000000000000" pitchFamily="2" charset="0"/>
              <a:cs typeface="Aparajita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173999" y="4005064"/>
            <a:ext cx="500404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Segoe Print" panose="02000600000000000000" pitchFamily="2" charset="0"/>
                <a:cs typeface="Aparajita" panose="020B0604020202020204" pitchFamily="34" charset="0"/>
              </a:rPr>
              <a:t>Выполнила: ученица МАОУ ВМЛ            </a:t>
            </a:r>
          </a:p>
          <a:p>
            <a:r>
              <a:rPr lang="ru-RU" sz="2000" dirty="0">
                <a:latin typeface="Segoe Print" panose="02000600000000000000" pitchFamily="2" charset="0"/>
                <a:cs typeface="Aparajita" panose="020B0604020202020204" pitchFamily="34" charset="0"/>
              </a:rPr>
              <a:t> </a:t>
            </a:r>
            <a:r>
              <a:rPr lang="ru-RU" sz="2000" dirty="0" smtClean="0">
                <a:latin typeface="Segoe Print" panose="02000600000000000000" pitchFamily="2" charset="0"/>
                <a:cs typeface="Aparajita" panose="020B0604020202020204" pitchFamily="34" charset="0"/>
              </a:rPr>
              <a:t>             4А класса </a:t>
            </a:r>
          </a:p>
          <a:p>
            <a:r>
              <a:rPr lang="ru-RU" sz="2000" dirty="0" smtClean="0">
                <a:latin typeface="Segoe Print" panose="02000600000000000000" pitchFamily="2" charset="0"/>
                <a:cs typeface="Aparajita" panose="020B0604020202020204" pitchFamily="34" charset="0"/>
              </a:rPr>
              <a:t>           Воробьева </a:t>
            </a:r>
            <a:r>
              <a:rPr lang="ru-RU" sz="2000" dirty="0" smtClean="0">
                <a:latin typeface="Segoe Print" panose="02000600000000000000" pitchFamily="2" charset="0"/>
                <a:cs typeface="Aparajita" panose="020B0604020202020204" pitchFamily="34" charset="0"/>
              </a:rPr>
              <a:t>Ксения</a:t>
            </a:r>
          </a:p>
          <a:p>
            <a:r>
              <a:rPr lang="ru-RU" sz="2000" dirty="0">
                <a:latin typeface="Segoe Print" panose="02000600000000000000" pitchFamily="2" charset="0"/>
                <a:cs typeface="Aparajita" panose="020B0604020202020204" pitchFamily="34" charset="0"/>
              </a:rPr>
              <a:t>	</a:t>
            </a:r>
            <a:r>
              <a:rPr lang="ru-RU" sz="2000" dirty="0" smtClean="0">
                <a:latin typeface="Segoe Print" panose="02000600000000000000" pitchFamily="2" charset="0"/>
                <a:cs typeface="Aparajita" panose="020B0604020202020204" pitchFamily="34" charset="0"/>
              </a:rPr>
              <a:t>учитель Ремизова И.В.</a:t>
            </a:r>
            <a:endParaRPr lang="ru-RU" sz="2000" dirty="0" smtClean="0">
              <a:latin typeface="Segoe Print" panose="02000600000000000000" pitchFamily="2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77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6840760" cy="2376264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Segoe Print" panose="02000600000000000000" pitchFamily="2" charset="0"/>
              </a:rPr>
              <a:t>Лето </a:t>
            </a:r>
            <a:r>
              <a:rPr lang="ru-RU" sz="1800" b="1" dirty="0" smtClean="0">
                <a:latin typeface="Segoe Print" panose="02000600000000000000" pitchFamily="2" charset="0"/>
              </a:rPr>
              <a:t>подходило </a:t>
            </a:r>
            <a:r>
              <a:rPr lang="ru-RU" sz="1800" b="1" dirty="0">
                <a:latin typeface="Segoe Print" panose="02000600000000000000" pitchFamily="2" charset="0"/>
              </a:rPr>
              <a:t>к </a:t>
            </a:r>
            <a:r>
              <a:rPr lang="ru-RU" sz="1800" b="1" dirty="0" smtClean="0">
                <a:latin typeface="Segoe Print" panose="02000600000000000000" pitchFamily="2" charset="0"/>
              </a:rPr>
              <a:t>концу, а </a:t>
            </a:r>
            <a:r>
              <a:rPr lang="ru-RU" sz="1800" b="1" dirty="0">
                <a:latin typeface="Segoe Print" panose="02000600000000000000" pitchFamily="2" charset="0"/>
              </a:rPr>
              <a:t>наши птенчики стали </a:t>
            </a:r>
            <a:r>
              <a:rPr lang="ru-RU" sz="1800" b="1" dirty="0" smtClean="0">
                <a:latin typeface="Segoe Print" panose="02000600000000000000" pitchFamily="2" charset="0"/>
              </a:rPr>
              <a:t> совсем взрослыми  и самостоятельными.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latin typeface="Segoe Print" panose="02000600000000000000" pitchFamily="2" charset="0"/>
              </a:rPr>
              <a:t> </a:t>
            </a:r>
            <a:r>
              <a:rPr lang="ru-RU" sz="1800" b="1" dirty="0" smtClean="0">
                <a:latin typeface="Segoe Print" panose="02000600000000000000" pitchFamily="2" charset="0"/>
              </a:rPr>
              <a:t> </a:t>
            </a:r>
            <a:r>
              <a:rPr lang="ru-RU" sz="1800" b="0" dirty="0" smtClean="0">
                <a:effectLst/>
              </a:rPr>
              <a:t/>
            </a:r>
            <a:br>
              <a:rPr lang="ru-RU" sz="1800" b="0" dirty="0" smtClean="0">
                <a:effectLst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Segoe Print" panose="02000600000000000000" pitchFamily="2" charset="0"/>
              <a:cs typeface="Aparajita" panose="020B0604020202020204" pitchFamily="34" charset="0"/>
            </a:endParaRPr>
          </a:p>
        </p:txBody>
      </p:sp>
      <p:pic>
        <p:nvPicPr>
          <p:cNvPr id="4098" name="Picture 2" descr="C:\Users\User\Desktop\утки\IMG_20180720_1758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5" y="4887524"/>
            <a:ext cx="2783666" cy="1565812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4099" name="Picture 3" descr="C:\Users\User\Desktop\утки\IMG_20180707_1556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4862247"/>
            <a:ext cx="2980620" cy="1676599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4100" name="Picture 4" descr="C:\Users\User\Desktop\утки\IMG_20180707_1618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1484784"/>
            <a:ext cx="3072341" cy="1728192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4101" name="Picture 5" descr="C:\Users\User\Desktop\утки\IMG_20180707_1647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823" y="3284984"/>
            <a:ext cx="2816313" cy="1584176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9727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User\Desktop\утки\IMG_20180707_1554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4" r="8772" b="675"/>
          <a:stretch/>
        </p:blipFill>
        <p:spPr bwMode="auto">
          <a:xfrm>
            <a:off x="2987824" y="1965829"/>
            <a:ext cx="3193008" cy="2293183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188640"/>
            <a:ext cx="9040680" cy="3528392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Segoe Print" panose="02000600000000000000" pitchFamily="2" charset="0"/>
              </a:rPr>
              <a:t>Вывод:</a:t>
            </a:r>
            <a:r>
              <a:rPr lang="ru-RU" sz="1800" dirty="0">
                <a:latin typeface="Segoe Print" panose="02000600000000000000" pitchFamily="2" charset="0"/>
              </a:rPr>
              <a:t/>
            </a:r>
            <a:br>
              <a:rPr lang="ru-RU" sz="1800" dirty="0">
                <a:latin typeface="Segoe Print" panose="02000600000000000000" pitchFamily="2" charset="0"/>
              </a:rPr>
            </a:br>
            <a:r>
              <a:rPr lang="ru-RU" sz="1800" b="1" dirty="0">
                <a:latin typeface="Segoe Print" panose="02000600000000000000" pitchFamily="2" charset="0"/>
              </a:rPr>
              <a:t>Работая над проектом, я пришла к выводу, что развитие птенцов в домашних условиях возможно, а также выгодно. Птенцы </a:t>
            </a:r>
            <a:r>
              <a:rPr lang="ru-RU" sz="1800" b="1" dirty="0" smtClean="0">
                <a:latin typeface="Segoe Print" panose="02000600000000000000" pitchFamily="2" charset="0"/>
              </a:rPr>
              <a:t>выведенные </a:t>
            </a:r>
            <a:r>
              <a:rPr lang="ru-RU" sz="1800" b="1" dirty="0">
                <a:latin typeface="Segoe Print" panose="02000600000000000000" pitchFamily="2" charset="0"/>
              </a:rPr>
              <a:t>из инкубатора, ничем не отличаются от </a:t>
            </a:r>
            <a:r>
              <a:rPr lang="ru-RU" sz="1800" b="1" dirty="0" smtClean="0">
                <a:latin typeface="Segoe Print" panose="02000600000000000000" pitchFamily="2" charset="0"/>
              </a:rPr>
              <a:t>домашних птенцов, высиженных наседкой. </a:t>
            </a:r>
            <a:r>
              <a:rPr lang="ru-RU" sz="1800" b="1" dirty="0">
                <a:latin typeface="Segoe Print" panose="02000600000000000000" pitchFamily="2" charset="0"/>
              </a:rPr>
              <a:t>Кроме того это очень интересное и полезное занятие. </a:t>
            </a:r>
            <a:r>
              <a:rPr lang="ru-RU" sz="1800" dirty="0">
                <a:latin typeface="Segoe Print" panose="02000600000000000000" pitchFamily="2" charset="0"/>
              </a:rPr>
              <a:t/>
            </a:r>
            <a:br>
              <a:rPr lang="ru-RU" sz="1800" dirty="0">
                <a:latin typeface="Segoe Print" panose="02000600000000000000" pitchFamily="2" charset="0"/>
              </a:rPr>
            </a:br>
            <a:r>
              <a:rPr lang="ru-RU" sz="1800" dirty="0">
                <a:latin typeface="Segoe Print" panose="02000600000000000000" pitchFamily="2" charset="0"/>
              </a:rPr>
              <a:t/>
            </a:r>
            <a:br>
              <a:rPr lang="ru-RU" sz="1800" dirty="0">
                <a:latin typeface="Segoe Print" panose="02000600000000000000" pitchFamily="2" charset="0"/>
              </a:rPr>
            </a:br>
            <a:r>
              <a:rPr lang="ru-RU" sz="1800" dirty="0">
                <a:latin typeface="Segoe Print" panose="02000600000000000000" pitchFamily="2" charset="0"/>
              </a:rPr>
              <a:t/>
            </a:r>
            <a:br>
              <a:rPr lang="ru-RU" sz="1800" dirty="0">
                <a:latin typeface="Segoe Print" panose="02000600000000000000" pitchFamily="2" charset="0"/>
              </a:rPr>
            </a:br>
            <a:r>
              <a:rPr lang="ru-RU" sz="1800" dirty="0">
                <a:latin typeface="Segoe Print" panose="02000600000000000000" pitchFamily="2" charset="0"/>
              </a:rPr>
              <a:t/>
            </a:r>
            <a:br>
              <a:rPr lang="ru-RU" sz="1800" dirty="0">
                <a:latin typeface="Segoe Print" panose="02000600000000000000" pitchFamily="2" charset="0"/>
              </a:rPr>
            </a:br>
            <a:r>
              <a:rPr lang="ru-RU" sz="1800" b="1" dirty="0">
                <a:latin typeface="Segoe Print" panose="02000600000000000000" pitchFamily="2" charset="0"/>
              </a:rPr>
              <a:t> </a:t>
            </a:r>
            <a:r>
              <a:rPr lang="ru-RU" sz="1800" b="0" dirty="0" smtClean="0">
                <a:effectLst/>
                <a:latin typeface="Segoe Print" panose="02000600000000000000" pitchFamily="2" charset="0"/>
              </a:rPr>
              <a:t/>
            </a:r>
            <a:br>
              <a:rPr lang="ru-RU" sz="1800" b="0" dirty="0" smtClean="0">
                <a:effectLst/>
                <a:latin typeface="Segoe Print" panose="02000600000000000000" pitchFamily="2" charset="0"/>
              </a:rPr>
            </a:br>
            <a:r>
              <a:rPr lang="ru-RU" sz="1800" dirty="0" smtClean="0">
                <a:latin typeface="Segoe Print" panose="02000600000000000000" pitchFamily="2" charset="0"/>
              </a:rPr>
              <a:t/>
            </a:r>
            <a:br>
              <a:rPr lang="ru-RU" sz="1800" dirty="0" smtClean="0">
                <a:latin typeface="Segoe Print" panose="02000600000000000000" pitchFamily="2" charset="0"/>
              </a:rPr>
            </a:br>
            <a:endParaRPr lang="ru-RU" sz="1800" dirty="0">
              <a:latin typeface="Segoe Print" panose="02000600000000000000" pitchFamily="2" charset="0"/>
              <a:cs typeface="Aparajita" panose="020B0604020202020204" pitchFamily="34" charset="0"/>
            </a:endParaRPr>
          </a:p>
        </p:txBody>
      </p:sp>
      <p:pic>
        <p:nvPicPr>
          <p:cNvPr id="5122" name="Picture 2" descr="C:\Users\User\Desktop\утки\IMG_20180707_1555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7" y="1973267"/>
            <a:ext cx="2592288" cy="4608512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5123" name="Picture 3" descr="C:\Users\User\Desktop\утки\IMG_20180707_1553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65829"/>
            <a:ext cx="2596471" cy="4615950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746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892480" cy="6336704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latin typeface="Segoe Print" panose="02000600000000000000" pitchFamily="2" charset="0"/>
              </a:rPr>
              <a:t/>
            </a:r>
            <a:br>
              <a:rPr lang="ru-RU" sz="1800" b="1" dirty="0" smtClean="0">
                <a:latin typeface="Segoe Print" panose="02000600000000000000" pitchFamily="2" charset="0"/>
              </a:rPr>
            </a:br>
            <a:r>
              <a:rPr lang="ru-RU" sz="1800" b="1" dirty="0">
                <a:latin typeface="Segoe Print" panose="02000600000000000000" pitchFamily="2" charset="0"/>
              </a:rPr>
              <a:t/>
            </a:r>
            <a:br>
              <a:rPr lang="ru-RU" sz="1800" b="1" dirty="0">
                <a:latin typeface="Segoe Print" panose="02000600000000000000" pitchFamily="2" charset="0"/>
              </a:rPr>
            </a:br>
            <a:r>
              <a:rPr lang="ru-RU" sz="2000" b="1" dirty="0" smtClean="0">
                <a:latin typeface="Segoe Print" panose="02000600000000000000" pitchFamily="2" charset="0"/>
              </a:rPr>
              <a:t>Цель:</a:t>
            </a:r>
            <a:r>
              <a:rPr lang="ru-RU" sz="1800" b="1" dirty="0" smtClean="0">
                <a:latin typeface="Segoe Print" panose="02000600000000000000" pitchFamily="2" charset="0"/>
              </a:rPr>
              <a:t> </a:t>
            </a:r>
            <a:br>
              <a:rPr lang="ru-RU" sz="1800" b="1" dirty="0" smtClean="0">
                <a:latin typeface="Segoe Print" panose="02000600000000000000" pitchFamily="2" charset="0"/>
              </a:rPr>
            </a:br>
            <a:r>
              <a:rPr lang="ru-RU" sz="1800" b="1" dirty="0" smtClean="0">
                <a:latin typeface="Segoe Print" panose="02000600000000000000" pitchFamily="2" charset="0"/>
              </a:rPr>
              <a:t>за </a:t>
            </a:r>
            <a:r>
              <a:rPr lang="ru-RU" sz="1800" b="1" dirty="0">
                <a:latin typeface="Segoe Print" panose="02000600000000000000" pitchFamily="2" charset="0"/>
              </a:rPr>
              <a:t>28 дней вывести уток </a:t>
            </a:r>
            <a:r>
              <a:rPr lang="ru-RU" sz="1800" b="1" dirty="0" smtClean="0">
                <a:latin typeface="Segoe Print" panose="02000600000000000000" pitchFamily="2" charset="0"/>
              </a:rPr>
              <a:t>из </a:t>
            </a:r>
            <a:r>
              <a:rPr lang="ru-RU" sz="1800" b="1" dirty="0">
                <a:latin typeface="Segoe Print" panose="02000600000000000000" pitchFamily="2" charset="0"/>
              </a:rPr>
              <a:t>яиц в домашнем инкубаторе и ухаживать за ними. </a:t>
            </a:r>
            <a:r>
              <a:rPr lang="ru-RU" sz="1800" b="1" dirty="0" smtClean="0">
                <a:effectLst/>
                <a:latin typeface="Segoe Print" panose="02000600000000000000" pitchFamily="2" charset="0"/>
              </a:rPr>
              <a:t/>
            </a:r>
            <a:br>
              <a:rPr lang="ru-RU" sz="1800" b="1" dirty="0" smtClean="0">
                <a:effectLst/>
                <a:latin typeface="Segoe Print" panose="02000600000000000000" pitchFamily="2" charset="0"/>
              </a:rPr>
            </a:br>
            <a:r>
              <a:rPr lang="ru-RU" sz="1800" b="1" dirty="0" smtClean="0">
                <a:effectLst/>
                <a:latin typeface="Segoe Print" panose="02000600000000000000" pitchFamily="2" charset="0"/>
              </a:rPr>
              <a:t/>
            </a:r>
            <a:br>
              <a:rPr lang="ru-RU" sz="1800" b="1" dirty="0" smtClean="0">
                <a:effectLst/>
                <a:latin typeface="Segoe Print" panose="02000600000000000000" pitchFamily="2" charset="0"/>
              </a:rPr>
            </a:br>
            <a:r>
              <a:rPr lang="ru-RU" sz="2000" b="1" dirty="0" smtClean="0">
                <a:latin typeface="Segoe Print" panose="02000600000000000000" pitchFamily="2" charset="0"/>
              </a:rPr>
              <a:t>Задачи</a:t>
            </a:r>
            <a:r>
              <a:rPr lang="ru-RU" sz="2000" b="1" dirty="0">
                <a:latin typeface="Segoe Print" panose="02000600000000000000" pitchFamily="2" charset="0"/>
              </a:rPr>
              <a:t>: </a:t>
            </a:r>
            <a:r>
              <a:rPr lang="ru-RU" sz="1800" b="1" dirty="0" smtClean="0">
                <a:effectLst/>
                <a:latin typeface="Segoe Print" panose="02000600000000000000" pitchFamily="2" charset="0"/>
              </a:rPr>
              <a:t/>
            </a:r>
            <a:br>
              <a:rPr lang="ru-RU" sz="1800" b="1" dirty="0" smtClean="0">
                <a:effectLst/>
                <a:latin typeface="Segoe Print" panose="02000600000000000000" pitchFamily="2" charset="0"/>
              </a:rPr>
            </a:br>
            <a:r>
              <a:rPr lang="ru-RU" sz="1800" b="1" dirty="0" smtClean="0">
                <a:effectLst/>
                <a:latin typeface="Segoe Print" panose="02000600000000000000" pitchFamily="2" charset="0"/>
              </a:rPr>
              <a:t>- </a:t>
            </a:r>
            <a:r>
              <a:rPr lang="ru-RU" sz="1800" b="1" dirty="0" smtClean="0">
                <a:latin typeface="Segoe Print" panose="02000600000000000000" pitchFamily="2" charset="0"/>
              </a:rPr>
              <a:t>следить </a:t>
            </a:r>
            <a:r>
              <a:rPr lang="ru-RU" sz="1800" b="1" dirty="0">
                <a:latin typeface="Segoe Print" panose="02000600000000000000" pitchFamily="2" charset="0"/>
              </a:rPr>
              <a:t>за температурой </a:t>
            </a:r>
            <a:r>
              <a:rPr lang="ru-RU" sz="1800" b="1" dirty="0" smtClean="0">
                <a:latin typeface="Segoe Print" panose="02000600000000000000" pitchFamily="2" charset="0"/>
              </a:rPr>
              <a:t>и влажностью, </a:t>
            </a:r>
            <a:r>
              <a:rPr lang="ru-RU" sz="1800" b="1" dirty="0">
                <a:latin typeface="Segoe Print" panose="02000600000000000000" pitchFamily="2" charset="0"/>
              </a:rPr>
              <a:t>положением </a:t>
            </a:r>
            <a:r>
              <a:rPr lang="ru-RU" sz="1800" b="1" dirty="0" smtClean="0">
                <a:latin typeface="Segoe Print" panose="02000600000000000000" pitchFamily="2" charset="0"/>
              </a:rPr>
              <a:t> </a:t>
            </a:r>
            <a:r>
              <a:rPr lang="ru-RU" sz="1800" b="1" dirty="0">
                <a:latin typeface="Segoe Print" panose="02000600000000000000" pitchFamily="2" charset="0"/>
              </a:rPr>
              <a:t>яиц в </a:t>
            </a:r>
            <a:r>
              <a:rPr lang="ru-RU" sz="1800" b="1" dirty="0" smtClean="0">
                <a:latin typeface="Segoe Print" panose="02000600000000000000" pitchFamily="2" charset="0"/>
              </a:rPr>
              <a:t>инкубаторе; </a:t>
            </a:r>
            <a:r>
              <a:rPr lang="ru-RU" sz="1800" b="1" dirty="0">
                <a:latin typeface="Segoe Print" panose="02000600000000000000" pitchFamily="2" charset="0"/>
              </a:rPr>
              <a:t/>
            </a:r>
            <a:br>
              <a:rPr lang="ru-RU" sz="1800" b="1" dirty="0">
                <a:latin typeface="Segoe Print" panose="02000600000000000000" pitchFamily="2" charset="0"/>
              </a:rPr>
            </a:br>
            <a:r>
              <a:rPr lang="ru-RU" sz="1800" b="1" dirty="0" smtClean="0">
                <a:latin typeface="Segoe Print" panose="02000600000000000000" pitchFamily="2" charset="0"/>
              </a:rPr>
              <a:t>- создать </a:t>
            </a:r>
            <a:r>
              <a:rPr lang="ru-RU" sz="1800" b="1" dirty="0">
                <a:latin typeface="Segoe Print" panose="02000600000000000000" pitchFamily="2" charset="0"/>
              </a:rPr>
              <a:t>комфортные условия для развития </a:t>
            </a:r>
            <a:r>
              <a:rPr lang="ru-RU" sz="1800" b="1" dirty="0" smtClean="0">
                <a:latin typeface="Segoe Print" panose="02000600000000000000" pitchFamily="2" charset="0"/>
              </a:rPr>
              <a:t>птенцов;</a:t>
            </a:r>
            <a:r>
              <a:rPr lang="ru-RU" sz="1800" b="1" dirty="0">
                <a:latin typeface="Segoe Print" panose="02000600000000000000" pitchFamily="2" charset="0"/>
              </a:rPr>
              <a:t/>
            </a:r>
            <a:br>
              <a:rPr lang="ru-RU" sz="1800" b="1" dirty="0">
                <a:latin typeface="Segoe Print" panose="02000600000000000000" pitchFamily="2" charset="0"/>
              </a:rPr>
            </a:br>
            <a:r>
              <a:rPr lang="ru-RU" sz="1800" b="1" dirty="0">
                <a:latin typeface="Segoe Print" panose="02000600000000000000" pitchFamily="2" charset="0"/>
              </a:rPr>
              <a:t>изучить рацион питания </a:t>
            </a:r>
            <a:r>
              <a:rPr lang="ru-RU" sz="1800" b="1" dirty="0" smtClean="0">
                <a:latin typeface="Segoe Print" panose="02000600000000000000" pitchFamily="2" charset="0"/>
              </a:rPr>
              <a:t>утят; </a:t>
            </a:r>
            <a:r>
              <a:rPr lang="ru-RU" sz="1800" b="1" dirty="0">
                <a:latin typeface="Segoe Print" panose="02000600000000000000" pitchFamily="2" charset="0"/>
              </a:rPr>
              <a:t/>
            </a:r>
            <a:br>
              <a:rPr lang="ru-RU" sz="1800" b="1" dirty="0">
                <a:latin typeface="Segoe Print" panose="02000600000000000000" pitchFamily="2" charset="0"/>
              </a:rPr>
            </a:br>
            <a:r>
              <a:rPr lang="ru-RU" sz="1800" b="1" dirty="0" smtClean="0">
                <a:latin typeface="Segoe Print" panose="02000600000000000000" pitchFamily="2" charset="0"/>
              </a:rPr>
              <a:t>- воспитывать </a:t>
            </a:r>
            <a:r>
              <a:rPr lang="ru-RU" sz="1800" b="1" dirty="0">
                <a:latin typeface="Segoe Print" panose="02000600000000000000" pitchFamily="2" charset="0"/>
              </a:rPr>
              <a:t>в себе чувство </a:t>
            </a:r>
            <a:r>
              <a:rPr lang="ru-RU" sz="1800" b="1" dirty="0" smtClean="0">
                <a:latin typeface="Segoe Print" panose="02000600000000000000" pitchFamily="2" charset="0"/>
              </a:rPr>
              <a:t>ответственности. </a:t>
            </a:r>
            <a:r>
              <a:rPr lang="ru-RU" sz="1800" b="1" dirty="0">
                <a:latin typeface="Segoe Print" panose="02000600000000000000" pitchFamily="2" charset="0"/>
              </a:rPr>
              <a:t/>
            </a:r>
            <a:br>
              <a:rPr lang="ru-RU" sz="1800" b="1" dirty="0">
                <a:latin typeface="Segoe Print" panose="02000600000000000000" pitchFamily="2" charset="0"/>
              </a:rPr>
            </a:br>
            <a:r>
              <a:rPr lang="ru-RU" sz="1800" b="1" dirty="0" smtClean="0">
                <a:latin typeface="Segoe Print" panose="02000600000000000000" pitchFamily="2" charset="0"/>
              </a:rPr>
              <a:t/>
            </a:r>
            <a:br>
              <a:rPr lang="ru-RU" sz="1800" b="1" dirty="0" smtClean="0">
                <a:latin typeface="Segoe Print" panose="02000600000000000000" pitchFamily="2" charset="0"/>
              </a:rPr>
            </a:br>
            <a:r>
              <a:rPr lang="ru-RU" sz="2000" b="1" dirty="0" smtClean="0">
                <a:latin typeface="Segoe Print" panose="02000600000000000000" pitchFamily="2" charset="0"/>
              </a:rPr>
              <a:t>Методы</a:t>
            </a:r>
            <a:r>
              <a:rPr lang="ru-RU" sz="2000" b="1" dirty="0">
                <a:latin typeface="Segoe Print" panose="02000600000000000000" pitchFamily="2" charset="0"/>
              </a:rPr>
              <a:t>:</a:t>
            </a:r>
            <a:r>
              <a:rPr lang="ru-RU" sz="1800" b="1" dirty="0" smtClean="0">
                <a:effectLst/>
                <a:latin typeface="Segoe Print" panose="02000600000000000000" pitchFamily="2" charset="0"/>
              </a:rPr>
              <a:t/>
            </a:r>
            <a:br>
              <a:rPr lang="ru-RU" sz="1800" b="1" dirty="0" smtClean="0">
                <a:effectLst/>
                <a:latin typeface="Segoe Print" panose="02000600000000000000" pitchFamily="2" charset="0"/>
              </a:rPr>
            </a:br>
            <a:r>
              <a:rPr lang="ru-RU" sz="1800" b="1" dirty="0" smtClean="0">
                <a:effectLst/>
                <a:latin typeface="Segoe Print" panose="02000600000000000000" pitchFamily="2" charset="0"/>
              </a:rPr>
              <a:t>- </a:t>
            </a:r>
            <a:r>
              <a:rPr lang="ru-RU" sz="1800" b="1" dirty="0" smtClean="0">
                <a:latin typeface="Segoe Print" panose="02000600000000000000" pitchFamily="2" charset="0"/>
              </a:rPr>
              <a:t>определение </a:t>
            </a:r>
            <a:r>
              <a:rPr lang="ru-RU" sz="1800" b="1" dirty="0">
                <a:latin typeface="Segoe Print" panose="02000600000000000000" pitchFamily="2" charset="0"/>
              </a:rPr>
              <a:t>принципа работы </a:t>
            </a:r>
            <a:r>
              <a:rPr lang="ru-RU" sz="1800" b="1" dirty="0" smtClean="0">
                <a:latin typeface="Segoe Print" panose="02000600000000000000" pitchFamily="2" charset="0"/>
              </a:rPr>
              <a:t>инкубатора;</a:t>
            </a:r>
            <a:r>
              <a:rPr lang="ru-RU" sz="1800" b="1" dirty="0">
                <a:latin typeface="Segoe Print" panose="02000600000000000000" pitchFamily="2" charset="0"/>
              </a:rPr>
              <a:t/>
            </a:r>
            <a:br>
              <a:rPr lang="ru-RU" sz="1800" b="1" dirty="0">
                <a:latin typeface="Segoe Print" panose="02000600000000000000" pitchFamily="2" charset="0"/>
              </a:rPr>
            </a:br>
            <a:r>
              <a:rPr lang="ru-RU" sz="1800" b="1" dirty="0" smtClean="0">
                <a:latin typeface="Segoe Print" panose="02000600000000000000" pitchFamily="2" charset="0"/>
              </a:rPr>
              <a:t>- работа </a:t>
            </a:r>
            <a:r>
              <a:rPr lang="ru-RU" sz="1800" b="1" dirty="0">
                <a:latin typeface="Segoe Print" panose="02000600000000000000" pitchFamily="2" charset="0"/>
              </a:rPr>
              <a:t>с инкубатором, контроль за температурой </a:t>
            </a:r>
            <a:r>
              <a:rPr lang="ru-RU" sz="1800" b="1" dirty="0" smtClean="0">
                <a:latin typeface="Segoe Print" panose="02000600000000000000" pitchFamily="2" charset="0"/>
              </a:rPr>
              <a:t>и влажностью; </a:t>
            </a:r>
            <a:r>
              <a:rPr lang="ru-RU" sz="1800" b="1" dirty="0">
                <a:latin typeface="Segoe Print" panose="02000600000000000000" pitchFamily="2" charset="0"/>
              </a:rPr>
              <a:t/>
            </a:r>
            <a:br>
              <a:rPr lang="ru-RU" sz="1800" b="1" dirty="0">
                <a:latin typeface="Segoe Print" panose="02000600000000000000" pitchFamily="2" charset="0"/>
              </a:rPr>
            </a:br>
            <a:r>
              <a:rPr lang="ru-RU" sz="1800" b="1" dirty="0" smtClean="0">
                <a:latin typeface="Segoe Print" panose="02000600000000000000" pitchFamily="2" charset="0"/>
              </a:rPr>
              <a:t>- наблюдение </a:t>
            </a:r>
            <a:r>
              <a:rPr lang="ru-RU" sz="1800" b="1" dirty="0">
                <a:latin typeface="Segoe Print" panose="02000600000000000000" pitchFamily="2" charset="0"/>
              </a:rPr>
              <a:t>за состоянием яиц в </a:t>
            </a:r>
            <a:r>
              <a:rPr lang="ru-RU" sz="1800" b="1" dirty="0" smtClean="0">
                <a:latin typeface="Segoe Print" panose="02000600000000000000" pitchFamily="2" charset="0"/>
              </a:rPr>
              <a:t>инкубаторе;</a:t>
            </a:r>
            <a:r>
              <a:rPr lang="ru-RU" sz="1800" b="1" dirty="0">
                <a:latin typeface="Segoe Print" panose="02000600000000000000" pitchFamily="2" charset="0"/>
              </a:rPr>
              <a:t/>
            </a:r>
            <a:br>
              <a:rPr lang="ru-RU" sz="1800" b="1" dirty="0">
                <a:latin typeface="Segoe Print" panose="02000600000000000000" pitchFamily="2" charset="0"/>
              </a:rPr>
            </a:br>
            <a:r>
              <a:rPr lang="ru-RU" sz="1800" b="1" dirty="0" smtClean="0">
                <a:latin typeface="Segoe Print" panose="02000600000000000000" pitchFamily="2" charset="0"/>
              </a:rPr>
              <a:t>- забота </a:t>
            </a:r>
            <a:r>
              <a:rPr lang="ru-RU" sz="1800" b="1" dirty="0">
                <a:latin typeface="Segoe Print" panose="02000600000000000000" pitchFamily="2" charset="0"/>
              </a:rPr>
              <a:t>за птенцами в первые и последующие дни (кормление, выгуливание, содержание в чистоте</a:t>
            </a:r>
            <a:r>
              <a:rPr lang="ru-RU" sz="1800" b="1" dirty="0" smtClean="0">
                <a:latin typeface="Segoe Print" panose="02000600000000000000" pitchFamily="2" charset="0"/>
              </a:rPr>
              <a:t>).</a:t>
            </a:r>
            <a:r>
              <a:rPr lang="ru-RU" sz="1800" b="1" dirty="0">
                <a:latin typeface="Segoe Print" panose="02000600000000000000" pitchFamily="2" charset="0"/>
              </a:rPr>
              <a:t/>
            </a:r>
            <a:br>
              <a:rPr lang="ru-RU" sz="1800" b="1" dirty="0">
                <a:latin typeface="Segoe Print" panose="02000600000000000000" pitchFamily="2" charset="0"/>
              </a:rPr>
            </a:br>
            <a:r>
              <a:rPr lang="ru-RU" sz="1800" b="1" dirty="0" smtClean="0">
                <a:latin typeface="Segoe Print" panose="02000600000000000000" pitchFamily="2" charset="0"/>
              </a:rPr>
              <a:t/>
            </a:r>
            <a:br>
              <a:rPr lang="ru-RU" sz="1800" b="1" dirty="0" smtClean="0">
                <a:latin typeface="Segoe Print" panose="02000600000000000000" pitchFamily="2" charset="0"/>
              </a:rPr>
            </a:br>
            <a:r>
              <a:rPr lang="ru-RU" sz="2000" b="1" dirty="0" smtClean="0">
                <a:latin typeface="Segoe Print" panose="02000600000000000000" pitchFamily="2" charset="0"/>
              </a:rPr>
              <a:t>Актуальность</a:t>
            </a:r>
            <a:r>
              <a:rPr lang="ru-RU" sz="2000" b="1" dirty="0">
                <a:latin typeface="Segoe Print" panose="02000600000000000000" pitchFamily="2" charset="0"/>
              </a:rPr>
              <a:t>:</a:t>
            </a:r>
            <a:r>
              <a:rPr lang="ru-RU" sz="1800" b="1" dirty="0" smtClean="0">
                <a:effectLst/>
                <a:latin typeface="Segoe Print" panose="02000600000000000000" pitchFamily="2" charset="0"/>
              </a:rPr>
              <a:t/>
            </a:r>
            <a:br>
              <a:rPr lang="ru-RU" sz="1800" b="1" dirty="0" smtClean="0">
                <a:effectLst/>
                <a:latin typeface="Segoe Print" panose="02000600000000000000" pitchFamily="2" charset="0"/>
              </a:rPr>
            </a:br>
            <a:r>
              <a:rPr lang="ru-RU" sz="1800" b="1" dirty="0">
                <a:latin typeface="Segoe Print" panose="02000600000000000000" pitchFamily="2" charset="0"/>
              </a:rPr>
              <a:t>Городские дети часто не знают как заботиться и ухаживать за домашним хозяйством. </a:t>
            </a:r>
            <a:r>
              <a:rPr lang="ru-RU" sz="1800" b="1" dirty="0" smtClean="0">
                <a:effectLst/>
                <a:latin typeface="Segoe Print" panose="02000600000000000000" pitchFamily="2" charset="0"/>
              </a:rPr>
              <a:t/>
            </a:r>
            <a:br>
              <a:rPr lang="ru-RU" sz="1800" b="1" dirty="0" smtClean="0">
                <a:effectLst/>
                <a:latin typeface="Segoe Print" panose="02000600000000000000" pitchFamily="2" charset="0"/>
              </a:rPr>
            </a:br>
            <a:r>
              <a:rPr lang="ru-RU" sz="1800" b="1" dirty="0" smtClean="0">
                <a:latin typeface="Segoe Print" panose="02000600000000000000" pitchFamily="2" charset="0"/>
              </a:rPr>
              <a:t/>
            </a:r>
            <a:br>
              <a:rPr lang="ru-RU" sz="1800" b="1" dirty="0" smtClean="0">
                <a:latin typeface="Segoe Print" panose="02000600000000000000" pitchFamily="2" charset="0"/>
              </a:rPr>
            </a:br>
            <a:r>
              <a:rPr lang="ru-RU" sz="1800" b="1" dirty="0" smtClean="0">
                <a:latin typeface="Segoe Print" panose="02000600000000000000" pitchFamily="2" charset="0"/>
              </a:rPr>
              <a:t> </a:t>
            </a:r>
            <a:endParaRPr lang="ru-RU" sz="1800" b="1" dirty="0">
              <a:latin typeface="Segoe Print" panose="02000600000000000000" pitchFamily="2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61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7" y="620688"/>
            <a:ext cx="8611881" cy="266429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>
                <a:latin typeface="Segoe Print" panose="02000600000000000000" pitchFamily="2" charset="0"/>
              </a:rPr>
              <a:t>Мы приготовили </a:t>
            </a:r>
            <a:r>
              <a:rPr lang="ru-RU" sz="2000" b="1" dirty="0" smtClean="0">
                <a:latin typeface="Segoe Print" panose="02000600000000000000" pitchFamily="2" charset="0"/>
              </a:rPr>
              <a:t>необходимые инструменты (инкубатор</a:t>
            </a:r>
            <a:r>
              <a:rPr lang="ru-RU" sz="2000" b="1" dirty="0">
                <a:latin typeface="Segoe Print" panose="02000600000000000000" pitchFamily="2" charset="0"/>
              </a:rPr>
              <a:t>, </a:t>
            </a:r>
            <a:r>
              <a:rPr lang="ru-RU" sz="2000" b="1" dirty="0" smtClean="0">
                <a:latin typeface="Segoe Print" panose="02000600000000000000" pitchFamily="2" charset="0"/>
              </a:rPr>
              <a:t>термометр</a:t>
            </a:r>
            <a:r>
              <a:rPr lang="ru-RU" sz="2000" b="1" dirty="0">
                <a:latin typeface="Segoe Print" panose="02000600000000000000" pitchFamily="2" charset="0"/>
              </a:rPr>
              <a:t>, </a:t>
            </a:r>
            <a:r>
              <a:rPr lang="ru-RU" sz="2000" b="1" dirty="0" smtClean="0">
                <a:latin typeface="Segoe Print" panose="02000600000000000000" pitchFamily="2" charset="0"/>
              </a:rPr>
              <a:t>фотоаппарат) </a:t>
            </a:r>
            <a:r>
              <a:rPr lang="ru-RU" sz="2000" b="1" dirty="0">
                <a:latin typeface="Segoe Print" panose="02000600000000000000" pitchFamily="2" charset="0"/>
              </a:rPr>
              <a:t>для исследования и приступили к выполнению </a:t>
            </a:r>
            <a:r>
              <a:rPr lang="ru-RU" sz="2000" b="1" dirty="0" smtClean="0">
                <a:latin typeface="Segoe Print" panose="02000600000000000000" pitchFamily="2" charset="0"/>
              </a:rPr>
              <a:t>задуманного. </a:t>
            </a:r>
            <a:r>
              <a:rPr lang="ru-RU" sz="2000" b="1" dirty="0" smtClean="0">
                <a:effectLst/>
                <a:latin typeface="Segoe Print" panose="02000600000000000000" pitchFamily="2" charset="0"/>
              </a:rPr>
              <a:t/>
            </a:r>
            <a:br>
              <a:rPr lang="ru-RU" sz="2000" b="1" dirty="0" smtClean="0">
                <a:effectLst/>
                <a:latin typeface="Segoe Print" panose="02000600000000000000" pitchFamily="2" charset="0"/>
              </a:rPr>
            </a:br>
            <a:r>
              <a:rPr lang="ru-RU" sz="2000" b="1" dirty="0">
                <a:latin typeface="Segoe Print" panose="02000600000000000000" pitchFamily="2" charset="0"/>
              </a:rPr>
              <a:t>Инкубатор представляет собой пенопластовый ящик. Внутри находятся ячейки для яиц, термометр, нагревательные элементы и емкость для воды, для поддержания влажности. Он предназначен для выведения птенцов. </a:t>
            </a:r>
            <a:r>
              <a:rPr lang="ru-RU" sz="2000" b="0" dirty="0" smtClean="0">
                <a:effectLst/>
              </a:rPr>
              <a:t/>
            </a:r>
            <a:br>
              <a:rPr lang="ru-RU" sz="2000" b="0" dirty="0" smtClean="0">
                <a:effectLst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Segoe Print" panose="02000600000000000000" pitchFamily="2" charset="0"/>
              <a:cs typeface="Aparajita" panose="020B0604020202020204" pitchFamily="34" charset="0"/>
            </a:endParaRPr>
          </a:p>
        </p:txBody>
      </p:sp>
      <p:pic>
        <p:nvPicPr>
          <p:cNvPr id="1026" name="Picture 2" descr="D:\фото\лето 2018\DSC_01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" t="3446" r="8427" b="14740"/>
          <a:stretch/>
        </p:blipFill>
        <p:spPr bwMode="auto">
          <a:xfrm>
            <a:off x="2843808" y="2673226"/>
            <a:ext cx="6091601" cy="3995973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9629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856984" cy="295232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latin typeface="Segoe Print" panose="02000600000000000000" pitchFamily="2" charset="0"/>
              </a:rPr>
              <a:t>Следующим шагом была закладка яиц.</a:t>
            </a:r>
            <a:r>
              <a:rPr lang="ru-RU" sz="1800" b="1" dirty="0" smtClean="0">
                <a:effectLst/>
                <a:latin typeface="Segoe Print" panose="02000600000000000000" pitchFamily="2" charset="0"/>
              </a:rPr>
              <a:t/>
            </a:r>
            <a:br>
              <a:rPr lang="ru-RU" sz="1800" b="1" dirty="0" smtClean="0">
                <a:effectLst/>
                <a:latin typeface="Segoe Print" panose="02000600000000000000" pitchFamily="2" charset="0"/>
              </a:rPr>
            </a:br>
            <a:r>
              <a:rPr lang="ru-RU" sz="1800" b="1" dirty="0">
                <a:latin typeface="Segoe Print" panose="02000600000000000000" pitchFamily="2" charset="0"/>
              </a:rPr>
              <a:t>Мы наполнили </a:t>
            </a:r>
            <a:r>
              <a:rPr lang="ru-RU" sz="1800" b="1">
                <a:latin typeface="Segoe Print" panose="02000600000000000000" pitchFamily="2" charset="0"/>
              </a:rPr>
              <a:t>лотки </a:t>
            </a:r>
            <a:r>
              <a:rPr lang="ru-RU" sz="1800" b="1" smtClean="0">
                <a:latin typeface="Segoe Print" panose="02000600000000000000" pitchFamily="2" charset="0"/>
              </a:rPr>
              <a:t>водой </a:t>
            </a:r>
            <a:r>
              <a:rPr lang="ru-RU" sz="1800" b="1" dirty="0" smtClean="0">
                <a:latin typeface="Segoe Print" panose="02000600000000000000" pitchFamily="2" charset="0"/>
              </a:rPr>
              <a:t>и положили решетки. Включили </a:t>
            </a:r>
            <a:r>
              <a:rPr lang="ru-RU" sz="1800" b="1" dirty="0">
                <a:latin typeface="Segoe Print" panose="02000600000000000000" pitchFamily="2" charset="0"/>
              </a:rPr>
              <a:t>термостат в инкубаторе на </a:t>
            </a:r>
            <a:r>
              <a:rPr lang="ru-RU" sz="1800" b="1" dirty="0" smtClean="0">
                <a:latin typeface="Segoe Print" panose="02000600000000000000" pitchFamily="2" charset="0"/>
              </a:rPr>
              <a:t>необходимую </a:t>
            </a:r>
            <a:r>
              <a:rPr lang="ru-RU" sz="1800" b="1" dirty="0">
                <a:latin typeface="Segoe Print" panose="02000600000000000000" pitchFamily="2" charset="0"/>
              </a:rPr>
              <a:t>температуру 38 градусов. </a:t>
            </a:r>
            <a:r>
              <a:rPr lang="ru-RU" sz="1800" b="1" dirty="0" smtClean="0">
                <a:latin typeface="Segoe Print" panose="02000600000000000000" pitchFamily="2" charset="0"/>
              </a:rPr>
              <a:t>Так как переворот яиц был автоматическим, то нам не пришлось маркировать яйца.</a:t>
            </a:r>
            <a:br>
              <a:rPr lang="ru-RU" sz="1800" b="1" dirty="0" smtClean="0">
                <a:latin typeface="Segoe Print" panose="02000600000000000000" pitchFamily="2" charset="0"/>
              </a:rPr>
            </a:br>
            <a:r>
              <a:rPr lang="ru-RU" sz="1800" b="1" dirty="0">
                <a:latin typeface="Segoe Print" panose="02000600000000000000" pitchFamily="2" charset="0"/>
              </a:rPr>
              <a:t>В течение всего инкубационного периода </a:t>
            </a:r>
            <a:r>
              <a:rPr lang="ru-RU" sz="1800" b="1" dirty="0" smtClean="0">
                <a:latin typeface="Segoe Print" panose="02000600000000000000" pitchFamily="2" charset="0"/>
              </a:rPr>
              <a:t>мы систематически проверяли </a:t>
            </a:r>
            <a:r>
              <a:rPr lang="ru-RU" sz="1800" b="1" dirty="0">
                <a:latin typeface="Segoe Print" panose="02000600000000000000" pitchFamily="2" charset="0"/>
              </a:rPr>
              <a:t>температуру внутри </a:t>
            </a:r>
            <a:r>
              <a:rPr lang="ru-RU" sz="1800" b="1" dirty="0" smtClean="0">
                <a:latin typeface="Segoe Print" panose="02000600000000000000" pitchFamily="2" charset="0"/>
              </a:rPr>
              <a:t>инкубатора.</a:t>
            </a:r>
            <a:r>
              <a:rPr lang="ru-RU" sz="1800" b="0" dirty="0" smtClean="0">
                <a:effectLst/>
              </a:rPr>
              <a:t/>
            </a:r>
            <a:br>
              <a:rPr lang="ru-RU" sz="1800" b="0" dirty="0" smtClean="0">
                <a:effectLst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Segoe Print" panose="02000600000000000000" pitchFamily="2" charset="0"/>
              <a:cs typeface="Aparajita" panose="020B0604020202020204" pitchFamily="34" charset="0"/>
            </a:endParaRPr>
          </a:p>
        </p:txBody>
      </p:sp>
      <p:pic>
        <p:nvPicPr>
          <p:cNvPr id="2050" name="Picture 2" descr="D:\фото\лето 2018\DSC_009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7" r="26911"/>
          <a:stretch/>
        </p:blipFill>
        <p:spPr bwMode="auto">
          <a:xfrm>
            <a:off x="1619672" y="2589109"/>
            <a:ext cx="4752528" cy="4155564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8988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856984" cy="295232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latin typeface="Segoe Print" panose="02000600000000000000" pitchFamily="2" charset="0"/>
              </a:rPr>
              <a:t>На 25 день нашего эксперимента началось самое интересное,</a:t>
            </a:r>
            <a:r>
              <a:rPr lang="ru-RU" sz="1800" dirty="0">
                <a:latin typeface="Segoe Print" panose="02000600000000000000" pitchFamily="2" charset="0"/>
              </a:rPr>
              <a:t/>
            </a:r>
            <a:br>
              <a:rPr lang="ru-RU" sz="1800" dirty="0">
                <a:latin typeface="Segoe Print" panose="02000600000000000000" pitchFamily="2" charset="0"/>
              </a:rPr>
            </a:br>
            <a:r>
              <a:rPr lang="ru-RU" sz="1800" b="1" dirty="0">
                <a:latin typeface="Segoe Print" panose="02000600000000000000" pitchFamily="2" charset="0"/>
              </a:rPr>
              <a:t>п</a:t>
            </a:r>
            <a:r>
              <a:rPr lang="ru-RU" sz="1800" b="1" dirty="0" smtClean="0">
                <a:latin typeface="Segoe Print" panose="02000600000000000000" pitchFamily="2" charset="0"/>
              </a:rPr>
              <a:t>ослышался стук, это </a:t>
            </a:r>
            <a:r>
              <a:rPr lang="ru-RU" sz="1800" b="1" dirty="0">
                <a:latin typeface="Segoe Print" panose="02000600000000000000" pitchFamily="2" charset="0"/>
              </a:rPr>
              <a:t>птенцы начали проклеивать скорлупу, чтобы выбраться наружу. </a:t>
            </a:r>
            <a:r>
              <a:rPr lang="ru-RU" sz="1800" b="1" dirty="0" smtClean="0">
                <a:latin typeface="Segoe Print" panose="02000600000000000000" pitchFamily="2" charset="0"/>
              </a:rPr>
              <a:t>Вылупившихся мокрых птенцов мы держали в инкубаторе, пока они не высохли.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latin typeface="Segoe Print" panose="02000600000000000000" pitchFamily="2" charset="0"/>
              </a:rPr>
              <a:t> </a:t>
            </a:r>
            <a:r>
              <a:rPr lang="ru-RU" sz="1800" b="0" dirty="0" smtClean="0">
                <a:effectLst/>
              </a:rPr>
              <a:t/>
            </a:r>
            <a:br>
              <a:rPr lang="ru-RU" sz="1800" b="0" dirty="0" smtClean="0">
                <a:effectLst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Segoe Print" panose="02000600000000000000" pitchFamily="2" charset="0"/>
              <a:cs typeface="Aparajita" panose="020B0604020202020204" pitchFamily="34" charset="0"/>
            </a:endParaRPr>
          </a:p>
        </p:txBody>
      </p:sp>
      <p:pic>
        <p:nvPicPr>
          <p:cNvPr id="1026" name="Picture 2" descr="C:\Users\User\Desktop\4461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05" y="2924944"/>
            <a:ext cx="5482843" cy="3600400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6364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856984" cy="295232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latin typeface="Segoe Print" panose="02000600000000000000" pitchFamily="2" charset="0"/>
              </a:rPr>
              <a:t>Как </a:t>
            </a:r>
            <a:r>
              <a:rPr lang="ru-RU" sz="1800" b="1" dirty="0">
                <a:latin typeface="Segoe Print" panose="02000600000000000000" pitchFamily="2" charset="0"/>
              </a:rPr>
              <a:t>только </a:t>
            </a:r>
            <a:r>
              <a:rPr lang="ru-RU" sz="1800" b="1" dirty="0" smtClean="0">
                <a:latin typeface="Segoe Print" panose="02000600000000000000" pitchFamily="2" charset="0"/>
              </a:rPr>
              <a:t>утята  обсохли, </a:t>
            </a:r>
            <a:r>
              <a:rPr lang="ru-RU" sz="1800" b="1" dirty="0">
                <a:latin typeface="Segoe Print" panose="02000600000000000000" pitchFamily="2" charset="0"/>
              </a:rPr>
              <a:t>мы перенесли </a:t>
            </a:r>
            <a:r>
              <a:rPr lang="ru-RU" sz="1800" b="1" dirty="0" smtClean="0">
                <a:latin typeface="Segoe Print" panose="02000600000000000000" pitchFamily="2" charset="0"/>
              </a:rPr>
              <a:t> их в </a:t>
            </a:r>
            <a:r>
              <a:rPr lang="ru-RU" sz="1800" b="1" dirty="0">
                <a:latin typeface="Segoe Print" panose="02000600000000000000" pitchFamily="2" charset="0"/>
              </a:rPr>
              <a:t>заранее подготовленную картонную коробку. </a:t>
            </a:r>
            <a:r>
              <a:rPr lang="ru-RU" sz="1800" b="1" dirty="0" smtClean="0">
                <a:latin typeface="Segoe Print" panose="02000600000000000000" pitchFamily="2" charset="0"/>
              </a:rPr>
              <a:t>Над коробкой </a:t>
            </a:r>
            <a:r>
              <a:rPr lang="ru-RU" sz="1800" b="1" dirty="0">
                <a:latin typeface="Segoe Print" panose="02000600000000000000" pitchFamily="2" charset="0"/>
              </a:rPr>
              <a:t>з</a:t>
            </a:r>
            <a:r>
              <a:rPr lang="ru-RU" sz="1800" b="1" dirty="0" smtClean="0">
                <a:latin typeface="Segoe Print" panose="02000600000000000000" pitchFamily="2" charset="0"/>
              </a:rPr>
              <a:t>акрепили лампу, </a:t>
            </a:r>
            <a:r>
              <a:rPr lang="ru-RU" sz="1800" b="1" dirty="0">
                <a:latin typeface="Segoe Print" panose="02000600000000000000" pitchFamily="2" charset="0"/>
              </a:rPr>
              <a:t>чтобы поддерживать постоянную температуру. В </a:t>
            </a:r>
            <a:r>
              <a:rPr lang="ru-RU" sz="1800" b="1" dirty="0" smtClean="0">
                <a:latin typeface="Segoe Print" panose="02000600000000000000" pitchFamily="2" charset="0"/>
              </a:rPr>
              <a:t> этой коробке </a:t>
            </a:r>
            <a:r>
              <a:rPr lang="ru-RU" sz="1800" b="1" dirty="0">
                <a:latin typeface="Segoe Print" panose="02000600000000000000" pitchFamily="2" charset="0"/>
              </a:rPr>
              <a:t>была поилка и </a:t>
            </a:r>
            <a:r>
              <a:rPr lang="ru-RU" sz="1800" b="1" dirty="0" smtClean="0">
                <a:latin typeface="Segoe Print" panose="02000600000000000000" pitchFamily="2" charset="0"/>
              </a:rPr>
              <a:t>кормушка. Кормили комбикормом для маленьких утят. Спать они ложились все вместе. Соберутся в один угол и спят.</a:t>
            </a:r>
            <a:r>
              <a:rPr lang="ru-RU" sz="1800" b="0" dirty="0" smtClean="0">
                <a:effectLst/>
              </a:rPr>
              <a:t/>
            </a:r>
            <a:br>
              <a:rPr lang="ru-RU" sz="1800" b="0" dirty="0" smtClean="0">
                <a:effectLst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Segoe Print" panose="02000600000000000000" pitchFamily="2" charset="0"/>
              <a:cs typeface="Aparajita" panose="020B0604020202020204" pitchFamily="34" charset="0"/>
            </a:endParaRPr>
          </a:p>
        </p:txBody>
      </p:sp>
      <p:pic>
        <p:nvPicPr>
          <p:cNvPr id="2050" name="Picture 2" descr="D:\фото\лето 2018\DSC_01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85" t="12189"/>
          <a:stretch/>
        </p:blipFill>
        <p:spPr bwMode="auto">
          <a:xfrm>
            <a:off x="179512" y="3856908"/>
            <a:ext cx="3886362" cy="2872041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2051" name="Picture 3" descr="D:\фото\лето 2018\DSC_01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56340"/>
            <a:ext cx="4283968" cy="2855978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7761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856984" cy="295232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latin typeface="Segoe Print" panose="02000600000000000000" pitchFamily="2" charset="0"/>
              </a:rPr>
              <a:t>Через две с половиной </a:t>
            </a:r>
            <a:r>
              <a:rPr lang="ru-RU" sz="1800" b="1" dirty="0" smtClean="0">
                <a:latin typeface="Segoe Print" panose="02000600000000000000" pitchFamily="2" charset="0"/>
              </a:rPr>
              <a:t>недели, когда птенцы окрепли </a:t>
            </a:r>
            <a:r>
              <a:rPr lang="ru-RU" sz="1800" b="1" dirty="0">
                <a:latin typeface="Segoe Print" panose="02000600000000000000" pitchFamily="2" charset="0"/>
              </a:rPr>
              <a:t>мы переселили </a:t>
            </a:r>
            <a:r>
              <a:rPr lang="ru-RU" sz="1800" b="1" dirty="0" smtClean="0">
                <a:latin typeface="Segoe Print" panose="02000600000000000000" pitchFamily="2" charset="0"/>
              </a:rPr>
              <a:t>их  </a:t>
            </a:r>
            <a:r>
              <a:rPr lang="ru-RU" sz="1800" b="1" dirty="0">
                <a:latin typeface="Segoe Print" panose="02000600000000000000" pitchFamily="2" charset="0"/>
              </a:rPr>
              <a:t>на </a:t>
            </a:r>
            <a:r>
              <a:rPr lang="ru-RU" sz="1800" b="1" dirty="0" smtClean="0">
                <a:latin typeface="Segoe Print" panose="02000600000000000000" pitchFamily="2" charset="0"/>
              </a:rPr>
              <a:t>улицу. </a:t>
            </a:r>
            <a:r>
              <a:rPr lang="ru-RU" sz="1800" b="1" dirty="0">
                <a:latin typeface="Segoe Print" panose="02000600000000000000" pitchFamily="2" charset="0"/>
              </a:rPr>
              <a:t> </a:t>
            </a:r>
            <a:r>
              <a:rPr lang="ru-RU" sz="1800" b="1" dirty="0" smtClean="0">
                <a:latin typeface="Segoe Print" panose="02000600000000000000" pitchFamily="2" charset="0"/>
              </a:rPr>
              <a:t>Днем погода была теплая, а на ночь загоняли их в домик. Утята к этому времени заметно подросли, в рацион уже стали добавлять свежую траву. Кормили три раза в сутки.</a:t>
            </a:r>
            <a:r>
              <a:rPr lang="ru-RU" sz="1800" b="0" dirty="0" smtClean="0">
                <a:effectLst/>
                <a:latin typeface="Segoe Print" panose="02000600000000000000" pitchFamily="2" charset="0"/>
              </a:rPr>
              <a:t/>
            </a:r>
            <a:br>
              <a:rPr lang="ru-RU" sz="1800" b="0" dirty="0" smtClean="0">
                <a:effectLst/>
                <a:latin typeface="Segoe Print" panose="02000600000000000000" pitchFamily="2" charset="0"/>
              </a:rPr>
            </a:br>
            <a:r>
              <a:rPr lang="ru-RU" sz="1800" dirty="0" smtClean="0">
                <a:latin typeface="Segoe Print" panose="02000600000000000000" pitchFamily="2" charset="0"/>
              </a:rPr>
              <a:t/>
            </a:r>
            <a:br>
              <a:rPr lang="ru-RU" sz="1800" dirty="0" smtClean="0">
                <a:latin typeface="Segoe Print" panose="02000600000000000000" pitchFamily="2" charset="0"/>
              </a:rPr>
            </a:br>
            <a:endParaRPr lang="ru-RU" sz="1800" dirty="0">
              <a:latin typeface="Segoe Print" panose="02000600000000000000" pitchFamily="2" charset="0"/>
              <a:cs typeface="Aparajita" panose="020B0604020202020204" pitchFamily="34" charset="0"/>
            </a:endParaRPr>
          </a:p>
        </p:txBody>
      </p:sp>
      <p:pic>
        <p:nvPicPr>
          <p:cNvPr id="1028" name="Picture 4" descr="D:\фото\лето 2018\DSC_01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04250"/>
            <a:ext cx="3240360" cy="2160240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026" name="Picture 2" descr="D:\фото\лето 2018\DSC_01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" y="2322686"/>
            <a:ext cx="3384376" cy="2256251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027" name="Picture 3" descr="D:\фото\лето 2018\DSC_01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486" y="2257507"/>
            <a:ext cx="3482145" cy="2321430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66754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856984" cy="295232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latin typeface="Segoe Print" panose="02000600000000000000" pitchFamily="2" charset="0"/>
              </a:rPr>
              <a:t>Когда нашим утятам </a:t>
            </a:r>
            <a:r>
              <a:rPr lang="ru-RU" sz="1800" b="1" dirty="0" smtClean="0">
                <a:latin typeface="Segoe Print" panose="02000600000000000000" pitchFamily="2" charset="0"/>
              </a:rPr>
              <a:t>исполнилось</a:t>
            </a:r>
            <a:br>
              <a:rPr lang="ru-RU" sz="1800" b="1" dirty="0" smtClean="0">
                <a:latin typeface="Segoe Print" panose="02000600000000000000" pitchFamily="2" charset="0"/>
              </a:rPr>
            </a:br>
            <a:r>
              <a:rPr lang="ru-RU" sz="1800" b="1" dirty="0" smtClean="0">
                <a:latin typeface="Segoe Print" panose="02000600000000000000" pitchFamily="2" charset="0"/>
              </a:rPr>
              <a:t> три недели </a:t>
            </a:r>
            <a:r>
              <a:rPr lang="ru-RU" sz="1800" b="1" dirty="0">
                <a:latin typeface="Segoe Print" panose="02000600000000000000" pitchFamily="2" charset="0"/>
              </a:rPr>
              <a:t>мы </a:t>
            </a:r>
            <a:r>
              <a:rPr lang="ru-RU" sz="1800" b="1" dirty="0" smtClean="0">
                <a:latin typeface="Segoe Print" panose="02000600000000000000" pitchFamily="2" charset="0"/>
              </a:rPr>
              <a:t>стали выпускать </a:t>
            </a:r>
            <a:br>
              <a:rPr lang="ru-RU" sz="1800" b="1" dirty="0" smtClean="0">
                <a:latin typeface="Segoe Print" panose="02000600000000000000" pitchFamily="2" charset="0"/>
              </a:rPr>
            </a:br>
            <a:r>
              <a:rPr lang="ru-RU" sz="1800" b="1" dirty="0" smtClean="0">
                <a:latin typeface="Segoe Print" panose="02000600000000000000" pitchFamily="2" charset="0"/>
              </a:rPr>
              <a:t> их в водоем поплавать.</a:t>
            </a:r>
            <a:br>
              <a:rPr lang="ru-RU" sz="1800" b="1" dirty="0" smtClean="0">
                <a:latin typeface="Segoe Print" panose="02000600000000000000" pitchFamily="2" charset="0"/>
              </a:rPr>
            </a:b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 </a:t>
            </a:r>
            <a:r>
              <a:rPr lang="ru-RU" sz="1800" b="0" dirty="0" smtClean="0">
                <a:effectLst/>
              </a:rPr>
              <a:t/>
            </a:r>
            <a:br>
              <a:rPr lang="ru-RU" sz="1800" b="0" dirty="0" smtClean="0">
                <a:effectLst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Segoe Print" panose="02000600000000000000" pitchFamily="2" charset="0"/>
              <a:cs typeface="Aparajita" panose="020B0604020202020204" pitchFamily="34" charset="0"/>
            </a:endParaRPr>
          </a:p>
        </p:txBody>
      </p:sp>
      <p:pic>
        <p:nvPicPr>
          <p:cNvPr id="2050" name="Picture 2" descr="D:\фото\лето 2018\DSC_01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342" y="3442587"/>
            <a:ext cx="3714138" cy="2476092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2051" name="Picture 3" descr="D:\фото\лето 2018\DSC_01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475" y="620688"/>
            <a:ext cx="3573871" cy="2382581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2052" name="Picture 4" descr="D:\фото\лето 2018\DSC_01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71016"/>
            <a:ext cx="3671495" cy="2447663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67471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31084" y="476672"/>
            <a:ext cx="5400600" cy="230425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latin typeface="Segoe Print" panose="02000600000000000000" pitchFamily="2" charset="0"/>
              </a:rPr>
              <a:t>Время шло наши малыши подрастали. </a:t>
            </a:r>
            <a:r>
              <a:rPr lang="ru-RU" sz="1800" b="1" dirty="0" smtClean="0">
                <a:latin typeface="Segoe Print" panose="02000600000000000000" pitchFamily="2" charset="0"/>
              </a:rPr>
              <a:t>За три месяца при хорошем питании из птенцов получается солидная и большая птица.</a:t>
            </a:r>
            <a:r>
              <a:rPr lang="ru-RU" sz="1800" b="1" dirty="0">
                <a:latin typeface="Segoe Print" panose="02000600000000000000" pitchFamily="2" charset="0"/>
              </a:rPr>
              <a:t> </a:t>
            </a:r>
            <a:r>
              <a:rPr lang="ru-RU" sz="1800" b="1" dirty="0" smtClean="0">
                <a:effectLst/>
                <a:latin typeface="Segoe Print" panose="02000600000000000000" pitchFamily="2" charset="0"/>
              </a:rPr>
              <a:t/>
            </a:r>
            <a:br>
              <a:rPr lang="ru-RU" sz="1800" b="1" dirty="0" smtClean="0">
                <a:effectLst/>
                <a:latin typeface="Segoe Print" panose="02000600000000000000" pitchFamily="2" charset="0"/>
              </a:rPr>
            </a:br>
            <a:r>
              <a:rPr lang="ru-RU" sz="1800" b="1" dirty="0" smtClean="0">
                <a:latin typeface="Segoe Print" panose="02000600000000000000" pitchFamily="2" charset="0"/>
              </a:rPr>
              <a:t/>
            </a:r>
            <a:br>
              <a:rPr lang="ru-RU" sz="1800" b="1" dirty="0" smtClean="0">
                <a:latin typeface="Segoe Print" panose="02000600000000000000" pitchFamily="2" charset="0"/>
              </a:rPr>
            </a:br>
            <a:endParaRPr lang="ru-RU" sz="1800" b="1" dirty="0">
              <a:latin typeface="Segoe Print" panose="02000600000000000000" pitchFamily="2" charset="0"/>
              <a:cs typeface="Aparajita" panose="020B0604020202020204" pitchFamily="34" charset="0"/>
            </a:endParaRPr>
          </a:p>
        </p:txBody>
      </p:sp>
      <p:pic>
        <p:nvPicPr>
          <p:cNvPr id="3074" name="Picture 2" descr="C:\Users\User\Desktop\утки\IMG-20180828-WA0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90422"/>
            <a:ext cx="3107556" cy="2330667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3075" name="Picture 3" descr="C:\Users\User\Desktop\утки\IMG-20180828-WA00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607" y="4221089"/>
            <a:ext cx="3515882" cy="2636912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3076" name="Picture 4" descr="C:\Users\User\Desktop\утки\IMG-20180828-WA00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306" y="3265385"/>
            <a:ext cx="3023591" cy="2267693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1229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154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Исследовательская работа: "Чудо из яйца"</vt:lpstr>
      <vt:lpstr>  Цель:  за 28 дней вывести уток из яиц в домашнем инкубаторе и ухаживать за ними.   Задачи:  - следить за температурой и влажностью, положением  яиц в инкубаторе;  - создать комфортные условия для развития птенцов; изучить рацион питания утят;  - воспитывать в себе чувство ответственности.   Методы: - определение принципа работы инкубатора; - работа с инкубатором, контроль за температурой и влажностью;  - наблюдение за состоянием яиц в инкубаторе; - забота за птенцами в первые и последующие дни (кормление, выгуливание, содержание в чистоте).  Актуальность: Городские дети часто не знают как заботиться и ухаживать за домашним хозяйством.    </vt:lpstr>
      <vt:lpstr>Мы приготовили необходимые инструменты (инкубатор, термометр, фотоаппарат) для исследования и приступили к выполнению задуманного.  Инкубатор представляет собой пенопластовый ящик. Внутри находятся ячейки для яиц, термометр, нагревательные элементы и емкость для воды, для поддержания влажности. Он предназначен для выведения птенцов.   </vt:lpstr>
      <vt:lpstr>Следующим шагом была закладка яиц. Мы наполнили лотки водой и положили решетки. Включили термостат в инкубаторе на необходимую температуру 38 градусов. Так как переворот яиц был автоматическим, то нам не пришлось маркировать яйца. В течение всего инкубационного периода мы систематически проверяли температуру внутри инкубатора.  </vt:lpstr>
      <vt:lpstr>На 25 день нашего эксперимента началось самое интересное, послышался стук, это птенцы начали проклеивать скорлупу, чтобы выбраться наружу. Вылупившихся мокрых птенцов мы держали в инкубаторе, пока они не высохли.    </vt:lpstr>
      <vt:lpstr>Как только утята  обсохли, мы перенесли  их в заранее подготовленную картонную коробку. Над коробкой закрепили лампу, чтобы поддерживать постоянную температуру. В  этой коробке была поилка и кормушка. Кормили комбикормом для маленьких утят. Спать они ложились все вместе. Соберутся в один угол и спят.  </vt:lpstr>
      <vt:lpstr>Через две с половиной недели, когда птенцы окрепли мы переселили их  на улицу.  Днем погода была теплая, а на ночь загоняли их в домик. Утята к этому времени заметно подросли, в рацион уже стали добавлять свежую траву. Кормили три раза в сутки.  </vt:lpstr>
      <vt:lpstr>Когда нашим утятам исполнилось  три недели мы стали выпускать   их в водоем поплавать.    </vt:lpstr>
      <vt:lpstr>Время шло наши малыши подрастали. За три месяца при хорошем питании из птенцов получается солидная и большая птица.   </vt:lpstr>
      <vt:lpstr>Лето подходило к концу, а наши птенчики стали  совсем взрослыми  и самостоятельными.       </vt:lpstr>
      <vt:lpstr>Вывод: Работая над проектом, я пришла к выводу, что развитие птенцов в домашних условиях возможно, а также выгодно. Птенцы выведенные из инкубатора, ничем не отличаются от домашних птенцов, высиженных наседкой. Кроме того это очень интересное и полезное занятие.      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ВМЛ</cp:lastModifiedBy>
  <cp:revision>24</cp:revision>
  <dcterms:created xsi:type="dcterms:W3CDTF">2018-09-01T09:14:47Z</dcterms:created>
  <dcterms:modified xsi:type="dcterms:W3CDTF">2019-02-19T03:20:23Z</dcterms:modified>
</cp:coreProperties>
</file>