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9"/>
  </p:notesMasterIdLst>
  <p:sldIdLst>
    <p:sldId id="283" r:id="rId3"/>
    <p:sldId id="300" r:id="rId4"/>
    <p:sldId id="351" r:id="rId5"/>
    <p:sldId id="350" r:id="rId6"/>
    <p:sldId id="286" r:id="rId7"/>
    <p:sldId id="368" r:id="rId8"/>
    <p:sldId id="306" r:id="rId9"/>
    <p:sldId id="352" r:id="rId10"/>
    <p:sldId id="305" r:id="rId11"/>
    <p:sldId id="367" r:id="rId12"/>
    <p:sldId id="345" r:id="rId13"/>
    <p:sldId id="370" r:id="rId14"/>
    <p:sldId id="374" r:id="rId15"/>
    <p:sldId id="375" r:id="rId16"/>
    <p:sldId id="275" r:id="rId17"/>
    <p:sldId id="369" r:id="rId18"/>
    <p:sldId id="371" r:id="rId19"/>
    <p:sldId id="269" r:id="rId20"/>
    <p:sldId id="328" r:id="rId21"/>
    <p:sldId id="366" r:id="rId22"/>
    <p:sldId id="335" r:id="rId23"/>
    <p:sldId id="343" r:id="rId24"/>
    <p:sldId id="372" r:id="rId25"/>
    <p:sldId id="373" r:id="rId26"/>
    <p:sldId id="358" r:id="rId27"/>
    <p:sldId id="37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FF"/>
    <a:srgbClr val="FF0000"/>
    <a:srgbClr val="CBC207"/>
    <a:srgbClr val="FF99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94" autoAdjust="0"/>
    <p:restoredTop sz="84249" autoAdjust="0"/>
  </p:normalViewPr>
  <p:slideViewPr>
    <p:cSldViewPr>
      <p:cViewPr varScale="1">
        <p:scale>
          <a:sx n="61" d="100"/>
          <a:sy n="61" d="100"/>
        </p:scale>
        <p:origin x="-16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3A484-90DB-41D7-97BC-9C4C5793A9E8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0B098-FED0-428B-815A-6981E9E00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613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0B098-FED0-428B-815A-6981E9E00CC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0431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0B098-FED0-428B-815A-6981E9E00CC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5480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0B098-FED0-428B-815A-6981E9E00CC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8388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838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17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4866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158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625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2964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4744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416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9778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4977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96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7000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498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18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0772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988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709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278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955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433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654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3F06-50D7-43CE-B9C4-26D2FA3C3DF5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700B0-A9F7-46A7-91E8-A2731EA36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066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33F06-50D7-43CE-B9C4-26D2FA3C3DF5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700B0-A9F7-46A7-91E8-A2731EA36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28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33F06-50D7-43CE-B9C4-26D2FA3C3D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700B0-A9F7-46A7-91E8-A2731EA360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1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071810"/>
            <a:ext cx="8229600" cy="378619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endParaRPr lang="ru-RU" sz="26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2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5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Отчет</a:t>
            </a:r>
          </a:p>
          <a:p>
            <a:pPr marL="0" indent="0" algn="ctr">
              <a:buNone/>
            </a:pPr>
            <a:r>
              <a:rPr lang="ru-RU" sz="5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5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5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равственно-патриотическому воспитанию </a:t>
            </a:r>
            <a:endParaRPr lang="ru-RU" sz="5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5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5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en-US" sz="5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5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младшей группе  «</a:t>
            </a:r>
            <a:r>
              <a:rPr lang="ru-RU" sz="51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ЗОЛУШКА</a:t>
            </a:r>
            <a:r>
              <a:rPr lang="ru-RU" sz="5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 algn="r">
              <a:buNone/>
            </a:pPr>
            <a:endParaRPr lang="ru-RU" sz="5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5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Воспитатели</a:t>
            </a:r>
            <a:r>
              <a:rPr lang="ru-RU" sz="5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Пономарева И.П.</a:t>
            </a:r>
          </a:p>
          <a:p>
            <a:pPr marL="0" indent="0" algn="r">
              <a:buNone/>
            </a:pPr>
            <a:r>
              <a:rPr lang="ru-RU" sz="5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Кривовяз В.Ю.</a:t>
            </a:r>
          </a:p>
          <a:p>
            <a:pPr marL="0" indent="0" algn="r">
              <a:buNone/>
            </a:pPr>
            <a:r>
              <a:rPr lang="ru-RU" sz="5100" b="1" dirty="0" smtClean="0">
                <a:solidFill>
                  <a:srgbClr val="7030A0"/>
                </a:solidFill>
              </a:rPr>
              <a:t> </a:t>
            </a:r>
            <a:endParaRPr lang="ru-RU" sz="5100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4578" name="Picture 2" descr="https://static-ru.insales.ru/files/1/5219/2372707/original/%D0%BA%D1%83%D0%BA%D0%BB%D0%B0_%D0%97%D0%BE%D0%BB%D1%83%D1%88%D0%BA%D0%B0_%D0%B2_%D0%9C%D0%B0%D0%B3%D0%B8%D0%B8_%D0%BA%D1%83%D0%BA%D0%BE%D0%B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85728"/>
            <a:ext cx="3222454" cy="3154054"/>
          </a:xfrm>
          <a:prstGeom prst="ellipse">
            <a:avLst/>
          </a:prstGeom>
          <a:ln w="190500" cap="rnd">
            <a:solidFill>
              <a:srgbClr val="FFFF00"/>
            </a:solidFill>
            <a:prstDash val="sysDot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384972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1\Desktop\Новая папка\IMG-20190224-WA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85727"/>
            <a:ext cx="2286016" cy="3048021"/>
          </a:xfrm>
          <a:prstGeom prst="rect">
            <a:avLst/>
          </a:prstGeom>
          <a:noFill/>
        </p:spPr>
      </p:pic>
      <p:pic>
        <p:nvPicPr>
          <p:cNvPr id="3074" name="Picture 2" descr="C:\Users\user1\Desktop\Новая папка\IMG-20190224-WA00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2303463" cy="3071813"/>
          </a:xfrm>
          <a:prstGeom prst="rect">
            <a:avLst/>
          </a:prstGeom>
          <a:noFill/>
        </p:spPr>
      </p:pic>
      <p:pic>
        <p:nvPicPr>
          <p:cNvPr id="3075" name="Picture 3" descr="C:\Users\user1\Desktop\Новая папка\IMG-20190224-WA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286124"/>
            <a:ext cx="2428892" cy="3238522"/>
          </a:xfrm>
          <a:prstGeom prst="rect">
            <a:avLst/>
          </a:prstGeom>
          <a:noFill/>
        </p:spPr>
      </p:pic>
      <p:pic>
        <p:nvPicPr>
          <p:cNvPr id="3077" name="Picture 5" descr="C:\Users\user1\Desktop\Новая папка\IMG-20190224-WA00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261916"/>
            <a:ext cx="2286016" cy="3048022"/>
          </a:xfrm>
          <a:prstGeom prst="rect">
            <a:avLst/>
          </a:prstGeom>
          <a:noFill/>
        </p:spPr>
      </p:pic>
      <p:pic>
        <p:nvPicPr>
          <p:cNvPr id="3078" name="Picture 6" descr="C:\Users\user1\Desktop\Новая папка\IMG-20190224-WA000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3286124"/>
            <a:ext cx="2411033" cy="3214710"/>
          </a:xfrm>
          <a:prstGeom prst="rect">
            <a:avLst/>
          </a:prstGeom>
          <a:noFill/>
        </p:spPr>
      </p:pic>
      <p:pic>
        <p:nvPicPr>
          <p:cNvPr id="3079" name="Picture 7" descr="C:\Users\user1\Desktop\фото 12  группа\P90222-0912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3429000"/>
            <a:ext cx="2643206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«Труд взрослых»</a:t>
            </a:r>
            <a:endParaRPr lang="ru-RU" sz="36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/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Детей младшей группы, прежде всего, знакомят с трудом сотрудников детского сада, постоянно подчеркивая их заботу о детях. В первую очередь детей знакомят с трудом помощника воспитателя, с которым дети сталкиваются каждый день</a:t>
            </a:r>
          </a:p>
          <a:p>
            <a:endParaRPr lang="ru-RU" dirty="0"/>
          </a:p>
        </p:txBody>
      </p:sp>
      <p:pic>
        <p:nvPicPr>
          <p:cNvPr id="2050" name="Picture 2" descr="C:\Users\user1\Desktop\Новая папка\P90311-154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7" y="273050"/>
            <a:ext cx="4707959" cy="6277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8314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Труд  в  семье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user1\Desktop\Новая папка\IMG-20190311-WA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285991"/>
            <a:ext cx="2714644" cy="4196551"/>
          </a:xfrm>
          <a:prstGeom prst="rect">
            <a:avLst/>
          </a:prstGeom>
          <a:noFill/>
        </p:spPr>
      </p:pic>
      <p:pic>
        <p:nvPicPr>
          <p:cNvPr id="10" name="Picture 4" descr="C:\Users\user1\Desktop\Новая папка\IMG-20181004-WA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357298"/>
            <a:ext cx="2857520" cy="3966100"/>
          </a:xfrm>
          <a:prstGeom prst="rect">
            <a:avLst/>
          </a:prstGeom>
          <a:noFill/>
        </p:spPr>
      </p:pic>
      <p:pic>
        <p:nvPicPr>
          <p:cNvPr id="11" name="Picture 2" descr="C:\Users\user1\Desktop\Новая папка\IMG-20190311-WA00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1285860"/>
            <a:ext cx="2793473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Трудовые поручения в группе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1\Desktop\Новая папка\P90311-1549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1571612"/>
            <a:ext cx="3429025" cy="4572034"/>
          </a:xfrm>
          <a:prstGeom prst="rect">
            <a:avLst/>
          </a:prstGeom>
          <a:noFill/>
        </p:spPr>
      </p:pic>
      <p:pic>
        <p:nvPicPr>
          <p:cNvPr id="6" name="Рисунок 5" descr="C:\Users\user1\Desktop\Новая папка\P90311-154418.jpg"/>
          <p:cNvPicPr/>
          <p:nvPr/>
        </p:nvPicPr>
        <p:blipFill>
          <a:blip r:embed="rId3" cstate="print"/>
          <a:srcRect b="11917"/>
          <a:stretch>
            <a:fillRect/>
          </a:stretch>
        </p:blipFill>
        <p:spPr bwMode="auto">
          <a:xfrm>
            <a:off x="5214942" y="1571612"/>
            <a:ext cx="335758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427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Труд в природе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user1\Desktop\Новая папка\IMG-20190311-WA0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8" name="Picture 4" descr="C:\Users\user1\Desktop\Новая папка\IMG-20190311-WA0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930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Знания закрепляются в сюжетно-ролевых играх, а также при чтении некоторых произведений художественной литературы. Главная задача - вызвать чувство уважения к людям труда, желание оказать им посильную помощь.</a:t>
            </a:r>
            <a:b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733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user1\Desktop\фото 12  группа\P90306-1009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643050"/>
            <a:ext cx="2633076" cy="350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южетно-ролевые игры</a:t>
            </a:r>
            <a:endParaRPr lang="ru-RU" dirty="0"/>
          </a:p>
        </p:txBody>
      </p:sp>
      <p:pic>
        <p:nvPicPr>
          <p:cNvPr id="3074" name="Picture 2" descr="C:\Users\user1\Desktop\фото 12  группа\P90215-1700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3394472" cy="4525963"/>
          </a:xfrm>
          <a:prstGeom prst="rect">
            <a:avLst/>
          </a:prstGeom>
          <a:noFill/>
        </p:spPr>
      </p:pic>
      <p:pic>
        <p:nvPicPr>
          <p:cNvPr id="6" name="Рисунок 5" descr="C:\Users\user1\Desktop\фото 12  группа\P90306-095845.jpg"/>
          <p:cNvPicPr/>
          <p:nvPr/>
        </p:nvPicPr>
        <p:blipFill>
          <a:blip r:embed="rId4" cstate="print"/>
          <a:srcRect b="6127"/>
          <a:stretch>
            <a:fillRect/>
          </a:stretch>
        </p:blipFill>
        <p:spPr bwMode="auto">
          <a:xfrm>
            <a:off x="5971619" y="1357298"/>
            <a:ext cx="317238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Подвижные игры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Users\user1\Desktop\фото 12  группа\P90222-09194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392909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1\Desktop\Новая папка\P90311-161250.jpg"/>
          <p:cNvPicPr/>
          <p:nvPr/>
        </p:nvPicPr>
        <p:blipFill>
          <a:blip r:embed="rId3" cstate="print"/>
          <a:srcRect b="6951"/>
          <a:stretch>
            <a:fillRect/>
          </a:stretch>
        </p:blipFill>
        <p:spPr bwMode="auto">
          <a:xfrm>
            <a:off x="4929190" y="1571612"/>
            <a:ext cx="364333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«Родной </a:t>
            </a:r>
            <a:r>
              <a:rPr lang="ru-RU" sz="3200" b="1" dirty="0" smtClean="0">
                <a:solidFill>
                  <a:srgbClr val="FF0000"/>
                </a:solidFill>
              </a:rPr>
              <a:t>город»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0070C0"/>
                </a:solidFill>
              </a:rPr>
              <a:t>Воспитание любви к родному </a:t>
            </a:r>
            <a:r>
              <a:rPr lang="ru-RU" sz="3200" b="1" dirty="0" smtClean="0">
                <a:solidFill>
                  <a:srgbClr val="0070C0"/>
                </a:solidFill>
              </a:rPr>
              <a:t>городу </a:t>
            </a:r>
            <a:r>
              <a:rPr lang="ru-RU" sz="3200" b="1" dirty="0">
                <a:solidFill>
                  <a:srgbClr val="0070C0"/>
                </a:solidFill>
              </a:rPr>
              <a:t>- одна из задач патриотического воспитания детей.</a:t>
            </a:r>
          </a:p>
        </p:txBody>
      </p:sp>
      <p:pic>
        <p:nvPicPr>
          <p:cNvPr id="8" name="Рисунок 7" descr="http://i.ycrazy.ru/files/i/2012.1.26/1327559470_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507209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s://cdn.airlines-inform.ru/images/review_detail/upload/blog/db4/1-1.JPG?width=1620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428992" y="3643314"/>
            <a:ext cx="550072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6170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В </a:t>
            </a:r>
            <a:r>
              <a:rPr lang="ru-RU" sz="3600" b="1" dirty="0" smtClean="0">
                <a:solidFill>
                  <a:srgbClr val="C00000"/>
                </a:solidFill>
              </a:rPr>
              <a:t>течение года дети знакомились с достопримечательностями </a:t>
            </a:r>
            <a:r>
              <a:rPr lang="ru-RU" sz="3600" b="1" dirty="0">
                <a:solidFill>
                  <a:srgbClr val="C00000"/>
                </a:solidFill>
              </a:rPr>
              <a:t>родного </a:t>
            </a:r>
            <a:r>
              <a:rPr lang="ru-RU" sz="3600" b="1" dirty="0" smtClean="0">
                <a:solidFill>
                  <a:srgbClr val="C00000"/>
                </a:solidFill>
              </a:rPr>
              <a:t>города, </a:t>
            </a:r>
            <a:r>
              <a:rPr lang="ru-RU" sz="3600" b="1" dirty="0">
                <a:solidFill>
                  <a:srgbClr val="C00000"/>
                </a:solidFill>
              </a:rPr>
              <a:t>тех мест, где большинство детей могли уже побывать с родителями. </a:t>
            </a:r>
            <a:r>
              <a:rPr lang="ru-RU" sz="3600" b="1" dirty="0" smtClean="0">
                <a:solidFill>
                  <a:srgbClr val="C00000"/>
                </a:solidFill>
              </a:rPr>
              <a:t>Беседуя с </a:t>
            </a:r>
            <a:r>
              <a:rPr lang="ru-RU" sz="3600" b="1" dirty="0">
                <a:solidFill>
                  <a:srgbClr val="C00000"/>
                </a:solidFill>
              </a:rPr>
              <a:t>детьми после праздников, </a:t>
            </a:r>
            <a:r>
              <a:rPr lang="ru-RU" sz="3600" b="1" dirty="0" smtClean="0">
                <a:solidFill>
                  <a:srgbClr val="C00000"/>
                </a:solidFill>
              </a:rPr>
              <a:t>обращали </a:t>
            </a:r>
            <a:r>
              <a:rPr lang="ru-RU" sz="3600" b="1" dirty="0">
                <a:solidFill>
                  <a:srgbClr val="C00000"/>
                </a:solidFill>
              </a:rPr>
              <a:t>их внимание на красиво украшенный </a:t>
            </a:r>
            <a:r>
              <a:rPr lang="ru-RU" sz="3600" b="1" dirty="0" smtClean="0">
                <a:solidFill>
                  <a:srgbClr val="C00000"/>
                </a:solidFill>
              </a:rPr>
              <a:t>город. </a:t>
            </a:r>
            <a:r>
              <a:rPr lang="ru-RU" sz="3600" b="1" dirty="0">
                <a:solidFill>
                  <a:srgbClr val="C00000"/>
                </a:solidFill>
              </a:rPr>
              <a:t>К концу года дети </a:t>
            </a:r>
            <a:r>
              <a:rPr lang="ru-RU" sz="3600" b="1" dirty="0" smtClean="0">
                <a:solidFill>
                  <a:srgbClr val="C00000"/>
                </a:solidFill>
              </a:rPr>
              <a:t>запомнили </a:t>
            </a:r>
            <a:r>
              <a:rPr lang="ru-RU" sz="3600" b="1" dirty="0">
                <a:solidFill>
                  <a:srgbClr val="C00000"/>
                </a:solidFill>
              </a:rPr>
              <a:t>название родного </a:t>
            </a:r>
            <a:r>
              <a:rPr lang="ru-RU" sz="3600" b="1" dirty="0" smtClean="0">
                <a:solidFill>
                  <a:srgbClr val="C00000"/>
                </a:solidFill>
              </a:rPr>
              <a:t>города – Нерюнгри.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016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260648"/>
            <a:ext cx="9036496" cy="659735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Работа по нравственно - патриотическому воспитанию детей представлена следующими тематическими блоками: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Вместе дружная семья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«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Детский сад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«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Труд взрослых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Родной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город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Каждый блок включает в себя разнообразные виды деятельности: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специально организованные занятия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беседы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наблюдение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чтение художественной литературы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сюжетно-ролевые, театрализованные, дидактические игры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тематические праздники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целевые прогулки, экскурсии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82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ics2.pokazuha.ru/p217/9/k/10302478yk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14290"/>
            <a:ext cx="264320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old.sakha.gov.ru/special/sites/default/files/story/img/2014_09/2/index_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285752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present5.com/presentation/100061787_190638525/image-1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500306"/>
            <a:ext cx="214314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c.pics.livejournal.com/geopapu/14092949/99004/99004_9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2571744"/>
            <a:ext cx="207170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s://im0-tub-ru.yandex.net/i?id=8f8ee4343340cb62fd748cceee582622-l&amp;n=13"/>
          <p:cNvPicPr>
            <a:picLocks noGrp="1"/>
          </p:cNvPicPr>
          <p:nvPr>
            <p:ph idx="4294967295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4572008"/>
            <a:ext cx="221457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old.sakha.gov.ru/special/sites/default/files/story/img/2016_08/118/IMG_803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285728"/>
            <a:ext cx="228601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img02.rl0.ru/3ae71ea248a962a36c30affbf0664452/c615x400/news.rambler.ru/img/2017/03/30105620.436883.4338.jpe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4714884"/>
            <a:ext cx="207170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i.ycrazy.ru/files/i/2012.1.26/1327559523_neru.ru.216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2428868"/>
            <a:ext cx="271464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static.infoskidka.ru/images/mart/orig/2111097/ce9fb2b4c05b2da41df6dd8c941a03a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54" y="4714884"/>
            <a:ext cx="264320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 Знакомили </a:t>
            </a:r>
            <a:r>
              <a:rPr lang="ru-RU" sz="3600" b="1" dirty="0">
                <a:solidFill>
                  <a:srgbClr val="00B050"/>
                </a:solidFill>
              </a:rPr>
              <a:t>детей с </a:t>
            </a:r>
            <a:r>
              <a:rPr lang="ru-RU" sz="3600" b="1" dirty="0" smtClean="0">
                <a:solidFill>
                  <a:srgbClr val="00B050"/>
                </a:solidFill>
              </a:rPr>
              <a:t>культурой русского и якутского </a:t>
            </a:r>
            <a:r>
              <a:rPr lang="ru-RU" sz="3600" b="1" dirty="0">
                <a:solidFill>
                  <a:srgbClr val="00B050"/>
                </a:solidFill>
              </a:rPr>
              <a:t>народа: </a:t>
            </a:r>
            <a:r>
              <a:rPr lang="ru-RU" sz="3600" b="1" dirty="0" smtClean="0">
                <a:solidFill>
                  <a:srgbClr val="00B050"/>
                </a:solidFill>
              </a:rPr>
              <a:t>рассказывали  </a:t>
            </a:r>
            <a:r>
              <a:rPr lang="ru-RU" sz="3600" b="1" dirty="0">
                <a:solidFill>
                  <a:srgbClr val="00B050"/>
                </a:solidFill>
              </a:rPr>
              <a:t>народные сказки, </a:t>
            </a:r>
            <a:r>
              <a:rPr lang="ru-RU" sz="3600" b="1" dirty="0" smtClean="0">
                <a:solidFill>
                  <a:srgbClr val="00B050"/>
                </a:solidFill>
              </a:rPr>
              <a:t>играли </a:t>
            </a:r>
            <a:r>
              <a:rPr lang="ru-RU" sz="3600" b="1" dirty="0">
                <a:solidFill>
                  <a:srgbClr val="00B050"/>
                </a:solidFill>
              </a:rPr>
              <a:t>в народные игры, </a:t>
            </a:r>
            <a:r>
              <a:rPr lang="ru-RU" sz="3600" b="1" dirty="0" smtClean="0">
                <a:solidFill>
                  <a:srgbClr val="00B050"/>
                </a:solidFill>
              </a:rPr>
              <a:t>читали </a:t>
            </a:r>
            <a:r>
              <a:rPr lang="ru-RU" sz="3600" b="1" dirty="0">
                <a:solidFill>
                  <a:srgbClr val="00B050"/>
                </a:solidFill>
              </a:rPr>
              <a:t>и </a:t>
            </a:r>
            <a:r>
              <a:rPr lang="ru-RU" sz="3600" b="1" dirty="0" smtClean="0">
                <a:solidFill>
                  <a:srgbClr val="00B050"/>
                </a:solidFill>
              </a:rPr>
              <a:t>разучивали </a:t>
            </a:r>
            <a:r>
              <a:rPr lang="ru-RU" sz="3600" b="1" dirty="0">
                <a:solidFill>
                  <a:srgbClr val="00B050"/>
                </a:solidFill>
              </a:rPr>
              <a:t>народные </a:t>
            </a:r>
            <a:r>
              <a:rPr lang="ru-RU" sz="3600" b="1" dirty="0" err="1">
                <a:solidFill>
                  <a:srgbClr val="00B050"/>
                </a:solidFill>
              </a:rPr>
              <a:t>потешки</a:t>
            </a:r>
            <a:r>
              <a:rPr lang="ru-RU" sz="3600" b="1" dirty="0">
                <a:solidFill>
                  <a:srgbClr val="00B050"/>
                </a:solidFill>
              </a:rPr>
              <a:t>, </a:t>
            </a:r>
            <a:r>
              <a:rPr lang="ru-RU" sz="3600" b="1" dirty="0" smtClean="0">
                <a:solidFill>
                  <a:srgbClr val="00B050"/>
                </a:solidFill>
              </a:rPr>
              <a:t>рассматривали </a:t>
            </a:r>
            <a:r>
              <a:rPr lang="ru-RU" sz="3600" b="1" dirty="0">
                <a:solidFill>
                  <a:srgbClr val="00B050"/>
                </a:solidFill>
              </a:rPr>
              <a:t>предметы народно-прикладного искусства, постоянно подчеркивая, что все это </a:t>
            </a:r>
            <a:r>
              <a:rPr lang="ru-RU" sz="3600" b="1" dirty="0" smtClean="0">
                <a:solidFill>
                  <a:srgbClr val="00B050"/>
                </a:solidFill>
              </a:rPr>
              <a:t>  придумал</a:t>
            </a:r>
            <a:r>
              <a:rPr lang="ru-RU" sz="3600" b="1" dirty="0" smtClean="0">
                <a:solidFill>
                  <a:srgbClr val="00B050"/>
                </a:solidFill>
              </a:rPr>
              <a:t>,</a:t>
            </a:r>
            <a:r>
              <a:rPr lang="ru-RU" sz="3600" b="1" dirty="0" smtClean="0">
                <a:solidFill>
                  <a:srgbClr val="00B050"/>
                </a:solidFill>
              </a:rPr>
              <a:t> сделал </a:t>
            </a:r>
            <a:r>
              <a:rPr lang="ru-RU" sz="3600" b="1" dirty="0">
                <a:solidFill>
                  <a:srgbClr val="00B050"/>
                </a:solidFill>
              </a:rPr>
              <a:t>русский </a:t>
            </a:r>
            <a:r>
              <a:rPr lang="ru-RU" sz="3600" b="1" dirty="0" smtClean="0">
                <a:solidFill>
                  <a:srgbClr val="00B050"/>
                </a:solidFill>
              </a:rPr>
              <a:t>и якутский народ</a:t>
            </a:r>
            <a:r>
              <a:rPr lang="ru-RU" sz="3600" b="1" dirty="0">
                <a:solidFill>
                  <a:srgbClr val="00B05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87034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4294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Знакомство с якутской народной культурой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ser1\Desktop\фото 12  группа\P90227-1316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3643338" cy="4857784"/>
          </a:xfrm>
          <a:prstGeom prst="rect">
            <a:avLst/>
          </a:prstGeom>
          <a:noFill/>
        </p:spPr>
      </p:pic>
      <p:pic>
        <p:nvPicPr>
          <p:cNvPr id="9" name="Picture 2" descr="C:\Users\user1\Desktop\фото 12  группа\P90222-1056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714356"/>
            <a:ext cx="3757610" cy="2818208"/>
          </a:xfrm>
          <a:prstGeom prst="rect">
            <a:avLst/>
          </a:prstGeom>
          <a:noFill/>
        </p:spPr>
      </p:pic>
      <p:pic>
        <p:nvPicPr>
          <p:cNvPr id="10" name="Рисунок 9" descr="C:\Users\user1\Desktop\фото 12  группа\P90222-1055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571876"/>
            <a:ext cx="257176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1\Desktop\фото 12  группа\P90222-101719.jpg"/>
          <p:cNvPicPr/>
          <p:nvPr/>
        </p:nvPicPr>
        <p:blipFill>
          <a:blip r:embed="rId5" cstate="print"/>
          <a:srcRect t="16667"/>
          <a:stretch>
            <a:fillRect/>
          </a:stretch>
        </p:blipFill>
        <p:spPr bwMode="auto">
          <a:xfrm>
            <a:off x="3286116" y="4071942"/>
            <a:ext cx="2714644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2540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1\Desktop\Новая папка\P90311-161824.jpg"/>
          <p:cNvPicPr/>
          <p:nvPr/>
        </p:nvPicPr>
        <p:blipFill>
          <a:blip r:embed="rId2" cstate="print"/>
          <a:srcRect b="6280"/>
          <a:stretch>
            <a:fillRect/>
          </a:stretch>
        </p:blipFill>
        <p:spPr bwMode="auto">
          <a:xfrm>
            <a:off x="785786" y="714356"/>
            <a:ext cx="228601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1\Desktop\Новая папка\P90311-161845.jpg"/>
          <p:cNvPicPr/>
          <p:nvPr/>
        </p:nvPicPr>
        <p:blipFill>
          <a:blip r:embed="rId3" cstate="print"/>
          <a:srcRect b="6154"/>
          <a:stretch>
            <a:fillRect/>
          </a:stretch>
        </p:blipFill>
        <p:spPr bwMode="auto">
          <a:xfrm>
            <a:off x="928662" y="3857628"/>
            <a:ext cx="207170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1\Desktop\Новая папка\P90311-1624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642918"/>
            <a:ext cx="2194231" cy="292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user1\Desktop\Новая папка\IMG-20190227-WA0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1071545"/>
            <a:ext cx="2857519" cy="4762533"/>
          </a:xfrm>
          <a:prstGeom prst="rect">
            <a:avLst/>
          </a:prstGeom>
          <a:noFill/>
        </p:spPr>
      </p:pic>
      <p:pic>
        <p:nvPicPr>
          <p:cNvPr id="9" name="Рисунок 8" descr="C:\Users\user1\Desktop\фото 12  группа\P90222-1034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9" y="3857628"/>
            <a:ext cx="235745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Мини-библиотека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user1\Desktop\Новая папка\P90311-1629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309" b="7506"/>
          <a:stretch>
            <a:fillRect/>
          </a:stretch>
        </p:blipFill>
        <p:spPr bwMode="auto">
          <a:xfrm>
            <a:off x="500034" y="1214422"/>
            <a:ext cx="8215370" cy="45709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8795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Знакомство с русским народным фольклором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88"/>
          <a:stretch>
            <a:fillRect/>
          </a:stretch>
        </p:blipFill>
        <p:spPr>
          <a:xfrm>
            <a:off x="357158" y="2071678"/>
            <a:ext cx="2715577" cy="39290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6116" y="1600200"/>
            <a:ext cx="5678372" cy="4970370"/>
          </a:xfrm>
        </p:spPr>
      </p:pic>
    </p:spTree>
    <p:extLst>
      <p:ext uri="{BB962C8B-B14F-4D97-AF65-F5344CB8AC3E}">
        <p14:creationId xmlns:p14="http://schemas.microsoft.com/office/powerpoint/2010/main" xmlns="" val="305783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-4594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Наши развлечения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1\Desktop\Новая папка (3)\IMG-20190305-WA00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49528" y="1142984"/>
            <a:ext cx="3394472" cy="4525963"/>
          </a:xfrm>
          <a:prstGeom prst="rect">
            <a:avLst/>
          </a:prstGeom>
          <a:noFill/>
        </p:spPr>
      </p:pic>
      <p:pic>
        <p:nvPicPr>
          <p:cNvPr id="4" name="Рисунок 3" descr="C:\Users\user1\Desktop\Новая папка\IMG-20190311-WA001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2984"/>
            <a:ext cx="542925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183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 мл. группа «Золушка»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C:\Users\user1\Desktop\фото 12  группа\P90222-110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00108"/>
            <a:ext cx="7715304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23392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73050"/>
            <a:ext cx="3995936" cy="646831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+mj-lt"/>
              </a:rPr>
              <a:t>«Вместе дружная семья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»</a:t>
            </a:r>
          </a:p>
          <a:p>
            <a:endParaRPr lang="ru-RU" sz="3200" b="1" dirty="0">
              <a:solidFill>
                <a:srgbClr val="FF0000"/>
              </a:solidFill>
              <a:latin typeface="+mj-lt"/>
            </a:endParaRPr>
          </a:p>
          <a:p>
            <a:r>
              <a:rPr lang="ru-RU" sz="2400" b="1" dirty="0">
                <a:solidFill>
                  <a:srgbClr val="00B050"/>
                </a:solidFill>
                <a:latin typeface="+mj-lt"/>
              </a:rPr>
              <a:t>В младшей группе основное внимание уделяется воспитанию любви к самому близкому в семье человеку маме. </a:t>
            </a:r>
            <a:endParaRPr lang="ru-RU" sz="2400" b="1" dirty="0" smtClean="0">
              <a:solidFill>
                <a:srgbClr val="00B050"/>
              </a:solidFill>
              <a:latin typeface="+mj-lt"/>
            </a:endParaRPr>
          </a:p>
          <a:p>
            <a:r>
              <a:rPr lang="ru-RU" sz="2400" b="1" dirty="0">
                <a:solidFill>
                  <a:srgbClr val="00B050"/>
                </a:solidFill>
                <a:latin typeface="+mj-lt"/>
              </a:rPr>
              <a:t>Следует вызвать в детях не только восхищение мамой, но и потребность детей в оказании ей посильной помощи — сложить самому одежду, убрать игрушки и т.д. </a:t>
            </a:r>
            <a:r>
              <a:rPr lang="ru-RU" sz="2400" b="1" dirty="0" smtClean="0">
                <a:solidFill>
                  <a:srgbClr val="00B050"/>
                </a:solidFill>
                <a:latin typeface="+mj-lt"/>
              </a:rPr>
              <a:t> </a:t>
            </a:r>
            <a:endParaRPr lang="ru-RU" sz="24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6" name="Picture 2" descr="C:\Users\user1\Desktop\IMG-20190301-WA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85728"/>
            <a:ext cx="2130029" cy="2840039"/>
          </a:xfrm>
          <a:prstGeom prst="rect">
            <a:avLst/>
          </a:prstGeom>
          <a:noFill/>
        </p:spPr>
      </p:pic>
      <p:pic>
        <p:nvPicPr>
          <p:cNvPr id="7" name="Picture 3" descr="C:\Users\user1\Desktop\IMG-20190301-WA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9"/>
            <a:ext cx="2143140" cy="2857520"/>
          </a:xfrm>
          <a:prstGeom prst="rect">
            <a:avLst/>
          </a:prstGeom>
          <a:noFill/>
        </p:spPr>
      </p:pic>
      <p:pic>
        <p:nvPicPr>
          <p:cNvPr id="8" name="Picture 4" descr="C:\Users\user1\Desktop\IMG-20190302-WA0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286124"/>
            <a:ext cx="2158823" cy="2881432"/>
          </a:xfrm>
          <a:prstGeom prst="rect">
            <a:avLst/>
          </a:prstGeom>
          <a:noFill/>
        </p:spPr>
      </p:pic>
      <p:pic>
        <p:nvPicPr>
          <p:cNvPr id="9" name="Picture 5" descr="C:\Users\user1\Desktop\IMG-20190301-WA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357562"/>
            <a:ext cx="2357454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7408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29218" y="273049"/>
            <a:ext cx="3245832" cy="6252295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400" dirty="0">
                <a:solidFill>
                  <a:srgbClr val="7030A0"/>
                </a:solidFill>
              </a:rPr>
              <a:t>В течение года </a:t>
            </a:r>
            <a:r>
              <a:rPr lang="ru-RU" sz="2400" dirty="0" smtClean="0">
                <a:solidFill>
                  <a:srgbClr val="7030A0"/>
                </a:solidFill>
              </a:rPr>
              <a:t>мы расспрашивали </a:t>
            </a:r>
            <a:r>
              <a:rPr lang="ru-RU" sz="2400" dirty="0">
                <a:solidFill>
                  <a:srgbClr val="7030A0"/>
                </a:solidFill>
              </a:rPr>
              <a:t>детей о других членах семьи - папе, бабушке, дедушке, младших братишках и сестренках; предлагает принести семейные фотографии, рассказать о членах семьи. И таким образом постепенно </a:t>
            </a:r>
            <a:r>
              <a:rPr lang="ru-RU" sz="2400" dirty="0" smtClean="0">
                <a:solidFill>
                  <a:srgbClr val="7030A0"/>
                </a:solidFill>
              </a:rPr>
              <a:t>подводили </a:t>
            </a:r>
            <a:r>
              <a:rPr lang="ru-RU" sz="2400" dirty="0">
                <a:solidFill>
                  <a:srgbClr val="7030A0"/>
                </a:solidFill>
              </a:rPr>
              <a:t>детей к пониманию того, что такое семья</a:t>
            </a:r>
            <a:endParaRPr lang="ru-RU" sz="2400" dirty="0">
              <a:solidFill>
                <a:srgbClr val="7030A0"/>
              </a:solidFill>
              <a:ea typeface="+mn-ea"/>
              <a:cs typeface="+mn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>
          <a:xfrm flipH="1">
            <a:off x="4237330" y="3013502"/>
            <a:ext cx="982742" cy="214369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endParaRPr lang="ru-RU" sz="2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013502"/>
            <a:ext cx="6462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b="1" dirty="0" smtClean="0">
              <a:solidFill>
                <a:prstClr val="black"/>
              </a:solidFill>
            </a:endParaRPr>
          </a:p>
          <a:p>
            <a:pPr lvl="0"/>
            <a:endParaRPr lang="ru-RU" sz="2000" b="1" dirty="0">
              <a:solidFill>
                <a:prstClr val="black"/>
              </a:solidFill>
            </a:endParaRPr>
          </a:p>
          <a:p>
            <a:pPr lvl="0"/>
            <a:endParaRPr lang="ru-RU" sz="2000" b="1" dirty="0" smtClean="0">
              <a:solidFill>
                <a:prstClr val="black"/>
              </a:solidFill>
            </a:endParaRPr>
          </a:p>
          <a:p>
            <a:pPr lvl="0"/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2874670"/>
            <a:ext cx="2231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dirty="0" smtClean="0">
                <a:solidFill>
                  <a:prstClr val="black"/>
                </a:solidFill>
              </a:rPr>
              <a:t>.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3074" name="Picture 2" descr="C:\Users\user1\Desktop\IMG-20190302-WA001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936007" y="273050"/>
            <a:ext cx="4389835" cy="5853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916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СЕМЬЯ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C:\Users\user1\Desktop\фото 12  группа\IMG-20190301-WA000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207167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1\Desktop\фото 12  группа\IMG-20190301-WA001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285860"/>
            <a:ext cx="200026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1\Desktop\фото 12  группа\IMG-20190301-WA001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1285860"/>
            <a:ext cx="192882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1\Desktop\фото 12  группа\IMG-20190301-WA0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285860"/>
            <a:ext cx="207170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1\Desktop\фото 12  группа\IMG-20190301-WA0019.jpg"/>
          <p:cNvPicPr/>
          <p:nvPr/>
        </p:nvPicPr>
        <p:blipFill>
          <a:blip r:embed="rId6"/>
          <a:srcRect l="30031"/>
          <a:stretch>
            <a:fillRect/>
          </a:stretch>
        </p:blipFill>
        <p:spPr bwMode="auto">
          <a:xfrm>
            <a:off x="1142976" y="4071942"/>
            <a:ext cx="192882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1\Desktop\фото 12  группа\IMG-20190302-WA0004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26" y="4071942"/>
            <a:ext cx="185738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ser1\Desktop\фото 12  группа\IMG-20190301-WA000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4572008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84584" y="474345"/>
            <a:ext cx="21602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«Детский сад»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>
                <a:solidFill>
                  <a:srgbClr val="0070C0"/>
                </a:solidFill>
              </a:rPr>
              <a:t>В начале учебного года </a:t>
            </a:r>
            <a:r>
              <a:rPr lang="ru-RU" sz="3600" b="1" dirty="0" smtClean="0">
                <a:solidFill>
                  <a:srgbClr val="0070C0"/>
                </a:solidFill>
              </a:rPr>
              <a:t>мы знакомились </a:t>
            </a:r>
            <a:r>
              <a:rPr lang="ru-RU" sz="3600" b="1" dirty="0">
                <a:solidFill>
                  <a:srgbClr val="0070C0"/>
                </a:solidFill>
              </a:rPr>
              <a:t>с детьми, </a:t>
            </a:r>
            <a:r>
              <a:rPr lang="ru-RU" sz="3600" b="1" dirty="0" smtClean="0">
                <a:solidFill>
                  <a:srgbClr val="0070C0"/>
                </a:solidFill>
              </a:rPr>
              <a:t>знакомили </a:t>
            </a:r>
            <a:r>
              <a:rPr lang="ru-RU" sz="3600" b="1" dirty="0">
                <a:solidFill>
                  <a:srgbClr val="0070C0"/>
                </a:solidFill>
              </a:rPr>
              <a:t>их друг с другом; с помещениями группы и их назначением; с предметами, находящимися в группе; с участком, с территорией детского сада, с его зданием. Вся работа </a:t>
            </a:r>
            <a:r>
              <a:rPr lang="ru-RU" sz="3600" b="1" dirty="0" smtClean="0">
                <a:solidFill>
                  <a:srgbClr val="0070C0"/>
                </a:solidFill>
              </a:rPr>
              <a:t>проходила </a:t>
            </a:r>
            <a:r>
              <a:rPr lang="ru-RU" sz="3600" b="1" dirty="0">
                <a:solidFill>
                  <a:srgbClr val="0070C0"/>
                </a:solidFill>
              </a:rPr>
              <a:t>вне занятий – это посещение помещений, беседы с детьми, дидактические игры, чтение художественной литературы, целевые прогулки.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7547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Детский сад «Веселый дельфин»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http://www.nerungri.edu.ru/~delfin/images/1delf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814393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5341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6422"/>
            <a:ext cx="8229600" cy="633293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Дети посещали помещения </a:t>
            </a:r>
            <a:r>
              <a:rPr lang="ru-RU" sz="3600" b="1" dirty="0" smtClean="0">
                <a:solidFill>
                  <a:srgbClr val="7030A0"/>
                </a:solidFill>
              </a:rPr>
              <a:t>других групп, их участки, </a:t>
            </a:r>
            <a:r>
              <a:rPr lang="ru-RU" sz="3600" b="1" dirty="0" smtClean="0">
                <a:solidFill>
                  <a:srgbClr val="7030A0"/>
                </a:solidFill>
              </a:rPr>
              <a:t>знакомились </a:t>
            </a:r>
            <a:r>
              <a:rPr lang="ru-RU" sz="3600" b="1" dirty="0" smtClean="0">
                <a:solidFill>
                  <a:srgbClr val="7030A0"/>
                </a:solidFill>
              </a:rPr>
              <a:t>с территорией детского сада, с зелеными насаждениями, которые ее украшают, с различным физкультурным оборудованием, с сюжетными постройками. Мы обращали внимание на то, что в группе всё сделано так, чтобы детям было удобно, хорошо. </a:t>
            </a:r>
            <a:r>
              <a:rPr lang="ru-RU" sz="3600" b="1" dirty="0" smtClean="0">
                <a:solidFill>
                  <a:srgbClr val="7030A0"/>
                </a:solidFill>
              </a:rPr>
              <a:t>О </a:t>
            </a:r>
            <a:r>
              <a:rPr lang="ru-RU" sz="3600" b="1" dirty="0">
                <a:solidFill>
                  <a:srgbClr val="7030A0"/>
                </a:solidFill>
              </a:rPr>
              <a:t>детях заботятся сотрудники детского сада - воспитатель, няня, повар, медсестра и др. </a:t>
            </a:r>
            <a:endParaRPr lang="ru-RU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0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4314</TotalTime>
  <Words>373</Words>
  <Application>Microsoft Office PowerPoint</Application>
  <PresentationFormat>Экран (4:3)</PresentationFormat>
  <Paragraphs>56</Paragraphs>
  <Slides>26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1_Тема Office</vt:lpstr>
      <vt:lpstr>     </vt:lpstr>
      <vt:lpstr>Слайд 2</vt:lpstr>
      <vt:lpstr>2 мл. группа «Золушка»</vt:lpstr>
      <vt:lpstr>Слайд 4</vt:lpstr>
      <vt:lpstr>В течение года мы расспрашивали детей о других членах семьи - папе, бабушке, дедушке, младших братишках и сестренках; предлагает принести семейные фотографии, рассказать о членах семьи. И таким образом постепенно подводили детей к пониманию того, что такое семья</vt:lpstr>
      <vt:lpstr>СЕМЬЯ</vt:lpstr>
      <vt:lpstr>«Детский сад» В начале учебного года мы знакомились с детьми, знакомили их друг с другом; с помещениями группы и их назначением; с предметами, находящимися в группе; с участком, с территорией детского сада, с его зданием. Вся работа проходила вне занятий – это посещение помещений, беседы с детьми, дидактические игры, чтение художественной литературы, целевые прогулки. </vt:lpstr>
      <vt:lpstr>Детский сад «Веселый дельфин»</vt:lpstr>
      <vt:lpstr>Дети посещали помещения других групп, их участки, знакомились с территорией детского сада, с зелеными насаждениями, которые ее украшают, с различным физкультурным оборудованием, с сюжетными постройками. Мы обращали внимание на то, что в группе всё сделано так, чтобы детям было удобно, хорошо. О детях заботятся сотрудники детского сада - воспитатель, няня, повар, медсестра и др. </vt:lpstr>
      <vt:lpstr>Слайд 10</vt:lpstr>
      <vt:lpstr>«Труд взрослых»</vt:lpstr>
      <vt:lpstr>Труд  в  семье</vt:lpstr>
      <vt:lpstr>Трудовые поручения в группе</vt:lpstr>
      <vt:lpstr>Труд в природе</vt:lpstr>
      <vt:lpstr>Знания закрепляются в сюжетно-ролевых играх, а также при чтении некоторых произведений художественной литературы. Главная задача - вызвать чувство уважения к людям труда, желание оказать им посильную помощь. </vt:lpstr>
      <vt:lpstr>Сюжетно-ролевые игры</vt:lpstr>
      <vt:lpstr>Подвижные игры</vt:lpstr>
      <vt:lpstr>«Родной город» Воспитание любви к родному городу - одна из задач патриотического воспитания детей.</vt:lpstr>
      <vt:lpstr>В течение года дети знакомились с достопримечательностями родного города, тех мест, где большинство детей могли уже побывать с родителями. Беседуя с детьми после праздников, обращали их внимание на красиво украшенный город. К концу года дети запомнили название родного города – Нерюнгри.</vt:lpstr>
      <vt:lpstr>Слайд 20</vt:lpstr>
      <vt:lpstr> Знакомили детей с культурой русского и якутского народа: рассказывали  народные сказки, играли в народные игры, читали и разучивали народные потешки, рассматривали предметы народно-прикладного искусства, постоянно подчеркивая, что все это   придумал, сделал русский и якутский народ. </vt:lpstr>
      <vt:lpstr>Знакомство с якутской народной культурой</vt:lpstr>
      <vt:lpstr>Слайд 23</vt:lpstr>
      <vt:lpstr>Мини-библиотека</vt:lpstr>
      <vt:lpstr>Знакомство с русским народным фольклором</vt:lpstr>
      <vt:lpstr> Наши развлечения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Егор</dc:creator>
  <cp:lastModifiedBy>Windows User</cp:lastModifiedBy>
  <cp:revision>222</cp:revision>
  <cp:lastPrinted>2015-11-14T17:07:40Z</cp:lastPrinted>
  <dcterms:created xsi:type="dcterms:W3CDTF">2015-10-11T23:27:14Z</dcterms:created>
  <dcterms:modified xsi:type="dcterms:W3CDTF">2019-03-11T14:07:41Z</dcterms:modified>
</cp:coreProperties>
</file>