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3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9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5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0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7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0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6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9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4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A4E00-0B30-4FE9-935E-7CB4881BCA6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6D6E-3F24-4FDD-9E2C-FB9B07BC4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4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slide" Target="slide4.xml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000" y="-668337"/>
            <a:ext cx="9144000" cy="2387600"/>
          </a:xfrm>
        </p:spPr>
        <p:txBody>
          <a:bodyPr/>
          <a:lstStyle/>
          <a:p>
            <a:r>
              <a:rPr lang="ru-RU" b="1" i="1" dirty="0" smtClean="0"/>
              <a:t>Занятость и безработица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1500" y="6324600"/>
            <a:ext cx="7810500" cy="533400"/>
          </a:xfrm>
        </p:spPr>
        <p:txBody>
          <a:bodyPr/>
          <a:lstStyle/>
          <a:p>
            <a:r>
              <a:rPr lang="ru-RU" dirty="0" err="1" smtClean="0"/>
              <a:t>Дудырева</a:t>
            </a:r>
            <a:r>
              <a:rPr lang="ru-RU" dirty="0" smtClean="0"/>
              <a:t> Т.Ю. учитель МАОУ СОШ №80 </a:t>
            </a:r>
            <a:r>
              <a:rPr lang="ru-RU" dirty="0" err="1" smtClean="0"/>
              <a:t>г.Перми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0525" y="1936234"/>
            <a:ext cx="5603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11 класс, экономика, профиль</a:t>
            </a:r>
            <a:endParaRPr lang="ru-RU" sz="32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882900"/>
            <a:ext cx="8204200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282575"/>
            <a:ext cx="8385175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Теории безработицы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324100" y="1028700"/>
            <a:ext cx="800735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400" smtClean="0"/>
              <a:t>3. </a:t>
            </a:r>
            <a:r>
              <a:rPr lang="ru-RU" b="1" smtClean="0">
                <a:solidFill>
                  <a:srgbClr val="000099"/>
                </a:solidFill>
              </a:rPr>
              <a:t>Теория полной занятости Кейнса</a:t>
            </a:r>
            <a:r>
              <a:rPr lang="ru-RU" sz="2400" smtClean="0"/>
              <a:t>.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sz="2400" smtClean="0"/>
          </a:p>
          <a:p>
            <a:pPr algn="ctr">
              <a:defRPr/>
            </a:pPr>
            <a:r>
              <a:rPr lang="ru-RU" sz="2400" smtClean="0"/>
              <a:t>Безработица - временное явление и ее можно ликвидировать.</a:t>
            </a:r>
          </a:p>
          <a:p>
            <a:pPr algn="ctr">
              <a:defRPr/>
            </a:pPr>
            <a:r>
              <a:rPr lang="ru-RU" sz="2400" smtClean="0"/>
              <a:t>Причина безработицы – недостаточный спрос на товары по сравнению с их предложением. Порождается психологией людей к увеличению сбережений. </a:t>
            </a:r>
          </a:p>
          <a:p>
            <a:pPr algn="ctr">
              <a:defRPr/>
            </a:pPr>
            <a:r>
              <a:rPr lang="ru-RU" sz="2400" smtClean="0"/>
              <a:t>В результате возрастает масса нереализованной продукции, сокращаются объемы производства, возрастает безработица.</a:t>
            </a:r>
          </a:p>
          <a:p>
            <a:pPr algn="ctr">
              <a:defRPr/>
            </a:pPr>
            <a:r>
              <a:rPr lang="ru-RU" sz="2400" smtClean="0"/>
              <a:t>Ее можно ликвидировать государственным регулированием: увеличить капиталовложения, уменьшить банковский процент, осуществлять налоговое регулирование.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8627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30400" y="358775"/>
            <a:ext cx="8385175" cy="8223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Виды безработицы: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489200" y="1181100"/>
            <a:ext cx="861695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ru-RU" smtClean="0">
                <a:solidFill>
                  <a:srgbClr val="000099"/>
                </a:solidFill>
              </a:rPr>
              <a:t>Естественная</a:t>
            </a:r>
            <a:r>
              <a:rPr lang="ru-RU" smtClean="0"/>
              <a:t>:</a:t>
            </a:r>
          </a:p>
          <a:p>
            <a:pPr lvl="1">
              <a:buFont typeface="Wingdings" panose="05000000000000000000" pitchFamily="2" charset="2"/>
              <a:buAutoNum type="arabicPeriod"/>
              <a:defRPr/>
            </a:pPr>
            <a:r>
              <a:rPr lang="ru-RU" smtClean="0">
                <a:solidFill>
                  <a:srgbClr val="D60093"/>
                </a:solidFill>
              </a:rPr>
              <a:t>Добровольная</a:t>
            </a:r>
            <a:r>
              <a:rPr lang="ru-RU" smtClean="0"/>
              <a:t> – возникает вследствие того, что рабочие не хотят работать за предлагаемую им заработную плату, но приступили бы к работе, если бы она была большей.</a:t>
            </a:r>
          </a:p>
          <a:p>
            <a:pPr lvl="1">
              <a:buFont typeface="Wingdings" panose="05000000000000000000" pitchFamily="2" charset="2"/>
              <a:buAutoNum type="arabicPeriod"/>
              <a:defRPr/>
            </a:pPr>
            <a:r>
              <a:rPr lang="ru-RU" smtClean="0">
                <a:solidFill>
                  <a:srgbClr val="D60093"/>
                </a:solidFill>
              </a:rPr>
              <a:t>Фрикционная</a:t>
            </a:r>
            <a:r>
              <a:rPr lang="ru-RU" smtClean="0"/>
              <a:t> (2-3% рабочей силы) – связана с постоянным движением население из одного региона в другой, с изменением в семейном положении, после окончания учёбы, уволенные военнослужащие. Для нее характерно состояние поиска или ожидания работы в недалеком будущем.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1700" y="155575"/>
            <a:ext cx="8385175" cy="7461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Виды безработицы: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1625600" y="9906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Font typeface="Wingdings" panose="05000000000000000000" pitchFamily="2" charset="2"/>
              <a:buAutoNum type="arabicPeriod" startAt="2"/>
              <a:defRPr/>
            </a:pPr>
            <a:r>
              <a:rPr lang="ru-RU" smtClean="0">
                <a:solidFill>
                  <a:srgbClr val="000099"/>
                </a:solidFill>
              </a:rPr>
              <a:t>Вынужденная</a:t>
            </a:r>
            <a:r>
              <a:rPr lang="ru-RU" smtClean="0"/>
              <a:t>:</a:t>
            </a:r>
          </a:p>
          <a:p>
            <a:pPr marL="990600" lvl="1" indent="-533400">
              <a:buFont typeface="Wingdings" panose="05000000000000000000" pitchFamily="2" charset="2"/>
              <a:buAutoNum type="arabicPeriod"/>
              <a:defRPr/>
            </a:pPr>
            <a:r>
              <a:rPr lang="ru-RU" b="1" smtClean="0">
                <a:solidFill>
                  <a:srgbClr val="D60093"/>
                </a:solidFill>
              </a:rPr>
              <a:t>Структурная безработица</a:t>
            </a:r>
            <a:r>
              <a:rPr lang="ru-RU" smtClean="0"/>
              <a:t> – невозможность трудоустройства в связи с несоответствием структуры спроса и предложения рабочей силы. Она более продолжительна, чем фрикционная. </a:t>
            </a:r>
          </a:p>
          <a:p>
            <a:pPr marL="1371600" lvl="2" indent="-457200">
              <a:buFont typeface="Wingdings" panose="05000000000000000000" pitchFamily="2" charset="2"/>
              <a:buAutoNum type="arabicPeriod"/>
              <a:defRPr/>
            </a:pPr>
            <a:r>
              <a:rPr lang="ru-RU" b="1" smtClean="0">
                <a:solidFill>
                  <a:srgbClr val="D60093"/>
                </a:solidFill>
              </a:rPr>
              <a:t>Технологическая </a:t>
            </a:r>
            <a:r>
              <a:rPr lang="ru-RU" smtClean="0"/>
              <a:t>– связана с ликвидацией рабочего места вследствие модернизации производства.</a:t>
            </a:r>
          </a:p>
          <a:p>
            <a:pPr marL="1371600" lvl="2" indent="-457200">
              <a:buFont typeface="Wingdings" panose="05000000000000000000" pitchFamily="2" charset="2"/>
              <a:buAutoNum type="arabicPeriod"/>
              <a:defRPr/>
            </a:pPr>
            <a:r>
              <a:rPr lang="ru-RU" b="1" smtClean="0">
                <a:solidFill>
                  <a:srgbClr val="D60093"/>
                </a:solidFill>
              </a:rPr>
              <a:t>Конверсионная</a:t>
            </a:r>
            <a:r>
              <a:rPr lang="ru-RU" b="1" smtClean="0"/>
              <a:t> </a:t>
            </a:r>
            <a:r>
              <a:rPr lang="ru-RU" smtClean="0"/>
              <a:t>– связана с сокращением отраслей ВПК и их перепрофилированием. </a:t>
            </a:r>
          </a:p>
          <a:p>
            <a:pPr marL="990600" lvl="1" indent="-533400">
              <a:buFont typeface="Wingdings" panose="05000000000000000000" pitchFamily="2" charset="2"/>
              <a:buAutoNum type="arabicPeriod"/>
              <a:defRPr/>
            </a:pPr>
            <a:r>
              <a:rPr lang="ru-RU" b="1" smtClean="0">
                <a:solidFill>
                  <a:srgbClr val="D60093"/>
                </a:solidFill>
              </a:rPr>
              <a:t>Циклическая (застойная) безработица</a:t>
            </a:r>
            <a:r>
              <a:rPr lang="ru-RU" smtClean="0"/>
              <a:t> – невозможность найти работу в регионах, охваченных экономическим спадом, когда общее количество свободных рабочих мест меньше количества безработных.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0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30600" y="168275"/>
            <a:ext cx="8385175" cy="7461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Виды безработицы: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3911600" y="1828800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rgbClr val="D60093"/>
                </a:solidFill>
              </a:rPr>
              <a:t>Скрытая безработица</a:t>
            </a:r>
            <a:r>
              <a:rPr lang="ru-RU" smtClean="0"/>
              <a:t> – возникает в тех случаях, когда люди имеют неполный рабочий день или неполную рабочую неделю. Официально они не регистрируются как безработные. </a:t>
            </a:r>
            <a:endParaRPr lang="ru-RU"/>
          </a:p>
        </p:txBody>
      </p:sp>
      <p:pic>
        <p:nvPicPr>
          <p:cNvPr id="6" name="Picture 2" descr="http://www.tv21.ru/img/newsimages/20080526/5_d7252c60af8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9" y="2383753"/>
            <a:ext cx="3764328" cy="28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51100" y="257175"/>
            <a:ext cx="8385175" cy="7461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Норма безработицы: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222500" y="850900"/>
            <a:ext cx="8382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/>
              <a:t>Масштабы безработицы определяются:</a:t>
            </a:r>
          </a:p>
          <a:p>
            <a:pPr>
              <a:defRPr/>
            </a:pPr>
            <a:endParaRPr lang="ru-RU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mtClean="0"/>
              <a:t>1. показателем, который называется </a:t>
            </a:r>
            <a:r>
              <a:rPr lang="ru-RU" smtClean="0">
                <a:solidFill>
                  <a:srgbClr val="000099"/>
                </a:solidFill>
              </a:rPr>
              <a:t>АБСОЛЮТНЫМ ЧИСЛОМ БЕЗРАБОТНЫХ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mtClean="0"/>
              <a:t>2. </a:t>
            </a:r>
            <a:r>
              <a:rPr lang="ru-RU" smtClean="0">
                <a:solidFill>
                  <a:srgbClr val="000099"/>
                </a:solidFill>
              </a:rPr>
              <a:t>НОРМОЙ БЕЗРАБОТИЦЫ</a:t>
            </a:r>
            <a:r>
              <a:rPr lang="ru-RU" smtClean="0"/>
              <a:t> (отношение числа безработных</a:t>
            </a:r>
            <a:r>
              <a:rPr lang="en-US" smtClean="0"/>
              <a:t> (</a:t>
            </a:r>
            <a:r>
              <a:rPr lang="en-US" smtClean="0">
                <a:solidFill>
                  <a:srgbClr val="000099"/>
                </a:solidFill>
              </a:rPr>
              <a:t>U</a:t>
            </a:r>
            <a:r>
              <a:rPr lang="ru-RU" smtClean="0"/>
              <a:t>) к численности совокупной рабочей силы(</a:t>
            </a:r>
            <a:r>
              <a:rPr lang="en-US" smtClean="0">
                <a:solidFill>
                  <a:srgbClr val="000099"/>
                </a:solidFill>
              </a:rPr>
              <a:t>L</a:t>
            </a:r>
            <a:r>
              <a:rPr lang="ru-RU" smtClean="0"/>
              <a:t>), выраженной в процентах)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/>
          </a:p>
        </p:txBody>
      </p:sp>
      <p:graphicFrame>
        <p:nvGraphicFramePr>
          <p:cNvPr id="6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34308940"/>
              </p:ext>
            </p:extLst>
          </p:nvPr>
        </p:nvGraphicFramePr>
        <p:xfrm>
          <a:off x="4127500" y="5118100"/>
          <a:ext cx="2743200" cy="12192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=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 100%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5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298700" y="876300"/>
            <a:ext cx="8464550" cy="624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smtClean="0">
                <a:solidFill>
                  <a:srgbClr val="000099"/>
                </a:solidFill>
              </a:rPr>
              <a:t>Естественный уровень безработицы</a:t>
            </a:r>
            <a:r>
              <a:rPr lang="ru-RU" smtClean="0"/>
              <a:t> – это уровень безработицы при полной занятости в условиях существования фрикционной и структурной безработицы (3-7%).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mtClean="0"/>
          </a:p>
          <a:p>
            <a:pPr>
              <a:defRPr/>
            </a:pPr>
            <a:r>
              <a:rPr lang="ru-RU" b="1" smtClean="0">
                <a:solidFill>
                  <a:srgbClr val="000099"/>
                </a:solidFill>
              </a:rPr>
              <a:t>Полная занятость</a:t>
            </a:r>
            <a:r>
              <a:rPr lang="ru-RU" smtClean="0"/>
              <a:t> – уровень занятости, когда в экономике имеется только фрикционная и структурная безработица.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44564" y="319956"/>
            <a:ext cx="8591872" cy="1143000"/>
          </a:xfrm>
        </p:spPr>
        <p:txBody>
          <a:bodyPr/>
          <a:lstStyle/>
          <a:p>
            <a:r>
              <a:rPr lang="ru-RU" dirty="0" smtClean="0"/>
              <a:t>Последствия безработицы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528740" y="1112044"/>
            <a:ext cx="7583760" cy="576064"/>
          </a:xfrm>
        </p:spPr>
        <p:txBody>
          <a:bodyPr/>
          <a:lstStyle/>
          <a:p>
            <a:r>
              <a:rPr lang="ru-RU" dirty="0" smtClean="0"/>
              <a:t>Предположите и запишите </a:t>
            </a:r>
            <a:r>
              <a:rPr lang="ru-RU" dirty="0" smtClean="0"/>
              <a:t>в тетрадь</a:t>
            </a:r>
            <a:endParaRPr lang="ru-RU" dirty="0"/>
          </a:p>
        </p:txBody>
      </p:sp>
      <p:pic>
        <p:nvPicPr>
          <p:cNvPr id="6" name="Picture 4" descr="http://imagens.gratisanuncios.com.br/taxa-de-desempre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04" y="2141921"/>
            <a:ext cx="6913791" cy="46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ireconomista.ru/wp-content/uploads/2012/06/bezrabotic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44" y="1832124"/>
            <a:ext cx="8208912" cy="49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00300" y="241300"/>
            <a:ext cx="8385175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Закон Оукена: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324100" y="13081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400" smtClean="0"/>
              <a:t>Если темп прироста ВВП равен 2,5% в год, то норма безработицы изменяться не будет;</a:t>
            </a:r>
          </a:p>
          <a:p>
            <a:pPr>
              <a:lnSpc>
                <a:spcPct val="80000"/>
              </a:lnSpc>
              <a:defRPr/>
            </a:pPr>
            <a:r>
              <a:rPr lang="ru-RU" sz="2400" smtClean="0"/>
              <a:t>Если темп прироста ВВП будет выше 2,5%, то норма безработицы уменьшится; при этом повышение темпа прироста ВВП на каждый процентный пункт сверх 2,5% повлечёт за собой снижение нормы безработицы на 0,4 процентных пункта;</a:t>
            </a:r>
          </a:p>
          <a:p>
            <a:pPr>
              <a:lnSpc>
                <a:spcPct val="80000"/>
              </a:lnSpc>
              <a:defRPr/>
            </a:pPr>
            <a:r>
              <a:rPr lang="ru-RU" sz="2400" smtClean="0"/>
              <a:t>Если темп прироста ВВП будет меньше 2,5%, то норма безработицы вырастет; при этом снижение темпа прироста ВВП ниже уровня 2,5% повлечёт за собой увеличение нормы безработицы на 0,4 процентных пункта на каждый процентный пункт снижения ВВП.</a:t>
            </a:r>
          </a:p>
          <a:p>
            <a:pPr>
              <a:lnSpc>
                <a:spcPct val="80000"/>
              </a:lnSpc>
              <a:defRPr/>
            </a:pPr>
            <a:endParaRPr lang="ru-RU" sz="2400" smtClean="0"/>
          </a:p>
          <a:p>
            <a:pPr>
              <a:lnSpc>
                <a:spcPct val="80000"/>
              </a:lnSpc>
              <a:defRPr/>
            </a:pPr>
            <a:endParaRPr lang="ru-RU" sz="2400" smtClean="0"/>
          </a:p>
          <a:p>
            <a:pPr>
              <a:lnSpc>
                <a:spcPct val="80000"/>
              </a:lnSpc>
              <a:defRPr/>
            </a:pPr>
            <a:endParaRPr lang="ru-RU" sz="2400"/>
          </a:p>
        </p:txBody>
      </p:sp>
      <p:graphicFrame>
        <p:nvGraphicFramePr>
          <p:cNvPr id="6" name="Group 5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76090989"/>
              </p:ext>
            </p:extLst>
          </p:nvPr>
        </p:nvGraphicFramePr>
        <p:xfrm>
          <a:off x="3390900" y="5499100"/>
          <a:ext cx="6324600" cy="1046421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31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‘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= -0,4 x </a:t>
                      </a: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</a:t>
                      </a:r>
                      <a:endPara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72" marB="46772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ВВП</a:t>
                      </a:r>
                    </a:p>
                  </a:txBody>
                  <a:tcPr marL="90000" marR="90000" marT="46772" marB="4677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 100% - 2,5%</a:t>
                      </a: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marL="90000" marR="90000" marT="46772" marB="46772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ВВП</a:t>
                      </a:r>
                    </a:p>
                  </a:txBody>
                  <a:tcPr marT="45692" marB="456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AutoShape 36"/>
          <p:cNvSpPr>
            <a:spLocks noChangeArrowheads="1"/>
          </p:cNvSpPr>
          <p:nvPr/>
        </p:nvSpPr>
        <p:spPr bwMode="auto">
          <a:xfrm>
            <a:off x="3543300" y="61849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5753100" y="57277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9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30400" y="409575"/>
            <a:ext cx="8915400" cy="822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>Роль безработицы в экономике: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540000" y="2070100"/>
            <a:ext cx="800735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ru-RU" smtClean="0"/>
              <a:t>1) резерв рабочей силы;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mtClean="0"/>
              <a:t>2) пресс на заработную плату;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mtClean="0"/>
              <a:t>3) социальный санитар (отбор кадров).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mtClean="0"/>
              <a:t>	Увеличение безработицы на 1% означает уменьшение ВНП на 2,5% (закон Оукена).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41540" y="1084552"/>
            <a:ext cx="75607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800" dirty="0"/>
              <a:t>1. Создание служб занятости, </a:t>
            </a:r>
          </a:p>
          <a:p>
            <a:r>
              <a:rPr lang="ru-RU" sz="2800" dirty="0"/>
              <a:t>      выплата пособий по </a:t>
            </a:r>
            <a:r>
              <a:rPr lang="ru-RU" sz="2800" dirty="0" smtClean="0"/>
              <a:t>безработице       </a:t>
            </a:r>
            <a:endParaRPr lang="ru-RU" sz="28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60795" y="5621337"/>
            <a:ext cx="59405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5. </a:t>
            </a:r>
            <a:r>
              <a:rPr lang="ru-RU" sz="2400" dirty="0"/>
              <a:t>Создание дополнительных рабочих </a:t>
            </a:r>
            <a:r>
              <a:rPr lang="ru-RU" sz="2400" dirty="0" smtClean="0"/>
              <a:t> мест в госсекторе экономики.</a:t>
            </a:r>
            <a:endParaRPr lang="ru-RU" sz="24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21901" y="4123022"/>
            <a:ext cx="61921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  <a:r>
              <a:rPr lang="ru-RU" sz="2400" dirty="0"/>
              <a:t>. Проведение стабилизационной политики </a:t>
            </a:r>
            <a:r>
              <a:rPr lang="ru-RU" sz="2400" dirty="0" smtClean="0"/>
              <a:t> </a:t>
            </a:r>
            <a:r>
              <a:rPr lang="ru-RU" sz="2400" dirty="0"/>
              <a:t>и недопущение массовой безработицы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020988" y="3273406"/>
            <a:ext cx="5832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dirty="0"/>
              <a:t>3</a:t>
            </a:r>
            <a:r>
              <a:rPr lang="ru-RU" sz="2400" dirty="0"/>
              <a:t>. Создание учреждений по </a:t>
            </a:r>
          </a:p>
          <a:p>
            <a:r>
              <a:rPr lang="ru-RU" sz="2400" dirty="0"/>
              <a:t>     </a:t>
            </a:r>
            <a:r>
              <a:rPr lang="ru-RU" sz="2400" dirty="0" smtClean="0"/>
              <a:t>                переквалификации </a:t>
            </a:r>
            <a:r>
              <a:rPr lang="ru-RU" sz="2400" dirty="0"/>
              <a:t>кадров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523693" y="2097725"/>
            <a:ext cx="7590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  <a:r>
              <a:rPr lang="ru-RU" sz="2400" dirty="0"/>
              <a:t>. Усовершенствование системы сбора и </a:t>
            </a:r>
            <a:r>
              <a:rPr lang="ru-RU" sz="2400" dirty="0" smtClean="0"/>
              <a:t>предоставления </a:t>
            </a:r>
            <a:r>
              <a:rPr lang="ru-RU" sz="2400" dirty="0"/>
              <a:t>информации  о </a:t>
            </a:r>
            <a:r>
              <a:rPr lang="ru-RU" sz="2400" dirty="0" smtClean="0"/>
              <a:t> </a:t>
            </a:r>
            <a:r>
              <a:rPr lang="ru-RU" sz="2400" dirty="0"/>
              <a:t>наличии рабочих мест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23683" y="197148"/>
            <a:ext cx="837584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Государственное регулирование занятости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4804" y="3941564"/>
            <a:ext cx="254523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97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smtClean="0"/>
              <a:t>План урока: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Занятые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безработные</a:t>
            </a:r>
          </a:p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безработицы</a:t>
            </a:r>
          </a:p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безработицы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безработицы</a:t>
            </a:r>
          </a:p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политика в области занятости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6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r>
              <a:rPr lang="ru-RU" dirty="0" smtClean="0"/>
              <a:t>Ответить </a:t>
            </a:r>
            <a:r>
              <a:rPr lang="ru-RU" dirty="0" smtClean="0"/>
              <a:t>на вопрос: грозит ли мне безработица в будущем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«Гарантии материальной и социальной поддержки»</a:t>
            </a:r>
          </a:p>
          <a:p>
            <a:r>
              <a:rPr lang="ru-RU"/>
              <a:t> </a:t>
            </a:r>
            <a:r>
              <a:rPr lang="ru-RU" smtClean="0"/>
              <a:t>                            § 22</a:t>
            </a:r>
            <a:endParaRPr lang="ru-RU" dirty="0" smtClean="0"/>
          </a:p>
        </p:txBody>
      </p:sp>
      <p:pic>
        <p:nvPicPr>
          <p:cNvPr id="6" name="Picture 2" descr="http://school.xvatit.com/images/d/da/11.08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89040"/>
            <a:ext cx="52197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73225" y="140859"/>
            <a:ext cx="6324600" cy="58896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Общая численность населения (</a:t>
            </a:r>
            <a:r>
              <a:rPr lang="en-US" sz="3200" dirty="0">
                <a:latin typeface="Times New Roman" pitchFamily="18" charset="0"/>
              </a:rPr>
              <a:t>P</a:t>
            </a:r>
            <a:r>
              <a:rPr lang="ru-RU" sz="3200" dirty="0">
                <a:latin typeface="Times New Roman" pitchFamily="18" charset="0"/>
              </a:rPr>
              <a:t>)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622925" y="705644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27625" y="1004521"/>
            <a:ext cx="5619751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</a:rPr>
              <a:t>Численность трудоспособного населения (</a:t>
            </a:r>
            <a:r>
              <a:rPr lang="en-US" sz="2400" dirty="0">
                <a:latin typeface="Times New Roman" pitchFamily="18" charset="0"/>
              </a:rPr>
              <a:t>AP</a:t>
            </a:r>
            <a:r>
              <a:rPr lang="ru-RU" sz="2400" dirty="0">
                <a:latin typeface="Times New Roman" pitchFamily="18" charset="0"/>
              </a:rPr>
              <a:t>) &gt;16 лет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473700" y="1894379"/>
            <a:ext cx="1447800" cy="6533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997825" y="1866415"/>
            <a:ext cx="1330325" cy="6549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433094" y="2628106"/>
            <a:ext cx="2438400" cy="11969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</a:rPr>
              <a:t>Включаемые 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</a:rPr>
              <a:t>численность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atin typeface="Times New Roman" pitchFamily="18" charset="0"/>
              </a:rPr>
              <a:t>рабочей силы (</a:t>
            </a:r>
            <a:r>
              <a:rPr lang="en-US" sz="2400" dirty="0">
                <a:latin typeface="Times New Roman" pitchFamily="18" charset="0"/>
              </a:rPr>
              <a:t>L</a:t>
            </a:r>
            <a:r>
              <a:rPr lang="ru-RU" sz="2400" dirty="0">
                <a:latin typeface="Times New Roman" pitchFamily="18" charset="0"/>
              </a:rPr>
              <a:t>)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622925" y="-46038"/>
            <a:ext cx="18415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997825" y="2566988"/>
            <a:ext cx="265906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Не включаемые 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численность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рабочей силы (</a:t>
            </a:r>
            <a:r>
              <a:rPr lang="en-US" dirty="0"/>
              <a:t>NL</a:t>
            </a:r>
            <a:r>
              <a:rPr lang="ru-RU" dirty="0"/>
              <a:t>)</a:t>
            </a:r>
          </a:p>
        </p:txBody>
      </p: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88900" y="2921000"/>
            <a:ext cx="2254250" cy="3594099"/>
            <a:chOff x="56" y="1840"/>
            <a:chExt cx="1420" cy="2264"/>
          </a:xfrm>
        </p:grpSpPr>
        <p:graphicFrame>
          <p:nvGraphicFramePr>
            <p:cNvPr id="14" name="Object 22"/>
            <p:cNvGraphicFramePr>
              <a:graphicFrameLocks noChangeAspect="1"/>
            </p:cNvGraphicFramePr>
            <p:nvPr/>
          </p:nvGraphicFramePr>
          <p:xfrm>
            <a:off x="56" y="2160"/>
            <a:ext cx="1420" cy="1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Clip" r:id="rId3" imgW="1428571" imgH="1714286" progId="">
                    <p:embed/>
                  </p:oleObj>
                </mc:Choice>
                <mc:Fallback>
                  <p:oleObj name="Clip" r:id="rId3" imgW="1428571" imgH="1714286" progId="">
                    <p:embed/>
                    <p:pic>
                      <p:nvPicPr>
                        <p:cNvPr id="516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" y="2160"/>
                          <a:ext cx="1420" cy="19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68" y="1840"/>
              <a:ext cx="12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/>
                <a:t>Заключенные</a:t>
              </a:r>
            </a:p>
          </p:txBody>
        </p:sp>
      </p:grp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8286296" y="4001862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 dirty="0"/>
              <a:t>Заключенные</a:t>
            </a:r>
          </a:p>
        </p:txBody>
      </p:sp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25400" y="3048000"/>
            <a:ext cx="2489200" cy="3486150"/>
            <a:chOff x="16" y="1920"/>
            <a:chExt cx="1568" cy="2196"/>
          </a:xfrm>
        </p:grpSpPr>
        <p:graphicFrame>
          <p:nvGraphicFramePr>
            <p:cNvPr id="18" name="Object 30"/>
            <p:cNvGraphicFramePr>
              <a:graphicFrameLocks noChangeAspect="1"/>
            </p:cNvGraphicFramePr>
            <p:nvPr/>
          </p:nvGraphicFramePr>
          <p:xfrm>
            <a:off x="16" y="2352"/>
            <a:ext cx="1568" cy="1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Clip" r:id="rId5" imgW="2371429" imgH="1428571" progId="">
                    <p:embed/>
                  </p:oleObj>
                </mc:Choice>
                <mc:Fallback>
                  <p:oleObj name="Clip" r:id="rId5" imgW="2371429" imgH="1428571" progId="">
                    <p:embed/>
                    <p:pic>
                      <p:nvPicPr>
                        <p:cNvPr id="5158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38776"/>
                        <a:stretch>
                          <a:fillRect/>
                        </a:stretch>
                      </p:blipFill>
                      <p:spPr bwMode="auto">
                        <a:xfrm>
                          <a:off x="16" y="2352"/>
                          <a:ext cx="1568" cy="176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240" y="1920"/>
              <a:ext cx="9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/>
                <a:t>Инвалиды</a:t>
              </a:r>
              <a:endParaRPr lang="ru-RU"/>
            </a:p>
          </p:txBody>
        </p:sp>
      </p:grp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8250239" y="4373197"/>
            <a:ext cx="175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 sz="2400">
                <a:latin typeface="Times New Roman" pitchFamily="18" charset="0"/>
              </a:rPr>
              <a:t>Инвалиды</a:t>
            </a:r>
          </a:p>
        </p:txBody>
      </p: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30163" y="3124200"/>
            <a:ext cx="2332037" cy="3379788"/>
            <a:chOff x="19" y="1968"/>
            <a:chExt cx="1469" cy="2129"/>
          </a:xfrm>
        </p:grpSpPr>
        <p:graphicFrame>
          <p:nvGraphicFramePr>
            <p:cNvPr id="22" name="Object 34"/>
            <p:cNvGraphicFramePr>
              <a:graphicFrameLocks noChangeAspect="1"/>
            </p:cNvGraphicFramePr>
            <p:nvPr/>
          </p:nvGraphicFramePr>
          <p:xfrm>
            <a:off x="19" y="2400"/>
            <a:ext cx="1469" cy="1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Clip" r:id="rId7" imgW="1904762" imgH="1447619" progId="">
                    <p:embed/>
                  </p:oleObj>
                </mc:Choice>
                <mc:Fallback>
                  <p:oleObj name="Clip" r:id="rId7" imgW="1904762" imgH="1447619" progId="">
                    <p:embed/>
                    <p:pic>
                      <p:nvPicPr>
                        <p:cNvPr id="5156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2223"/>
                        <a:stretch>
                          <a:fillRect/>
                        </a:stretch>
                      </p:blipFill>
                      <p:spPr bwMode="auto">
                        <a:xfrm>
                          <a:off x="19" y="2400"/>
                          <a:ext cx="1469" cy="16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288" y="1968"/>
              <a:ext cx="10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/>
                <a:t>Студенты</a:t>
              </a:r>
            </a:p>
          </p:txBody>
        </p:sp>
      </p:grp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6409870" y="4741217"/>
            <a:ext cx="3528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 dirty="0"/>
              <a:t>Студенты</a:t>
            </a:r>
          </a:p>
        </p:txBody>
      </p: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95250" y="3200400"/>
            <a:ext cx="2460625" cy="3333750"/>
            <a:chOff x="60" y="2016"/>
            <a:chExt cx="1550" cy="2100"/>
          </a:xfrm>
        </p:grpSpPr>
        <p:graphicFrame>
          <p:nvGraphicFramePr>
            <p:cNvPr id="26" name="Object 42"/>
            <p:cNvGraphicFramePr>
              <a:graphicFrameLocks noChangeAspect="1"/>
            </p:cNvGraphicFramePr>
            <p:nvPr/>
          </p:nvGraphicFramePr>
          <p:xfrm>
            <a:off x="60" y="2352"/>
            <a:ext cx="1550" cy="1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Clip" r:id="rId9" imgW="2057143" imgH="1504762" progId="">
                    <p:embed/>
                  </p:oleObj>
                </mc:Choice>
                <mc:Fallback>
                  <p:oleObj name="Clip" r:id="rId9" imgW="2057143" imgH="1504762" progId="">
                    <p:embed/>
                    <p:pic>
                      <p:nvPicPr>
                        <p:cNvPr id="5154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5715"/>
                        <a:stretch>
                          <a:fillRect/>
                        </a:stretch>
                      </p:blipFill>
                      <p:spPr bwMode="auto">
                        <a:xfrm>
                          <a:off x="60" y="2352"/>
                          <a:ext cx="1550" cy="176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240" y="201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/>
                <a:t>Домохозяйки</a:t>
              </a:r>
              <a:endParaRPr lang="ru-RU"/>
            </a:p>
          </p:txBody>
        </p:sp>
      </p:grp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8250239" y="5090468"/>
            <a:ext cx="2157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/>
              <a:t>Домохозяйки</a:t>
            </a:r>
          </a:p>
        </p:txBody>
      </p:sp>
      <p:grpSp>
        <p:nvGrpSpPr>
          <p:cNvPr id="29" name="Group 51"/>
          <p:cNvGrpSpPr>
            <a:grpSpLocks/>
          </p:cNvGrpSpPr>
          <p:nvPr/>
        </p:nvGrpSpPr>
        <p:grpSpPr bwMode="auto">
          <a:xfrm>
            <a:off x="228600" y="2895600"/>
            <a:ext cx="2039938" cy="3581400"/>
            <a:chOff x="144" y="1824"/>
            <a:chExt cx="1285" cy="2256"/>
          </a:xfrm>
        </p:grpSpPr>
        <p:graphicFrame>
          <p:nvGraphicFramePr>
            <p:cNvPr id="30" name="Object 47"/>
            <p:cNvGraphicFramePr>
              <a:graphicFrameLocks noChangeAspect="1"/>
            </p:cNvGraphicFramePr>
            <p:nvPr/>
          </p:nvGraphicFramePr>
          <p:xfrm>
            <a:off x="144" y="2160"/>
            <a:ext cx="1285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Clip" r:id="rId11" imgW="3161905" imgH="2980952" progId="">
                    <p:embed/>
                  </p:oleObj>
                </mc:Choice>
                <mc:Fallback>
                  <p:oleObj name="Clip" r:id="rId11" imgW="3161905" imgH="2980952" progId="">
                    <p:embed/>
                    <p:pic>
                      <p:nvPicPr>
                        <p:cNvPr id="5152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3373" b="10233"/>
                        <a:stretch>
                          <a:fillRect/>
                        </a:stretch>
                      </p:blipFill>
                      <p:spPr bwMode="auto">
                        <a:xfrm>
                          <a:off x="144" y="2160"/>
                          <a:ext cx="1285" cy="192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48"/>
            <p:cNvSpPr txBox="1">
              <a:spLocks noChangeArrowheads="1"/>
            </p:cNvSpPr>
            <p:nvPr/>
          </p:nvSpPr>
          <p:spPr bwMode="auto">
            <a:xfrm>
              <a:off x="192" y="1824"/>
              <a:ext cx="11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/>
                <a:t>Пенсионеры</a:t>
              </a:r>
              <a:endParaRPr lang="ru-RU"/>
            </a:p>
          </p:txBody>
        </p:sp>
      </p:grpSp>
      <p:sp>
        <p:nvSpPr>
          <p:cNvPr id="32" name="Rectangle 50"/>
          <p:cNvSpPr>
            <a:spLocks noChangeArrowheads="1"/>
          </p:cNvSpPr>
          <p:nvPr/>
        </p:nvSpPr>
        <p:spPr bwMode="auto">
          <a:xfrm>
            <a:off x="8250239" y="5447287"/>
            <a:ext cx="203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 sz="2400">
                <a:latin typeface="Times New Roman" pitchFamily="18" charset="0"/>
              </a:rPr>
              <a:t>Пенсионеры</a:t>
            </a:r>
          </a:p>
        </p:txBody>
      </p:sp>
      <p:grpSp>
        <p:nvGrpSpPr>
          <p:cNvPr id="33" name="Group 57"/>
          <p:cNvGrpSpPr>
            <a:grpSpLocks/>
          </p:cNvGrpSpPr>
          <p:nvPr/>
        </p:nvGrpSpPr>
        <p:grpSpPr bwMode="auto">
          <a:xfrm>
            <a:off x="228600" y="4038600"/>
            <a:ext cx="2362200" cy="2286000"/>
            <a:chOff x="144" y="2544"/>
            <a:chExt cx="1488" cy="1440"/>
          </a:xfrm>
        </p:grpSpPr>
        <p:graphicFrame>
          <p:nvGraphicFramePr>
            <p:cNvPr id="34" name="Object 53"/>
            <p:cNvGraphicFramePr>
              <a:graphicFrameLocks noChangeAspect="1"/>
            </p:cNvGraphicFramePr>
            <p:nvPr/>
          </p:nvGraphicFramePr>
          <p:xfrm>
            <a:off x="144" y="2880"/>
            <a:ext cx="1488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Clip" r:id="rId13" imgW="2057143" imgH="1371429" progId="">
                    <p:embed/>
                  </p:oleObj>
                </mc:Choice>
                <mc:Fallback>
                  <p:oleObj name="Clip" r:id="rId13" imgW="2057143" imgH="1371429" progId="">
                    <p:embed/>
                    <p:pic>
                      <p:nvPicPr>
                        <p:cNvPr id="515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880"/>
                          <a:ext cx="1488" cy="110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54"/>
            <p:cNvSpPr txBox="1">
              <a:spLocks noChangeArrowheads="1"/>
            </p:cNvSpPr>
            <p:nvPr/>
          </p:nvSpPr>
          <p:spPr bwMode="auto">
            <a:xfrm>
              <a:off x="384" y="2544"/>
              <a:ext cx="8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/>
                <a:t>Занятые</a:t>
              </a:r>
              <a:endParaRPr lang="ru-RU"/>
            </a:p>
          </p:txBody>
        </p:sp>
      </p:grpSp>
      <p:sp>
        <p:nvSpPr>
          <p:cNvPr id="36" name="Rectangle 5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466770" y="3915997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 sz="2400" dirty="0">
                <a:latin typeface="Times New Roman" pitchFamily="18" charset="0"/>
              </a:rPr>
              <a:t>Занятые (Е) </a:t>
            </a:r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4470401" y="4345135"/>
            <a:ext cx="257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/>
              <a:t>Безработные (</a:t>
            </a:r>
            <a:r>
              <a:rPr lang="en-US"/>
              <a:t>U</a:t>
            </a:r>
            <a:r>
              <a:rPr lang="ru-RU"/>
              <a:t>)</a:t>
            </a:r>
          </a:p>
        </p:txBody>
      </p:sp>
      <p:grpSp>
        <p:nvGrpSpPr>
          <p:cNvPr id="38" name="Group 61"/>
          <p:cNvGrpSpPr>
            <a:grpSpLocks/>
          </p:cNvGrpSpPr>
          <p:nvPr/>
        </p:nvGrpSpPr>
        <p:grpSpPr bwMode="auto">
          <a:xfrm>
            <a:off x="228600" y="3962400"/>
            <a:ext cx="2438400" cy="2543175"/>
            <a:chOff x="144" y="2496"/>
            <a:chExt cx="1536" cy="1602"/>
          </a:xfrm>
        </p:grpSpPr>
        <p:graphicFrame>
          <p:nvGraphicFramePr>
            <p:cNvPr id="39" name="Object 58"/>
            <p:cNvGraphicFramePr>
              <a:graphicFrameLocks noChangeAspect="1"/>
            </p:cNvGraphicFramePr>
            <p:nvPr/>
          </p:nvGraphicFramePr>
          <p:xfrm>
            <a:off x="144" y="2784"/>
            <a:ext cx="1536" cy="1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Clip" r:id="rId16" imgW="3047619" imgH="2085714" progId="">
                    <p:embed/>
                  </p:oleObj>
                </mc:Choice>
                <mc:Fallback>
                  <p:oleObj name="Clip" r:id="rId16" imgW="3047619" imgH="2085714" progId="">
                    <p:embed/>
                    <p:pic>
                      <p:nvPicPr>
                        <p:cNvPr id="5148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5001" r="5000"/>
                        <a:stretch>
                          <a:fillRect/>
                        </a:stretch>
                      </p:blipFill>
                      <p:spPr bwMode="auto">
                        <a:xfrm>
                          <a:off x="144" y="2784"/>
                          <a:ext cx="1536" cy="131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60"/>
            <p:cNvSpPr>
              <a:spLocks noChangeArrowheads="1"/>
            </p:cNvSpPr>
            <p:nvPr/>
          </p:nvSpPr>
          <p:spPr bwMode="auto">
            <a:xfrm>
              <a:off x="336" y="2496"/>
              <a:ext cx="1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i="1" dirty="0">
                  <a:latin typeface="Times New Roman" pitchFamily="18" charset="0"/>
                </a:rPr>
                <a:t>Безработные</a:t>
              </a:r>
            </a:p>
          </p:txBody>
        </p:sp>
      </p:grpSp>
      <p:grpSp>
        <p:nvGrpSpPr>
          <p:cNvPr id="41" name="Group 66"/>
          <p:cNvGrpSpPr>
            <a:grpSpLocks/>
          </p:cNvGrpSpPr>
          <p:nvPr/>
        </p:nvGrpSpPr>
        <p:grpSpPr bwMode="auto">
          <a:xfrm>
            <a:off x="-18256" y="3703637"/>
            <a:ext cx="2547938" cy="3178175"/>
            <a:chOff x="7" y="2186"/>
            <a:chExt cx="1605" cy="2002"/>
          </a:xfrm>
        </p:grpSpPr>
        <p:graphicFrame>
          <p:nvGraphicFramePr>
            <p:cNvPr id="42" name="Object 62"/>
            <p:cNvGraphicFramePr>
              <a:graphicFrameLocks noChangeAspect="1"/>
            </p:cNvGraphicFramePr>
            <p:nvPr/>
          </p:nvGraphicFramePr>
          <p:xfrm>
            <a:off x="7" y="2496"/>
            <a:ext cx="1605" cy="1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Clip" r:id="rId18" imgW="3485714" imgH="3676190" progId="">
                    <p:embed/>
                  </p:oleObj>
                </mc:Choice>
                <mc:Fallback>
                  <p:oleObj name="Clip" r:id="rId18" imgW="3485714" imgH="3676190" progId="">
                    <p:embed/>
                    <p:pic>
                      <p:nvPicPr>
                        <p:cNvPr id="5146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" y="2496"/>
                          <a:ext cx="1605" cy="16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63"/>
            <p:cNvSpPr txBox="1">
              <a:spLocks noChangeArrowheads="1"/>
            </p:cNvSpPr>
            <p:nvPr/>
          </p:nvSpPr>
          <p:spPr bwMode="auto">
            <a:xfrm>
              <a:off x="374" y="2186"/>
              <a:ext cx="8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i="1"/>
                <a:t>Бродяги</a:t>
              </a:r>
              <a:endParaRPr lang="ru-RU"/>
            </a:p>
          </p:txBody>
        </p:sp>
      </p:grpSp>
      <p:sp>
        <p:nvSpPr>
          <p:cNvPr id="44" name="Rectangle 64"/>
          <p:cNvSpPr>
            <a:spLocks noChangeArrowheads="1"/>
          </p:cNvSpPr>
          <p:nvPr/>
        </p:nvSpPr>
        <p:spPr bwMode="auto">
          <a:xfrm>
            <a:off x="8250239" y="5824905"/>
            <a:ext cx="147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ru-RU" sz="2400">
                <a:latin typeface="Times New Roman" pitchFamily="18" charset="0"/>
              </a:rPr>
              <a:t>Бродяги</a:t>
            </a:r>
          </a:p>
        </p:txBody>
      </p:sp>
      <p:sp>
        <p:nvSpPr>
          <p:cNvPr id="45" name="Line 3"/>
          <p:cNvSpPr>
            <a:spLocks noChangeShapeType="1"/>
          </p:cNvSpPr>
          <p:nvPr/>
        </p:nvSpPr>
        <p:spPr bwMode="auto">
          <a:xfrm>
            <a:off x="2155825" y="684956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6" name="Text Box 4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1227137" y="1074558"/>
            <a:ext cx="2716213" cy="1200329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Численность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нетрудоспособного населения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20" grpId="0" autoUpdateAnimBg="0"/>
      <p:bldP spid="24" grpId="0" autoUpdateAnimBg="0"/>
      <p:bldP spid="28" grpId="0" autoUpdateAnimBg="0"/>
      <p:bldP spid="32" grpId="0" autoUpdateAnimBg="0"/>
      <p:bldP spid="36" grpId="0" autoUpdateAnimBg="0"/>
      <p:bldP spid="37" grpId="0" autoUpdateAnimBg="0"/>
      <p:bldP spid="4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33538" y="244475"/>
            <a:ext cx="9144000" cy="8223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i="1" dirty="0" smtClean="0"/>
              <a:t>Экономически активная часть населения:</a:t>
            </a:r>
          </a:p>
        </p:txBody>
      </p:sp>
      <p:sp>
        <p:nvSpPr>
          <p:cNvPr id="13" name="Rectangle 4"/>
          <p:cNvSpPr txBox="1">
            <a:spLocks noRot="1" noChangeArrowheads="1"/>
          </p:cNvSpPr>
          <p:nvPr/>
        </p:nvSpPr>
        <p:spPr>
          <a:xfrm>
            <a:off x="1485900" y="1066800"/>
            <a:ext cx="4232275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</a:rPr>
              <a:t>Занятые</a:t>
            </a:r>
            <a:r>
              <a:rPr lang="ru-RU" dirty="0" smtClean="0"/>
              <a:t> – та часть которая работает по найму, занимается частным бизнесом, находится на государственной службе и учится </a:t>
            </a:r>
            <a:endParaRPr lang="ru-RU" dirty="0"/>
          </a:p>
        </p:txBody>
      </p:sp>
      <p:sp>
        <p:nvSpPr>
          <p:cNvPr id="14" name="Rectangle 5"/>
          <p:cNvSpPr txBox="1">
            <a:spLocks noRot="1" noChangeArrowheads="1"/>
          </p:cNvSpPr>
          <p:nvPr/>
        </p:nvSpPr>
        <p:spPr>
          <a:xfrm>
            <a:off x="6692900" y="1066800"/>
            <a:ext cx="4343400" cy="495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</a:rPr>
              <a:t>Безработные</a:t>
            </a:r>
            <a:r>
              <a:rPr lang="ru-RU" dirty="0" smtClean="0"/>
              <a:t> – та часть, которая намерена работать, ищет работу, но не может её получить по той или иной причине.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7" y="4381500"/>
            <a:ext cx="50990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349500" y="244475"/>
            <a:ext cx="8385175" cy="669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По действующим законам РФ:</a:t>
            </a:r>
          </a:p>
        </p:txBody>
      </p:sp>
      <p:sp>
        <p:nvSpPr>
          <p:cNvPr id="5" name="Rectangle 5"/>
          <p:cNvSpPr txBox="1">
            <a:spLocks noRot="1" noChangeArrowheads="1"/>
          </p:cNvSpPr>
          <p:nvPr/>
        </p:nvSpPr>
        <p:spPr>
          <a:xfrm>
            <a:off x="2120900" y="990600"/>
            <a:ext cx="41910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b="1" smtClean="0">
                <a:solidFill>
                  <a:srgbClr val="000099"/>
                </a:solidFill>
              </a:rPr>
              <a:t>Занятые:</a:t>
            </a:r>
          </a:p>
          <a:p>
            <a:pPr algn="ctr">
              <a:lnSpc>
                <a:spcPct val="80000"/>
              </a:lnSpc>
              <a:defRPr/>
            </a:pPr>
            <a:endParaRPr lang="ru-RU" b="1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smtClean="0"/>
              <a:t>работающие по найму на условиях полного или неполного рабочего времени;</a:t>
            </a:r>
          </a:p>
          <a:p>
            <a:pPr>
              <a:lnSpc>
                <a:spcPct val="80000"/>
              </a:lnSpc>
              <a:defRPr/>
            </a:pPr>
            <a:r>
              <a:rPr lang="ru-RU" sz="2000" smtClean="0"/>
              <a:t>отсутствующие в связи с временной нетрудоспособностью, отпуском и т.д.;</a:t>
            </a:r>
          </a:p>
          <a:p>
            <a:pPr>
              <a:lnSpc>
                <a:spcPct val="80000"/>
              </a:lnSpc>
              <a:defRPr/>
            </a:pPr>
            <a:r>
              <a:rPr lang="ru-RU" sz="2000" smtClean="0"/>
              <a:t>самостоятельно обеспечивающие себя работой, в том числе предприниматели;</a:t>
            </a:r>
          </a:p>
          <a:p>
            <a:pPr>
              <a:lnSpc>
                <a:spcPct val="80000"/>
              </a:lnSpc>
              <a:defRPr/>
            </a:pPr>
            <a:r>
              <a:rPr lang="ru-RU" sz="2000" smtClean="0"/>
              <a:t>проходящие службу в Вооружённых силах и ОВД;</a:t>
            </a:r>
          </a:p>
          <a:p>
            <a:pPr>
              <a:lnSpc>
                <a:spcPct val="80000"/>
              </a:lnSpc>
              <a:defRPr/>
            </a:pPr>
            <a:r>
              <a:rPr lang="ru-RU" sz="2000" smtClean="0"/>
              <a:t>обучающиеся в общеобразовательных школах, проф-тех училищах, высших и средних учебных заведениях </a:t>
            </a:r>
            <a:endParaRPr lang="ru-RU" sz="2000" dirty="0"/>
          </a:p>
        </p:txBody>
      </p:sp>
      <p:sp>
        <p:nvSpPr>
          <p:cNvPr id="6" name="Rectangle 6"/>
          <p:cNvSpPr txBox="1">
            <a:spLocks noRot="1" noChangeArrowheads="1"/>
          </p:cNvSpPr>
          <p:nvPr/>
        </p:nvSpPr>
        <p:spPr>
          <a:xfrm>
            <a:off x="6542087" y="1016000"/>
            <a:ext cx="4156075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0099"/>
                </a:solidFill>
              </a:rPr>
              <a:t>Безработные:</a:t>
            </a:r>
          </a:p>
          <a:p>
            <a:pPr algn="ctr">
              <a:lnSpc>
                <a:spcPct val="80000"/>
              </a:lnSpc>
              <a:defRPr/>
            </a:pPr>
            <a:endParaRPr lang="ru-RU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не имеют работы и заработка;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зарегистрированы в службе занятости в целях поиска подходящей работы;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готовы приступить к работе.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61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704528" y="571500"/>
            <a:ext cx="2800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Безработица - </a:t>
            </a: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699942" y="227677"/>
            <a:ext cx="584061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</a:rPr>
              <a:t>Социально-экономическое явление, при котором часть экономически активного населения не занята в процессе производства товаров и услуг</a:t>
            </a:r>
            <a:endParaRPr lang="ru-RU" sz="2400" dirty="0">
              <a:latin typeface="Times New Roman" pitchFamily="18" charset="0"/>
            </a:endParaRPr>
          </a:p>
        </p:txBody>
      </p:sp>
      <p:graphicFrame>
        <p:nvGraphicFramePr>
          <p:cNvPr id="6" name="Object 21"/>
          <p:cNvGraphicFramePr>
            <a:graphicFrameLocks noChangeAspect="1"/>
          </p:cNvGraphicFramePr>
          <p:nvPr/>
        </p:nvGraphicFramePr>
        <p:xfrm>
          <a:off x="228600" y="4419600"/>
          <a:ext cx="2133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3" imgW="952129" imgH="952129" progId="">
                  <p:embed/>
                </p:oleObj>
              </mc:Choice>
              <mc:Fallback>
                <p:oleObj name="Clip" r:id="rId3" imgW="952129" imgH="952129" progId="">
                  <p:embed/>
                  <p:pic>
                    <p:nvPicPr>
                      <p:cNvPr id="410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19600"/>
                        <a:ext cx="21336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1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899592" y="3068960"/>
            <a:ext cx="2800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Безработные</a:t>
            </a:r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- 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876091" y="3592835"/>
            <a:ext cx="584061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</a:rPr>
              <a:t>Относящиеся к экономически активному населению люди,</a:t>
            </a:r>
            <a:endParaRPr lang="ru-RU" sz="3200" dirty="0"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itchFamily="18" charset="0"/>
              </a:rPr>
              <a:t>которые </a:t>
            </a:r>
            <a:r>
              <a:rPr lang="ru-RU" sz="3200" dirty="0" smtClean="0">
                <a:latin typeface="Times New Roman" pitchFamily="18" charset="0"/>
              </a:rPr>
              <a:t>намерены работать, ищут работу, но </a:t>
            </a:r>
            <a:r>
              <a:rPr lang="ru-RU" sz="3200" dirty="0">
                <a:latin typeface="Times New Roman" pitchFamily="18" charset="0"/>
              </a:rPr>
              <a:t>не могут </a:t>
            </a:r>
            <a:r>
              <a:rPr lang="ru-RU" sz="3200" dirty="0" smtClean="0">
                <a:latin typeface="Times New Roman" pitchFamily="18" charset="0"/>
              </a:rPr>
              <a:t>найти ее по той или иной причине</a:t>
            </a: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30400" y="244475"/>
            <a:ext cx="8686800" cy="822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/>
              <a:t>Безработица – одна из центральных проблем современного общества.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1701800" y="1295400"/>
            <a:ext cx="861695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800" smtClean="0"/>
              <a:t>Она – неотъемлемый атрибут рыночной экономики. </a:t>
            </a:r>
          </a:p>
          <a:p>
            <a:pPr>
              <a:lnSpc>
                <a:spcPct val="80000"/>
              </a:lnSpc>
              <a:defRPr/>
            </a:pPr>
            <a:r>
              <a:rPr lang="ru-RU" sz="1800" smtClean="0"/>
              <a:t>По данным ООН каждый третий человек на Земле не имеет работы, или имеет случайный заработок. </a:t>
            </a:r>
          </a:p>
          <a:p>
            <a:pPr>
              <a:lnSpc>
                <a:spcPct val="80000"/>
              </a:lnSpc>
              <a:defRPr/>
            </a:pPr>
            <a:r>
              <a:rPr lang="ru-RU" sz="1800" smtClean="0"/>
              <a:t>Чем ниже уровень социально-экономического развития страны, тем выше уровень безработицы и наоборот.</a:t>
            </a:r>
          </a:p>
          <a:p>
            <a:pPr>
              <a:lnSpc>
                <a:spcPct val="80000"/>
              </a:lnSpc>
              <a:defRPr/>
            </a:pPr>
            <a:r>
              <a:rPr lang="ru-RU" sz="1800" smtClean="0"/>
              <a:t> В СССР существовала скрытая безработица (количество рабочих превышало потребность народного хозяйства в них). Отсюда - депрофессионализм, низкое качество продукции, уравниловка в оплате труда.</a:t>
            </a:r>
          </a:p>
          <a:p>
            <a:pPr>
              <a:lnSpc>
                <a:spcPct val="80000"/>
              </a:lnSpc>
              <a:defRPr/>
            </a:pPr>
            <a:r>
              <a:rPr lang="ru-RU" sz="1800" smtClean="0"/>
              <a:t>Для общества страшна не безработица, а отсутствие механизма ее регулирования и защиты. </a:t>
            </a:r>
          </a:p>
          <a:p>
            <a:pPr>
              <a:lnSpc>
                <a:spcPct val="80000"/>
              </a:lnSpc>
              <a:defRPr/>
            </a:pPr>
            <a:r>
              <a:rPr lang="ru-RU" sz="1800" smtClean="0"/>
              <a:t>Высокий уровень безработицы означает недоиспользование ресурсов и низкие доходы населения, что обостряет социально-экономическую ситуацию в обществе, семье; возрастает эмоциональная напряженность в обществе.</a:t>
            </a:r>
          </a:p>
          <a:p>
            <a:pPr>
              <a:lnSpc>
                <a:spcPct val="80000"/>
              </a:lnSpc>
              <a:defRPr/>
            </a:pPr>
            <a:r>
              <a:rPr lang="ru-RU" sz="1800" smtClean="0"/>
              <a:t>Незанятость отрицательно влияет на человека: снижается квалификация, теряется самоуважение; бездеятельность, чувство одиночества, ненужности приводят к падению моральных основ личности, общества, распаду семьи, ухудшению физического и психического состояния человека.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000099"/>
                </a:solidFill>
              </a:rPr>
              <a:t>Потеря работы уступает по уровню стресса только смерти ближайшего родственника или тюремному заключению.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49500" y="295275"/>
            <a:ext cx="8385175" cy="5937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smtClean="0"/>
              <a:t>Теории безработицы.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1892300" y="1041400"/>
            <a:ext cx="8915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Font typeface="Wingdings" panose="05000000000000000000" pitchFamily="2" charset="2"/>
              <a:buAutoNum type="arabicPeriod"/>
              <a:defRPr/>
            </a:pPr>
            <a:r>
              <a:rPr lang="ru-RU" b="1" smtClean="0">
                <a:solidFill>
                  <a:srgbClr val="000099"/>
                </a:solidFill>
              </a:rPr>
              <a:t>Теория народонаселения Мальтуса</a:t>
            </a:r>
            <a:r>
              <a:rPr lang="ru-RU" smtClean="0">
                <a:solidFill>
                  <a:srgbClr val="000099"/>
                </a:solidFill>
              </a:rPr>
              <a:t>.</a:t>
            </a:r>
          </a:p>
          <a:p>
            <a:pPr marL="609600" indent="-609600" algn="ctr">
              <a:buFont typeface="Wingdings" panose="05000000000000000000" pitchFamily="2" charset="2"/>
              <a:buAutoNum type="arabicPeriod"/>
              <a:defRPr/>
            </a:pPr>
            <a:endParaRPr lang="ru-RU" smtClean="0">
              <a:solidFill>
                <a:srgbClr val="000099"/>
              </a:solidFill>
            </a:endParaRPr>
          </a:p>
          <a:p>
            <a:pPr marL="609600" indent="-609600" algn="ctr">
              <a:defRPr/>
            </a:pPr>
            <a:r>
              <a:rPr lang="ru-RU" smtClean="0"/>
              <a:t> Причиной безработицы и бедности масс является более быстрый рост населения по сравнению с ростом производства предметов потребления.</a:t>
            </a:r>
          </a:p>
          <a:p>
            <a:pPr marL="609600" indent="-609600" algn="ctr">
              <a:defRPr/>
            </a:pPr>
            <a:r>
              <a:rPr lang="ru-RU" smtClean="0"/>
              <a:t>Население растет в геометрической прогрессии, а средства существования – в арифметической. Поэтому в мире существует абсолютное перенаселение. </a:t>
            </a:r>
          </a:p>
          <a:p>
            <a:pPr marL="609600" indent="-609600" algn="ctr">
              <a:defRPr/>
            </a:pPr>
            <a:r>
              <a:rPr lang="ru-RU" smtClean="0"/>
              <a:t>Выход – войны, эпидемии, принудительное ограничение рождаемости государством.</a:t>
            </a:r>
          </a:p>
          <a:p>
            <a:pPr marL="609600" indent="-609600" algn="ctr">
              <a:defRPr/>
            </a:pPr>
            <a:endParaRPr lang="ru-RU" smtClean="0"/>
          </a:p>
          <a:p>
            <a:pPr marL="609600" indent="-609600"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0" y="320675"/>
            <a:ext cx="8385175" cy="822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Теории безработицы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514600" y="1143000"/>
            <a:ext cx="800735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/>
              <a:t>2. </a:t>
            </a:r>
            <a:r>
              <a:rPr lang="ru-RU" b="1" smtClean="0">
                <a:solidFill>
                  <a:srgbClr val="000099"/>
                </a:solidFill>
              </a:rPr>
              <a:t>Теория марксизма</a:t>
            </a:r>
            <a:r>
              <a:rPr lang="ru-RU" smtClean="0"/>
              <a:t>.</a:t>
            </a:r>
            <a:r>
              <a:rPr lang="ru-RU" sz="2400" smtClean="0"/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ru-RU" sz="2400" smtClean="0"/>
          </a:p>
          <a:p>
            <a:pPr algn="ctr">
              <a:lnSpc>
                <a:spcPct val="80000"/>
              </a:lnSpc>
              <a:defRPr/>
            </a:pPr>
            <a:r>
              <a:rPr lang="ru-RU" sz="2400" smtClean="0"/>
              <a:t>Сумма постоянного капитала возрастает быстрее, чем сумма переменного капитала. В авансированном капитале часть постоянного капитала возрастает, часть переменного капитала уменьшается.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smtClean="0"/>
              <a:t> Количество занятых рабочих возрастает медленнее, чем возрастает весь капитал и спрос на рабочую силу относительно сокращается. Кроме того, обновление капитала происходит на новой основе, что приводит к сокращению спроса на рабочую силу. Это ведет к появлению армии безработных.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smtClean="0"/>
              <a:t>Безработица – не случайное явление, а следствие накопления капитала.</a:t>
            </a:r>
          </a:p>
          <a:p>
            <a:pPr algn="ctr">
              <a:lnSpc>
                <a:spcPct val="80000"/>
              </a:lnSpc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993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1130</Words>
  <Application>Microsoft Office PowerPoint</Application>
  <PresentationFormat>Широкоэкранный</PresentationFormat>
  <Paragraphs>140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Clip</vt:lpstr>
      <vt:lpstr>Занятость и безработица</vt:lpstr>
      <vt:lpstr>План урока:</vt:lpstr>
      <vt:lpstr>Презентация PowerPoint</vt:lpstr>
      <vt:lpstr>Экономически активная часть населения:</vt:lpstr>
      <vt:lpstr>По действующим законам РФ:</vt:lpstr>
      <vt:lpstr>Презентация PowerPoint</vt:lpstr>
      <vt:lpstr>Безработица – одна из центральных проблем современного общества.</vt:lpstr>
      <vt:lpstr>Теории безработицы.</vt:lpstr>
      <vt:lpstr>Теории безработицы</vt:lpstr>
      <vt:lpstr>Теории безработицы</vt:lpstr>
      <vt:lpstr>Виды безработицы:</vt:lpstr>
      <vt:lpstr>Виды безработицы:</vt:lpstr>
      <vt:lpstr>Виды безработицы:</vt:lpstr>
      <vt:lpstr>Норма безработицы:</vt:lpstr>
      <vt:lpstr>Презентация PowerPoint</vt:lpstr>
      <vt:lpstr>Последствия безработицы</vt:lpstr>
      <vt:lpstr>Закон Оукена:</vt:lpstr>
      <vt:lpstr>Роль безработицы в экономике:</vt:lpstr>
      <vt:lpstr> Государственное регулирование занятости 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Занятость и безработица</dc:title>
  <dc:creator>User</dc:creator>
  <cp:lastModifiedBy>User</cp:lastModifiedBy>
  <cp:revision>10</cp:revision>
  <dcterms:created xsi:type="dcterms:W3CDTF">2018-09-08T09:59:47Z</dcterms:created>
  <dcterms:modified xsi:type="dcterms:W3CDTF">2018-09-08T11:55:08Z</dcterms:modified>
</cp:coreProperties>
</file>