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9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семей на кризисе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2018г</c:v>
                </c:pt>
                <c:pt idx="1">
                  <c:v>1 квартал 2019г.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</c:v>
                </c:pt>
                <c:pt idx="1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школьные проблемы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2018г</c:v>
                </c:pt>
                <c:pt idx="1">
                  <c:v>1 квартал 2019г.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</c:v>
                </c:pt>
                <c:pt idx="1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разрешение кризиса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2018г</c:v>
                </c:pt>
                <c:pt idx="1">
                  <c:v>1 квартал 2019г.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5</c:v>
                </c:pt>
                <c:pt idx="1">
                  <c:v>1</c:v>
                </c:pt>
              </c:numCache>
            </c:numRef>
          </c:val>
        </c:ser>
        <c:shape val="cone"/>
        <c:axId val="110068096"/>
        <c:axId val="110199552"/>
        <c:axId val="0"/>
      </c:bar3DChart>
      <c:catAx>
        <c:axId val="110068096"/>
        <c:scaling>
          <c:orientation val="minMax"/>
        </c:scaling>
        <c:axPos val="b"/>
        <c:tickLblPos val="nextTo"/>
        <c:crossAx val="110199552"/>
        <c:crosses val="autoZero"/>
        <c:auto val="1"/>
        <c:lblAlgn val="ctr"/>
        <c:lblOffset val="100"/>
      </c:catAx>
      <c:valAx>
        <c:axId val="110199552"/>
        <c:scaling>
          <c:orientation val="minMax"/>
        </c:scaling>
        <c:axPos val="l"/>
        <c:majorGridlines/>
        <c:numFmt formatCode="General" sourceLinked="1"/>
        <c:tickLblPos val="nextTo"/>
        <c:crossAx val="1100680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2018г.</c:v>
                </c:pt>
                <c:pt idx="1">
                  <c:v>1 квартал 2019г.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</c:v>
                </c:pt>
                <c:pt idx="1">
                  <c:v>3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3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C3F00AB-3F82-4F4A-9EA3-FF3B79FA2CC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87FA68D-55C5-4B41-9E3E-DA3178EE47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00AB-3F82-4F4A-9EA3-FF3B79FA2CC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FA68D-55C5-4B41-9E3E-DA3178EE47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00AB-3F82-4F4A-9EA3-FF3B79FA2CC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FA68D-55C5-4B41-9E3E-DA3178EE47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3F00AB-3F82-4F4A-9EA3-FF3B79FA2CC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87FA68D-55C5-4B41-9E3E-DA3178EE47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C3F00AB-3F82-4F4A-9EA3-FF3B79FA2CC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87FA68D-55C5-4B41-9E3E-DA3178EE47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00AB-3F82-4F4A-9EA3-FF3B79FA2CC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FA68D-55C5-4B41-9E3E-DA3178EE47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00AB-3F82-4F4A-9EA3-FF3B79FA2CC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FA68D-55C5-4B41-9E3E-DA3178EE47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3F00AB-3F82-4F4A-9EA3-FF3B79FA2CC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7FA68D-55C5-4B41-9E3E-DA3178EE47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00AB-3F82-4F4A-9EA3-FF3B79FA2CC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FA68D-55C5-4B41-9E3E-DA3178EE47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3F00AB-3F82-4F4A-9EA3-FF3B79FA2CC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87FA68D-55C5-4B41-9E3E-DA3178EE47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3F00AB-3F82-4F4A-9EA3-FF3B79FA2CC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7FA68D-55C5-4B41-9E3E-DA3178EE47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C3F00AB-3F82-4F4A-9EA3-FF3B79FA2CC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7FA68D-55C5-4B41-9E3E-DA3178EE47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571480"/>
            <a:ext cx="7117180" cy="52149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Муниципальное казенное образовательное учреждение для детей-сирот и детей, оставшихся без попечения родителей,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Детский дом № 1 г.Гурьевска Кемеровской области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Центр содействия семейному устройству, подготовки и сопровождения  замещающих семей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Школьные проблемы в кризисном сопровождении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замещающих семей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5214950"/>
            <a:ext cx="7450990" cy="1131960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Фокина Юлия Анатольевна,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 социальный педагог</a:t>
            </a:r>
          </a:p>
        </p:txBody>
      </p:sp>
    </p:spTree>
    <p:extLst>
      <p:ext uri="{BB962C8B-B14F-4D97-AF65-F5344CB8AC3E}">
        <p14:creationId xmlns="" xmlns:p14="http://schemas.microsoft.com/office/powerpoint/2010/main" val="1444325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centrppmcc.ru/storage/app/uploads/public/5c6/25e/c3c/5c625ec3c43ed43116886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4286256"/>
            <a:ext cx="3619500" cy="2357454"/>
          </a:xfrm>
          <a:prstGeom prst="rect">
            <a:avLst/>
          </a:prstGeom>
          <a:noFill/>
          <a:ln w="317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8286808" cy="48737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3200" b="1" dirty="0" smtClean="0"/>
              <a:t>  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Кризисное сопровождение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 smtClean="0"/>
              <a:t>- форма оказания </a:t>
            </a:r>
            <a:r>
              <a:rPr lang="ru-RU" sz="3200" dirty="0" err="1" smtClean="0"/>
              <a:t>психолого-медико-социальной</a:t>
            </a:r>
            <a:r>
              <a:rPr lang="ru-RU" sz="3200" dirty="0" smtClean="0"/>
              <a:t> помощи замещающей семье, оказавшейся в кризисной ситуации, направленной на улучшение положения в семье, устранение противоречий между интересами подопечного и интересами опекуна или попечителя.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Анализ кризисного сопровождения семей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Причины школьной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неуспешности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429684" cy="5643602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неблагоприятные условия развития ребенка на начальном этапе жизни</a:t>
            </a:r>
          </a:p>
          <a:p>
            <a:r>
              <a:rPr lang="ru-RU" sz="2800" dirty="0" smtClean="0"/>
              <a:t>медицинский фактор</a:t>
            </a:r>
          </a:p>
          <a:p>
            <a:pPr>
              <a:spcBef>
                <a:spcPts val="0"/>
              </a:spcBef>
            </a:pPr>
            <a:r>
              <a:rPr lang="ru-RU" sz="2800" dirty="0" smtClean="0"/>
              <a:t>недостаточная информированность педагогов об  особенностях данной категории детей (психологических, медицинских, физиологических)</a:t>
            </a:r>
          </a:p>
          <a:p>
            <a:pPr>
              <a:spcBef>
                <a:spcPts val="0"/>
              </a:spcBef>
            </a:pPr>
            <a:r>
              <a:rPr lang="ru-RU" sz="2800" dirty="0" smtClean="0"/>
              <a:t>возникновение конфликтных ситуаций с учителями, одноклассниками, замещающими родителями</a:t>
            </a:r>
          </a:p>
          <a:p>
            <a:pPr>
              <a:spcBef>
                <a:spcPts val="0"/>
              </a:spcBef>
            </a:pPr>
            <a:r>
              <a:rPr lang="ru-RU" sz="2800" dirty="0" smtClean="0"/>
              <a:t>завышенные ожидания приемных родителей</a:t>
            </a:r>
          </a:p>
          <a:p>
            <a:pPr>
              <a:spcBef>
                <a:spcPts val="0"/>
              </a:spcBef>
            </a:pPr>
            <a:r>
              <a:rPr lang="ru-RU" sz="2800" dirty="0" smtClean="0"/>
              <a:t>стереотипное поведение педагогов и учеников при возникновении и разрешении конфликта</a:t>
            </a:r>
          </a:p>
          <a:p>
            <a:pPr>
              <a:spcBef>
                <a:spcPts val="0"/>
              </a:spcBef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Возврат – как результат неразрешенных кризисных ситуаций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enovo\Desktop\интересное из интернета\skd256524sd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3810000" cy="3810000"/>
          </a:xfrm>
          <a:prstGeom prst="rect">
            <a:avLst/>
          </a:prstGeom>
          <a:noFill/>
          <a:ln w="31750">
            <a:solidFill>
              <a:schemeClr val="accent1">
                <a:lumMod val="75000"/>
              </a:schemeClr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143240" y="785794"/>
            <a:ext cx="5572164" cy="5786478"/>
          </a:xfrm>
        </p:spPr>
        <p:txBody>
          <a:bodyPr>
            <a:normAutofit fontScale="85000" lnSpcReduction="20000"/>
          </a:bodyPr>
          <a:lstStyle/>
          <a:p>
            <a:pPr lvl="4">
              <a:buNone/>
            </a:pPr>
            <a:endParaRPr lang="ru-RU" sz="3200" dirty="0" smtClean="0"/>
          </a:p>
          <a:p>
            <a:pPr lvl="4">
              <a:buNone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</a:rPr>
              <a:t>Педагогическое общение </a:t>
            </a:r>
            <a:r>
              <a:rPr lang="ru-RU" sz="3200" dirty="0" smtClean="0"/>
              <a:t>– это</a:t>
            </a:r>
          </a:p>
          <a:p>
            <a:pPr lvl="4">
              <a:buNone/>
            </a:pPr>
            <a:r>
              <a:rPr lang="ru-RU" sz="3200" dirty="0" smtClean="0"/>
              <a:t>профессиональное общение</a:t>
            </a:r>
          </a:p>
          <a:p>
            <a:pPr lvl="4">
              <a:buNone/>
            </a:pPr>
            <a:r>
              <a:rPr lang="ru-RU" sz="3200" dirty="0" smtClean="0"/>
              <a:t>педагога с учащимися на уроке и</a:t>
            </a:r>
          </a:p>
          <a:p>
            <a:pPr lvl="4">
              <a:buNone/>
            </a:pPr>
            <a:r>
              <a:rPr lang="ru-RU" sz="3200" dirty="0" smtClean="0"/>
              <a:t>вне его, направленное на</a:t>
            </a:r>
          </a:p>
          <a:p>
            <a:pPr lvl="4">
              <a:buNone/>
            </a:pPr>
            <a:r>
              <a:rPr lang="ru-RU" sz="3200" dirty="0" smtClean="0"/>
              <a:t>создание благоприятного</a:t>
            </a:r>
          </a:p>
          <a:p>
            <a:pPr lvl="4">
              <a:buNone/>
            </a:pPr>
            <a:r>
              <a:rPr lang="ru-RU" sz="3200" dirty="0" smtClean="0"/>
              <a:t>климата, поддержки</a:t>
            </a:r>
          </a:p>
          <a:p>
            <a:pPr lvl="4">
              <a:buNone/>
            </a:pPr>
            <a:r>
              <a:rPr lang="ru-RU" sz="3200" dirty="0" smtClean="0"/>
              <a:t>доброжелательности и</a:t>
            </a:r>
          </a:p>
          <a:p>
            <a:pPr lvl="4">
              <a:buNone/>
            </a:pPr>
            <a:r>
              <a:rPr lang="ru-RU" sz="3200" dirty="0" smtClean="0"/>
              <a:t>взаимопонимания. 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14290"/>
            <a:ext cx="8286808" cy="62596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marL="0" indent="0" algn="ctr">
              <a:buNone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СПАСИБО ЗА     </a:t>
            </a:r>
          </a:p>
          <a:p>
            <a:pPr marL="0" indent="0" algn="ctr">
              <a:buNone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ВНИМАНИЕ!</a:t>
            </a:r>
          </a:p>
          <a:p>
            <a:pPr algn="r">
              <a:spcBef>
                <a:spcPts val="0"/>
              </a:spcBef>
              <a:spcAft>
                <a:spcPts val="0"/>
              </a:spcAft>
              <a:buNone/>
            </a:pPr>
            <a:endParaRPr lang="ru-RU" sz="4800" dirty="0" smtClean="0"/>
          </a:p>
          <a:p>
            <a:pPr algn="r">
              <a:spcBef>
                <a:spcPts val="0"/>
              </a:spcBef>
              <a:spcAft>
                <a:spcPts val="0"/>
              </a:spcAft>
              <a:buNone/>
            </a:pPr>
            <a:endParaRPr lang="ru-RU" dirty="0" smtClean="0"/>
          </a:p>
          <a:p>
            <a:pPr algn="r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г.Гурьевск, ул.Партизанская, 38</a:t>
            </a:r>
          </a:p>
          <a:p>
            <a:pPr algn="r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Телефон: 5-40-41</a:t>
            </a:r>
          </a:p>
          <a:p>
            <a:pPr algn="r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Электронная почта Центра: </a:t>
            </a:r>
            <a:r>
              <a:rPr lang="en-US" dirty="0" smtClean="0"/>
              <a:t>centrdd2017@yandex.ru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C:\Users\Lenovo\Desktop\предпостинтернат\img11.jpg"/>
          <p:cNvPicPr/>
          <p:nvPr/>
        </p:nvPicPr>
        <p:blipFill>
          <a:blip r:embed="rId2"/>
          <a:srcRect r="64725" b="58333"/>
          <a:stretch>
            <a:fillRect/>
          </a:stretch>
        </p:blipFill>
        <p:spPr bwMode="auto">
          <a:xfrm>
            <a:off x="642910" y="3357562"/>
            <a:ext cx="2667036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153</TotalTime>
  <Words>150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       Муниципальное казенное образовательное учреждение для детей-сирот и детей, оставшихся без попечения родителей,  Детский дом № 1 г.Гурьевска Кемеровской области  Центр содействия семейному устройству, подготовки и сопровождения  замещающих семей     Школьные проблемы в кризисном сопровождении замещающих семей       </vt:lpstr>
      <vt:lpstr>Слайд 2</vt:lpstr>
      <vt:lpstr>Анализ кризисного сопровождения семей</vt:lpstr>
      <vt:lpstr>Причины школьной неуспешности </vt:lpstr>
      <vt:lpstr>Возврат – как результат неразрешенных кризисных ситуаций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казенное образовательное учреждение для детей-сирот и детей, оставшихся без попечения родителей, Детский дом № 1 г.Гурьевска Кемеровской области  Центр содействия семейному устройству, подготовки и сопровождения  замещающих семей      рограмма сопровождения замещающих семей «Сем</dc:title>
  <dc:creator>Windows User</dc:creator>
  <cp:lastModifiedBy>к</cp:lastModifiedBy>
  <cp:revision>15</cp:revision>
  <dcterms:created xsi:type="dcterms:W3CDTF">2019-03-25T02:32:56Z</dcterms:created>
  <dcterms:modified xsi:type="dcterms:W3CDTF">2019-03-27T02:13:30Z</dcterms:modified>
</cp:coreProperties>
</file>