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7" r:id="rId4"/>
    <p:sldId id="264" r:id="rId5"/>
    <p:sldId id="265" r:id="rId6"/>
    <p:sldId id="269" r:id="rId7"/>
    <p:sldId id="266" r:id="rId8"/>
    <p:sldId id="270" r:id="rId9"/>
    <p:sldId id="268" r:id="rId10"/>
    <p:sldId id="258" r:id="rId11"/>
    <p:sldId id="259" r:id="rId12"/>
    <p:sldId id="260" r:id="rId13"/>
    <p:sldId id="261" r:id="rId14"/>
    <p:sldId id="262" r:id="rId15"/>
    <p:sldId id="26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326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59E4041-32E6-4845-B228-0B12EBE69302}" type="datetimeFigureOut">
              <a:rPr lang="ru-RU" smtClean="0"/>
              <a:t>11.04.2019</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CCDB880-673E-425F-8169-9C72174082AC}"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59E4041-32E6-4845-B228-0B12EBE69302}" type="datetimeFigureOut">
              <a:rPr lang="ru-RU" smtClean="0"/>
              <a:t>11.04.2019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CDB880-673E-425F-8169-9C72174082A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p>
            <a:fld id="{559E4041-32E6-4845-B228-0B12EBE69302}" type="datetimeFigureOut">
              <a:rPr lang="ru-RU" smtClean="0"/>
              <a:t>11.04.2019</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CCDB880-673E-425F-8169-9C72174082A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59E4041-32E6-4845-B228-0B12EBE69302}" type="datetimeFigureOut">
              <a:rPr lang="ru-RU" smtClean="0"/>
              <a:t>11.04.2019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CDB880-673E-425F-8169-9C72174082A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59E4041-32E6-4845-B228-0B12EBE69302}" type="datetimeFigureOut">
              <a:rPr lang="ru-RU" smtClean="0"/>
              <a:t>11.04.2019</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p>
            <a:fld id="{DCCDB880-673E-425F-8169-9C72174082AC}"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59E4041-32E6-4845-B228-0B12EBE69302}" type="datetimeFigureOut">
              <a:rPr lang="ru-RU" smtClean="0"/>
              <a:t>11.04.2019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CDB880-673E-425F-8169-9C72174082A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59E4041-32E6-4845-B228-0B12EBE69302}" type="datetimeFigureOut">
              <a:rPr lang="ru-RU" smtClean="0"/>
              <a:t>11.04.2019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CCDB880-673E-425F-8169-9C72174082A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59E4041-32E6-4845-B228-0B12EBE69302}" type="datetimeFigureOut">
              <a:rPr lang="ru-RU" smtClean="0"/>
              <a:t>11.04.2019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CCDB880-673E-425F-8169-9C72174082A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59E4041-32E6-4845-B228-0B12EBE69302}" type="datetimeFigureOut">
              <a:rPr lang="ru-RU" smtClean="0"/>
              <a:t>11.04.2019</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p>
            <a:fld id="{DCCDB880-673E-425F-8169-9C72174082A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59E4041-32E6-4845-B228-0B12EBE69302}" type="datetimeFigureOut">
              <a:rPr lang="ru-RU" smtClean="0"/>
              <a:t>11.04.2019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CDB880-673E-425F-8169-9C72174082A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p>
            <a:fld id="{559E4041-32E6-4845-B228-0B12EBE69302}" type="datetimeFigureOut">
              <a:rPr lang="ru-RU" smtClean="0"/>
              <a:t>11.04.2019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CDB880-673E-425F-8169-9C72174082AC}"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59E4041-32E6-4845-B228-0B12EBE69302}" type="datetimeFigureOut">
              <a:rPr lang="ru-RU" smtClean="0"/>
              <a:t>11.04.2019</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CCDB880-673E-425F-8169-9C72174082A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sw.ucoz.ru/VEKTOR/Koshki/K01/01/01.jp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hyperlink" Target="http://cat-gallery.narod.ru/odi/003.html" TargetMode="External"/><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3.gif"/></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sw.ucoz.ru/VEKTOR/Koshki/K01/01/01.jpg"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gif"/><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hyperlink" Target="http://cat-gallery.narod.ru/odi/008.html" TargetMode="External"/><Relationship Id="rId5" Type="http://schemas.openxmlformats.org/officeDocument/2006/relationships/image" Target="../media/image15.gif"/><Relationship Id="rId4" Type="http://schemas.openxmlformats.org/officeDocument/2006/relationships/hyperlink" Target="http://cat-gallery.narod.ru/odi/005.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354442" y="3539864"/>
            <a:ext cx="3233782" cy="1977368"/>
          </a:xfrm>
        </p:spPr>
        <p:txBody>
          <a:bodyPr/>
          <a:lstStyle/>
          <a:p>
            <a:endParaRPr lang="ru-RU" dirty="0"/>
          </a:p>
        </p:txBody>
      </p:sp>
      <p:pic>
        <p:nvPicPr>
          <p:cNvPr id="4" name="Рисунок 3" descr="В лунном свете"/>
          <p:cNvPicPr/>
          <p:nvPr/>
        </p:nvPicPr>
        <p:blipFill>
          <a:blip r:embed="rId2">
            <a:extLst>
              <a:ext uri="{28A0092B-C50C-407E-A947-70E740481C1C}">
                <a14:useLocalDpi xmlns:a14="http://schemas.microsoft.com/office/drawing/2010/main" val="0"/>
              </a:ext>
            </a:extLst>
          </a:blip>
          <a:srcRect/>
          <a:stretch>
            <a:fillRect/>
          </a:stretch>
        </p:blipFill>
        <p:spPr bwMode="auto">
          <a:xfrm>
            <a:off x="430858" y="1181002"/>
            <a:ext cx="6768751" cy="5676998"/>
          </a:xfrm>
          <a:prstGeom prst="rect">
            <a:avLst/>
          </a:prstGeom>
          <a:solidFill>
            <a:schemeClr val="accent2"/>
          </a:solidFill>
          <a:ln>
            <a:solidFill>
              <a:schemeClr val="accent2">
                <a:lumMod val="75000"/>
              </a:schemeClr>
            </a:solidFill>
          </a:ln>
        </p:spPr>
      </p:pic>
      <p:sp>
        <p:nvSpPr>
          <p:cNvPr id="2" name="Заголовок 1"/>
          <p:cNvSpPr>
            <a:spLocks noGrp="1"/>
          </p:cNvSpPr>
          <p:nvPr>
            <p:ph type="ctrTitle"/>
          </p:nvPr>
        </p:nvSpPr>
        <p:spPr>
          <a:xfrm>
            <a:off x="1365" y="131654"/>
            <a:ext cx="9144000" cy="1064370"/>
          </a:xfrm>
        </p:spPr>
        <p:style>
          <a:lnRef idx="1">
            <a:schemeClr val="accent2"/>
          </a:lnRef>
          <a:fillRef idx="2">
            <a:schemeClr val="accent2"/>
          </a:fillRef>
          <a:effectRef idx="1">
            <a:schemeClr val="accent2"/>
          </a:effectRef>
          <a:fontRef idx="minor">
            <a:schemeClr val="dk1"/>
          </a:fontRef>
        </p:style>
        <p:txBody>
          <a:bodyPr/>
          <a:lstStyle/>
          <a:p>
            <a:pPr algn="r"/>
            <a:r>
              <a:rPr lang="ru-RU" sz="2000" dirty="0" smtClean="0"/>
              <a:t>Анималистический жанр</a:t>
            </a:r>
            <a:br>
              <a:rPr lang="ru-RU" sz="2000" dirty="0" smtClean="0"/>
            </a:br>
            <a:r>
              <a:rPr lang="ru-RU" sz="2800" dirty="0" smtClean="0"/>
              <a:t>«</a:t>
            </a:r>
            <a:r>
              <a:rPr lang="ru-RU" sz="3200" dirty="0" smtClean="0"/>
              <a:t>изображение кошки в лунном свете»</a:t>
            </a:r>
            <a:endParaRPr lang="ru-RU" sz="3200" dirty="0"/>
          </a:p>
        </p:txBody>
      </p:sp>
      <p:sp>
        <p:nvSpPr>
          <p:cNvPr id="5" name="Прямоугольник 4"/>
          <p:cNvSpPr/>
          <p:nvPr/>
        </p:nvSpPr>
        <p:spPr>
          <a:xfrm>
            <a:off x="107504" y="1340768"/>
            <a:ext cx="144016" cy="5517232"/>
          </a:xfrm>
          <a:prstGeom prst="rect">
            <a:avLst/>
          </a:prstGeom>
          <a:solidFill>
            <a:schemeClr val="accent1">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266177" y="5229200"/>
            <a:ext cx="2860576"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Урок рисования гуашью</a:t>
            </a:r>
            <a:endParaRPr lang="ru-RU" dirty="0"/>
          </a:p>
        </p:txBody>
      </p:sp>
      <p:pic>
        <p:nvPicPr>
          <p:cNvPr id="7" name="i-main-pic" descr="Картинка 55 из 68888">
            <a:hlinkClick r:id="rId3" tgtFrame="_blank"/>
          </p:cNvPr>
          <p:cNvPicPr/>
          <p:nvPr/>
        </p:nvPicPr>
        <p:blipFill rotWithShape="1">
          <a:blip r:embed="rId4">
            <a:duotone>
              <a:prstClr val="black"/>
              <a:schemeClr val="accent5">
                <a:tint val="45000"/>
                <a:satMod val="400000"/>
              </a:schemeClr>
            </a:duotone>
          </a:blip>
          <a:srcRect r="63088" b="58304"/>
          <a:stretch/>
        </p:blipFill>
        <p:spPr bwMode="auto">
          <a:xfrm>
            <a:off x="7020272" y="2636912"/>
            <a:ext cx="1852464" cy="2026295"/>
          </a:xfrm>
          <a:prstGeom prst="rect">
            <a:avLst/>
          </a:prstGeom>
          <a:noFill/>
          <a:ln>
            <a:noFill/>
          </a:ln>
          <a:extLst>
            <a:ext uri="{53640926-AAD7-44D8-BBD7-CCE9431645EC}">
              <a14:shadowObscured xmlns:a14="http://schemas.microsoft.com/office/drawing/2010/main"/>
            </a:ext>
          </a:extLst>
        </p:spPr>
      </p:pic>
      <p:sp>
        <p:nvSpPr>
          <p:cNvPr id="8" name="Прямоугольник 7"/>
          <p:cNvSpPr/>
          <p:nvPr/>
        </p:nvSpPr>
        <p:spPr>
          <a:xfrm>
            <a:off x="3563888" y="6304002"/>
            <a:ext cx="545689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"Кошки думают, что им принадлежит весь мир" </a:t>
            </a:r>
            <a:endParaRPr lang="ru-RU" dirty="0"/>
          </a:p>
        </p:txBody>
      </p:sp>
    </p:spTree>
    <p:extLst>
      <p:ext uri="{BB962C8B-B14F-4D97-AF65-F5344CB8AC3E}">
        <p14:creationId xmlns:p14="http://schemas.microsoft.com/office/powerpoint/2010/main" val="354764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tdesign.ru/wp-content/uploads/2012/01/21.jpg"/>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03200"/>
            <a:ext cx="5887482" cy="5517233"/>
          </a:xfrm>
          <a:prstGeom prst="rect">
            <a:avLst/>
          </a:prstGeom>
          <a:noFill/>
          <a:ln>
            <a:noFill/>
          </a:ln>
        </p:spPr>
      </p:pic>
      <p:sp>
        <p:nvSpPr>
          <p:cNvPr id="3" name="Прямоугольник 2"/>
          <p:cNvSpPr/>
          <p:nvPr/>
        </p:nvSpPr>
        <p:spPr>
          <a:xfrm>
            <a:off x="179512" y="2980176"/>
            <a:ext cx="3278848" cy="369331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Время ночное, поэтому мы возьмем синие оттенки гуаши. Смешаем синюю краску с черной. В некоторых местах с зеленой, можно добавить чуть-чуть красной. Пока краска не высохла, нарисуем облака. Они должны быть более светлыми вверху, там, где их освещает луна, и темными в нижней части.</a:t>
            </a:r>
            <a:endParaRPr lang="ru-RU" dirty="0"/>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23528" y="404664"/>
            <a:ext cx="225583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43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tdesign.ru/wp-content/uploads/2012/01/31.jpg"/>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6632"/>
            <a:ext cx="5400675" cy="5381625"/>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251520" y="3319179"/>
            <a:ext cx="21209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547664" y="5949280"/>
            <a:ext cx="561662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Не трогая пока саму кошку, раскрасим дома.</a:t>
            </a:r>
            <a:endParaRPr lang="ru-RU" dirty="0"/>
          </a:p>
        </p:txBody>
      </p:sp>
    </p:spTree>
    <p:extLst>
      <p:ext uri="{BB962C8B-B14F-4D97-AF65-F5344CB8AC3E}">
        <p14:creationId xmlns:p14="http://schemas.microsoft.com/office/powerpoint/2010/main" val="1105567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tdesign.ru/wp-content/uploads/2012/01/41.jpg"/>
          <p:cNvPicPr/>
          <p:nvPr/>
        </p:nvPicPr>
        <p:blipFill>
          <a:blip r:embed="rId2">
            <a:extLst>
              <a:ext uri="{28A0092B-C50C-407E-A947-70E740481C1C}">
                <a14:useLocalDpi xmlns:a14="http://schemas.microsoft.com/office/drawing/2010/main" val="0"/>
              </a:ext>
            </a:extLst>
          </a:blip>
          <a:srcRect/>
          <a:stretch>
            <a:fillRect/>
          </a:stretch>
        </p:blipFill>
        <p:spPr bwMode="auto">
          <a:xfrm>
            <a:off x="4358270" y="23866"/>
            <a:ext cx="4632201" cy="4824535"/>
          </a:xfrm>
          <a:prstGeom prst="rect">
            <a:avLst/>
          </a:prstGeom>
          <a:noFill/>
          <a:ln>
            <a:noFill/>
          </a:ln>
        </p:spPr>
      </p:pic>
      <p:pic>
        <p:nvPicPr>
          <p:cNvPr id="3" name="Рисунок 2" descr="http://www.mtdesign.ru/wp-content/uploads/2012/01/51.jpg"/>
          <p:cNvPicPr/>
          <p:nvPr/>
        </p:nvPicPr>
        <p:blipFill>
          <a:blip r:embed="rId3">
            <a:extLst>
              <a:ext uri="{28A0092B-C50C-407E-A947-70E740481C1C}">
                <a14:useLocalDpi xmlns:a14="http://schemas.microsoft.com/office/drawing/2010/main" val="0"/>
              </a:ext>
            </a:extLst>
          </a:blip>
          <a:srcRect/>
          <a:stretch>
            <a:fillRect/>
          </a:stretch>
        </p:blipFill>
        <p:spPr bwMode="auto">
          <a:xfrm>
            <a:off x="374110" y="2331783"/>
            <a:ext cx="3744416" cy="4310380"/>
          </a:xfrm>
          <a:prstGeom prst="rect">
            <a:avLst/>
          </a:prstGeom>
          <a:noFill/>
          <a:ln>
            <a:noFill/>
          </a:ln>
        </p:spPr>
      </p:pic>
      <p:sp>
        <p:nvSpPr>
          <p:cNvPr id="4" name="Прямоугольник 3"/>
          <p:cNvSpPr/>
          <p:nvPr/>
        </p:nvSpPr>
        <p:spPr>
          <a:xfrm>
            <a:off x="251520" y="188640"/>
            <a:ext cx="398959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Нарисуем освещенные окна желтой гуашью и ряд уходящих вдаль фонарных столбов.</a:t>
            </a:r>
            <a:endParaRPr lang="ru-RU" dirty="0"/>
          </a:p>
        </p:txBody>
      </p:sp>
      <p:sp>
        <p:nvSpPr>
          <p:cNvPr id="5" name="Стрелка вправо 4"/>
          <p:cNvSpPr/>
          <p:nvPr/>
        </p:nvSpPr>
        <p:spPr>
          <a:xfrm>
            <a:off x="2893083" y="1340768"/>
            <a:ext cx="978408" cy="484632"/>
          </a:xfrm>
          <a:prstGeom prst="rightArrow">
            <a:avLst/>
          </a:prstGeom>
          <a:solidFill>
            <a:schemeClr val="accent1">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572000" y="5165084"/>
            <a:ext cx="4572000" cy="923330"/>
          </a:xfrm>
          <a:prstGeom prst="rect">
            <a:avLst/>
          </a:prstGeom>
          <a:solidFill>
            <a:schemeClr val="accent2">
              <a:lumMod val="60000"/>
              <a:lumOff val="40000"/>
            </a:schemeClr>
          </a:solidFill>
        </p:spPr>
        <p:txBody>
          <a:bodyPr>
            <a:spAutoFit/>
          </a:bodyPr>
          <a:lstStyle/>
          <a:p>
            <a:r>
              <a:rPr lang="ru-RU" dirty="0" smtClean="0"/>
              <a:t>Жесткой кистью и почти сухой белой гуашью прорисуем усыпанные снегом деревья.</a:t>
            </a:r>
            <a:endParaRPr lang="ru-RU" dirty="0"/>
          </a:p>
        </p:txBody>
      </p:sp>
      <p:sp>
        <p:nvSpPr>
          <p:cNvPr id="7" name="Стрелка вниз 6"/>
          <p:cNvSpPr/>
          <p:nvPr/>
        </p:nvSpPr>
        <p:spPr>
          <a:xfrm rot="5400000">
            <a:off x="4226830" y="5691231"/>
            <a:ext cx="544322" cy="1255000"/>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7379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tdesign.ru/wp-content/uploads/2012/01/61.jpg"/>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03038"/>
            <a:ext cx="5904656" cy="6006281"/>
          </a:xfrm>
          <a:prstGeom prst="rect">
            <a:avLst/>
          </a:prstGeom>
          <a:noFill/>
          <a:ln>
            <a:noFill/>
          </a:ln>
        </p:spPr>
      </p:pic>
      <p:pic>
        <p:nvPicPr>
          <p:cNvPr id="3074" name="Picture 2"/>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58200" y="1034459"/>
            <a:ext cx="1656184" cy="2130693"/>
          </a:xfrm>
          <a:prstGeom prst="rect">
            <a:avLst/>
          </a:prstGeom>
          <a:noFill/>
          <a:ln w="9525">
            <a:solidFill>
              <a:schemeClr val="accent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84497" y="5385989"/>
            <a:ext cx="389045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Чуть-чуть приглушим яркий белый цвет гобой краской, прорисуем стволы и снег.</a:t>
            </a:r>
            <a:endParaRPr lang="ru-RU" dirty="0"/>
          </a:p>
        </p:txBody>
      </p:sp>
    </p:spTree>
    <p:extLst>
      <p:ext uri="{BB962C8B-B14F-4D97-AF65-F5344CB8AC3E}">
        <p14:creationId xmlns:p14="http://schemas.microsoft.com/office/powerpoint/2010/main" val="982432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tdesign.ru/wp-content/uploads/2012/01/72.jpg"/>
          <p:cNvPicPr/>
          <p:nvPr/>
        </p:nvPicPr>
        <p:blipFill>
          <a:blip r:embed="rId2">
            <a:extLst>
              <a:ext uri="{28A0092B-C50C-407E-A947-70E740481C1C}">
                <a14:useLocalDpi xmlns:a14="http://schemas.microsoft.com/office/drawing/2010/main" val="0"/>
              </a:ext>
            </a:extLst>
          </a:blip>
          <a:srcRect/>
          <a:stretch>
            <a:fillRect/>
          </a:stretch>
        </p:blipFill>
        <p:spPr bwMode="auto">
          <a:xfrm>
            <a:off x="3295668" y="121748"/>
            <a:ext cx="5832648" cy="5256584"/>
          </a:xfrm>
          <a:prstGeom prst="rect">
            <a:avLst/>
          </a:prstGeom>
          <a:noFill/>
          <a:ln>
            <a:noFill/>
          </a:ln>
        </p:spPr>
      </p:pic>
      <p:pic>
        <p:nvPicPr>
          <p:cNvPr id="3" name="Рисунок 2" descr="Котенок / Cat">
            <a:hlinkClick r:id="rId3" tgtFrame="_blank"/>
          </p:cNvPr>
          <p:cNvPicPr/>
          <p:nvPr/>
        </p:nvPicPr>
        <p:blipFill>
          <a:blip r:embed="rId4"/>
          <a:srcRect/>
          <a:stretch>
            <a:fillRect/>
          </a:stretch>
        </p:blipFill>
        <p:spPr bwMode="auto">
          <a:xfrm flipH="1">
            <a:off x="1187624" y="115624"/>
            <a:ext cx="1872208" cy="1872208"/>
          </a:xfrm>
          <a:prstGeom prst="rect">
            <a:avLst/>
          </a:prstGeom>
          <a:noFill/>
          <a:ln w="9525">
            <a:noFill/>
            <a:miter lim="800000"/>
            <a:headEnd/>
            <a:tailEnd/>
          </a:ln>
        </p:spPr>
      </p:pic>
      <p:sp>
        <p:nvSpPr>
          <p:cNvPr id="4" name="Прямоугольник 3"/>
          <p:cNvSpPr/>
          <p:nvPr/>
        </p:nvSpPr>
        <p:spPr>
          <a:xfrm>
            <a:off x="107504" y="4826675"/>
            <a:ext cx="8352928"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Штору можно и не рисовать, чтобы не закрашивать многоэтажки на заднем плане. Но если захочется повесить на окна тюль, то рисовать их надо разведенной почти до акварельного состояния белой гуашью, не набирая много на кисточку. Лучше перед тем, как провести линию на картине снять лишнюю краску заранее приготовленной тряпочкой. Прозрачную линию надо проводить один раз, не повторять несколько мазков по одному и тому же месту. Потом поставить тонкой кисточкой белые точки на занавеске.</a:t>
            </a:r>
            <a:endParaRPr lang="ru-RU" dirty="0"/>
          </a:p>
        </p:txBody>
      </p:sp>
      <p:sp>
        <p:nvSpPr>
          <p:cNvPr id="6" name="Прямоугольник 5"/>
          <p:cNvSpPr/>
          <p:nvPr/>
        </p:nvSpPr>
        <p:spPr>
          <a:xfrm>
            <a:off x="251520" y="2492896"/>
            <a:ext cx="288032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Прежде чем начинать рисовать кошку, забрызгаем рисунок с помощью жесткой кисти. </a:t>
            </a:r>
            <a:endParaRPr lang="ru-RU" dirty="0"/>
          </a:p>
        </p:txBody>
      </p:sp>
    </p:spTree>
    <p:extLst>
      <p:ext uri="{BB962C8B-B14F-4D97-AF65-F5344CB8AC3E}">
        <p14:creationId xmlns:p14="http://schemas.microsoft.com/office/powerpoint/2010/main" val="343629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ошка на окне"/>
          <p:cNvPicPr/>
          <p:nvPr/>
        </p:nvPicPr>
        <p:blipFill>
          <a:blip r:embed="rId2">
            <a:extLst>
              <a:ext uri="{28A0092B-C50C-407E-A947-70E740481C1C}">
                <a14:useLocalDpi xmlns:a14="http://schemas.microsoft.com/office/drawing/2010/main" val="0"/>
              </a:ext>
            </a:extLst>
          </a:blip>
          <a:srcRect/>
          <a:stretch>
            <a:fillRect/>
          </a:stretch>
        </p:blipFill>
        <p:spPr bwMode="auto">
          <a:xfrm>
            <a:off x="2555776" y="548680"/>
            <a:ext cx="5400675" cy="5467350"/>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1560" y="4581128"/>
            <a:ext cx="1712913"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78373" y="764704"/>
            <a:ext cx="2146100" cy="207965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Закрасить неравномерно кошку и по контуру нарисовать блики от уличного света.</a:t>
            </a:r>
            <a:endParaRPr lang="ru-RU" dirty="0"/>
          </a:p>
        </p:txBody>
      </p:sp>
    </p:spTree>
    <p:extLst>
      <p:ext uri="{BB962C8B-B14F-4D97-AF65-F5344CB8AC3E}">
        <p14:creationId xmlns:p14="http://schemas.microsoft.com/office/powerpoint/2010/main" val="389113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7318" y="260648"/>
            <a:ext cx="2592287" cy="34163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ru-RU" dirty="0" smtClean="0"/>
              <a:t>Кошка - красивое, элегантное, удивительно смышленое создание с яркой индивидуальностью, нежное ласковое и преданное человеку. Кошка быстро привыкает к дому и становится милым и близким другом</a:t>
            </a:r>
            <a:endParaRPr lang="ru-RU" dirty="0"/>
          </a:p>
        </p:txBody>
      </p:sp>
      <p:sp>
        <p:nvSpPr>
          <p:cNvPr id="3" name="Прямоугольник 2"/>
          <p:cNvSpPr/>
          <p:nvPr/>
        </p:nvSpPr>
        <p:spPr>
          <a:xfrm>
            <a:off x="3072516" y="260647"/>
            <a:ext cx="5794937"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a:t>Н</a:t>
            </a:r>
            <a:r>
              <a:rPr lang="ru-RU" dirty="0" smtClean="0"/>
              <a:t>екоторые исследователи считают, что домашняя кошка  впервые появилась  в Древнем Египте</a:t>
            </a:r>
            <a:endParaRPr lang="ru-RU" dirty="0"/>
          </a:p>
        </p:txBody>
      </p:sp>
      <p:sp>
        <p:nvSpPr>
          <p:cNvPr id="5" name="Прямоугольник 4"/>
          <p:cNvSpPr/>
          <p:nvPr/>
        </p:nvSpPr>
        <p:spPr>
          <a:xfrm>
            <a:off x="3610466" y="4905068"/>
            <a:ext cx="3335657"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a:t>
            </a:r>
            <a:r>
              <a:rPr lang="ru-RU" sz="1400" dirty="0" smtClean="0"/>
              <a:t>Кошке понадобилось много тысяч лет, чтобы приручить человека." </a:t>
            </a:r>
            <a:endParaRPr lang="ru-RU" sz="14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17" y="3789948"/>
            <a:ext cx="2905199" cy="169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25645" y="5664159"/>
            <a:ext cx="2618163"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200" b="1" dirty="0" smtClean="0"/>
              <a:t>«О чудесная кошка, дарованная навеки."</a:t>
            </a:r>
          </a:p>
          <a:p>
            <a:r>
              <a:rPr lang="ru-RU" sz="1200" b="1" dirty="0" smtClean="0"/>
              <a:t>Надпись на обелиске в </a:t>
            </a:r>
            <a:r>
              <a:rPr lang="ru-RU" sz="1200" b="1" dirty="0" err="1" smtClean="0"/>
              <a:t>Небре</a:t>
            </a:r>
            <a:r>
              <a:rPr lang="ru-RU" sz="1200" b="1" dirty="0" smtClean="0"/>
              <a:t>, Древний Египет.</a:t>
            </a:r>
            <a:endParaRPr lang="ru-RU" sz="1200" b="1" dirty="0"/>
          </a:p>
        </p:txBody>
      </p:sp>
      <p:pic>
        <p:nvPicPr>
          <p:cNvPr id="8197" name="Picture 5" descr="http://www.zhitanska.com/sites/default/files/images/stories/ZHVV/Bastet/bastet%2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75407" y="4556968"/>
            <a:ext cx="1769939" cy="2045898"/>
          </a:xfrm>
          <a:prstGeom prst="rect">
            <a:avLst/>
          </a:prstGeom>
        </p:spPr>
        <p:style>
          <a:lnRef idx="0">
            <a:schemeClr val="accent2"/>
          </a:lnRef>
          <a:fillRef idx="3">
            <a:schemeClr val="accent2"/>
          </a:fillRef>
          <a:effectRef idx="3">
            <a:schemeClr val="accent2"/>
          </a:effectRef>
          <a:fontRef idx="minor">
            <a:schemeClr val="lt1"/>
          </a:fontRef>
        </p:style>
      </p:pic>
      <p:pic>
        <p:nvPicPr>
          <p:cNvPr id="8199" name="Picture 7" descr="http://img0.liveinternet.ru/images/attach/c/2/70/162/70162277_1296742300_Bog_solnca_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194554"/>
            <a:ext cx="4977024" cy="317055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114334" y="6251891"/>
            <a:ext cx="382861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400" dirty="0" smtClean="0"/>
              <a:t>*Кошачья лапка мягка, да коготок востер.</a:t>
            </a:r>
            <a:endParaRPr lang="ru-RU" sz="1400" dirty="0"/>
          </a:p>
        </p:txBody>
      </p:sp>
    </p:spTree>
    <p:extLst>
      <p:ext uri="{BB962C8B-B14F-4D97-AF65-F5344CB8AC3E}">
        <p14:creationId xmlns:p14="http://schemas.microsoft.com/office/powerpoint/2010/main" val="339959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in-pic" descr="Картинка 55 из 68888">
            <a:hlinkClick r:id="rId2" tgtFrame="_blank"/>
          </p:cNvPr>
          <p:cNvPicPr/>
          <p:nvPr/>
        </p:nvPicPr>
        <p:blipFill>
          <a:blip r:embed="rId3"/>
          <a:srcRect/>
          <a:stretch>
            <a:fillRect/>
          </a:stretch>
        </p:blipFill>
        <p:spPr bwMode="auto">
          <a:xfrm>
            <a:off x="5292080" y="2743593"/>
            <a:ext cx="3508016" cy="3824728"/>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9220" name="Picture 4" descr="http://www.cat-kotolog2010.narod.ru/images/baste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32656"/>
            <a:ext cx="1076325" cy="29718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563888" y="128120"/>
            <a:ext cx="5236209"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Сложный метафорический смысл, которым мировая мифология наделила образ этого красивого умного животного, египтяне свели к позитивным, приятным для человеческого сознания понятиям – таким, как добро, домашний очаг, веселье, любовь, материнство, плодородие, защитные силы.</a:t>
            </a:r>
          </a:p>
          <a:p>
            <a:endParaRPr lang="ru-RU" dirty="0" smtClean="0"/>
          </a:p>
        </p:txBody>
      </p:sp>
      <p:sp>
        <p:nvSpPr>
          <p:cNvPr id="6" name="Прямоугольник 5"/>
          <p:cNvSpPr/>
          <p:nvPr/>
        </p:nvSpPr>
        <p:spPr>
          <a:xfrm>
            <a:off x="107504" y="3429000"/>
            <a:ext cx="4752528" cy="31393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Существовал весьма значительный культ богини – кошки </a:t>
            </a:r>
            <a:r>
              <a:rPr lang="ru-RU" dirty="0" err="1" smtClean="0"/>
              <a:t>Бастет</a:t>
            </a:r>
            <a:r>
              <a:rPr lang="ru-RU" dirty="0" smtClean="0"/>
              <a:t> (</a:t>
            </a:r>
            <a:r>
              <a:rPr lang="ru-RU" dirty="0" err="1" smtClean="0"/>
              <a:t>Баст</a:t>
            </a:r>
            <a:r>
              <a:rPr lang="ru-RU" dirty="0" smtClean="0"/>
              <a:t>), считавшейся также олицетворением солнечного и лунного света. Богиню изображали как женщину с кошачьей головой или в виде львицы. </a:t>
            </a:r>
            <a:r>
              <a:rPr lang="ru-RU" dirty="0" err="1" smtClean="0"/>
              <a:t>Бастет</a:t>
            </a:r>
            <a:r>
              <a:rPr lang="ru-RU" dirty="0" smtClean="0"/>
              <a:t> считалась дочерью Осириса и Изиды. Ей посвящались молитвы: «Она может даровать жизнь и силу, всё здоровье и радость сердца» или «Я кошка, мать жизни». </a:t>
            </a:r>
            <a:endParaRPr lang="ru-RU" dirty="0"/>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9" y="367984"/>
            <a:ext cx="1167580" cy="265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22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ки котов фото 9"/>
          <p:cNvPicPr/>
          <p:nvPr/>
        </p:nvPicPr>
        <p:blipFill>
          <a:blip r:embed="rId2"/>
          <a:srcRect/>
          <a:stretch>
            <a:fillRect/>
          </a:stretch>
        </p:blipFill>
        <p:spPr bwMode="auto">
          <a:xfrm>
            <a:off x="5171032" y="920775"/>
            <a:ext cx="3811113" cy="5785611"/>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73" t="2356" r="5121" b="1"/>
          <a:stretch/>
        </p:blipFill>
        <p:spPr bwMode="auto">
          <a:xfrm>
            <a:off x="231365" y="920086"/>
            <a:ext cx="2130280" cy="2961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descr="Рисунки котов фото 8"/>
          <p:cNvPicPr/>
          <p:nvPr/>
        </p:nvPicPr>
        <p:blipFill>
          <a:blip r:embed="rId4"/>
          <a:srcRect/>
          <a:stretch>
            <a:fillRect/>
          </a:stretch>
        </p:blipFill>
        <p:spPr bwMode="auto">
          <a:xfrm>
            <a:off x="2483768" y="920775"/>
            <a:ext cx="2520280" cy="2964692"/>
          </a:xfrm>
          <a:prstGeom prst="rect">
            <a:avLst/>
          </a:prstGeom>
          <a:noFill/>
          <a:ln w="9525">
            <a:noFill/>
            <a:miter lim="800000"/>
            <a:headEnd/>
            <a:tailEnd/>
          </a:ln>
        </p:spPr>
      </p:pic>
      <p:pic>
        <p:nvPicPr>
          <p:cNvPr id="1027" name="Picture 3" descr="D:\Документы с диска C\Лена-школа\Лена Цель\Живопись и рисунки\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66" y="4055125"/>
            <a:ext cx="3535014" cy="265126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704" y="116632"/>
            <a:ext cx="8609759" cy="61555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a:t>
            </a:r>
            <a:r>
              <a:rPr lang="ru-RU" sz="1600" dirty="0" smtClean="0"/>
              <a:t>Дом без кошки - хорошо откормленной, ухоженной, любимой, - конечно, может быть хорошим домом, но на деле это одно название" Марк Твен</a:t>
            </a:r>
            <a:endParaRPr lang="ru-RU" sz="1600" dirty="0"/>
          </a:p>
        </p:txBody>
      </p:sp>
    </p:spTree>
    <p:extLst>
      <p:ext uri="{BB962C8B-B14F-4D97-AF65-F5344CB8AC3E}">
        <p14:creationId xmlns:p14="http://schemas.microsoft.com/office/powerpoint/2010/main" val="395795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ки котов фото 14"/>
          <p:cNvPicPr/>
          <p:nvPr/>
        </p:nvPicPr>
        <p:blipFill>
          <a:blip r:embed="rId2"/>
          <a:srcRect/>
          <a:stretch>
            <a:fillRect/>
          </a:stretch>
        </p:blipFill>
        <p:spPr bwMode="auto">
          <a:xfrm>
            <a:off x="155246" y="626761"/>
            <a:ext cx="4276725" cy="4762500"/>
          </a:xfrm>
          <a:prstGeom prst="rect">
            <a:avLst/>
          </a:prstGeom>
          <a:noFill/>
          <a:ln w="9525">
            <a:noFill/>
            <a:miter lim="800000"/>
            <a:headEnd/>
            <a:tailEnd/>
          </a:ln>
        </p:spPr>
      </p:pic>
      <p:pic>
        <p:nvPicPr>
          <p:cNvPr id="3" name="Рисунок 2" descr="Рисунки котов фото 2"/>
          <p:cNvPicPr/>
          <p:nvPr/>
        </p:nvPicPr>
        <p:blipFill>
          <a:blip r:embed="rId3"/>
          <a:srcRect/>
          <a:stretch>
            <a:fillRect/>
          </a:stretch>
        </p:blipFill>
        <p:spPr bwMode="auto">
          <a:xfrm>
            <a:off x="4644008" y="1628800"/>
            <a:ext cx="4114428" cy="4258444"/>
          </a:xfrm>
          <a:prstGeom prst="rect">
            <a:avLst/>
          </a:prstGeom>
          <a:noFill/>
          <a:ln w="9525">
            <a:noFill/>
            <a:miter lim="800000"/>
            <a:headEnd/>
            <a:tailEnd/>
          </a:ln>
        </p:spPr>
      </p:pic>
      <p:pic>
        <p:nvPicPr>
          <p:cNvPr id="4" name="Рисунок 3" descr="Котенок / Cat">
            <a:hlinkClick r:id="rId4" tgtFrame="_blank"/>
          </p:cNvPr>
          <p:cNvPicPr/>
          <p:nvPr/>
        </p:nvPicPr>
        <p:blipFill>
          <a:blip r:embed="rId5"/>
          <a:srcRect/>
          <a:stretch>
            <a:fillRect/>
          </a:stretch>
        </p:blipFill>
        <p:spPr bwMode="auto">
          <a:xfrm>
            <a:off x="899592" y="5389261"/>
            <a:ext cx="1656184" cy="1440160"/>
          </a:xfrm>
          <a:prstGeom prst="rect">
            <a:avLst/>
          </a:prstGeom>
          <a:noFill/>
          <a:ln w="9525">
            <a:noFill/>
            <a:miter lim="800000"/>
            <a:headEnd/>
            <a:tailEnd/>
          </a:ln>
        </p:spPr>
      </p:pic>
      <p:pic>
        <p:nvPicPr>
          <p:cNvPr id="5" name="Рисунок 4" descr="Котенок / Cat">
            <a:hlinkClick r:id="rId6" tgtFrame="_blank"/>
          </p:cNvPr>
          <p:cNvPicPr/>
          <p:nvPr/>
        </p:nvPicPr>
        <p:blipFill rotWithShape="1">
          <a:blip r:embed="rId7"/>
          <a:srcRect b="14592"/>
          <a:stretch/>
        </p:blipFill>
        <p:spPr bwMode="auto">
          <a:xfrm>
            <a:off x="5704713" y="513961"/>
            <a:ext cx="1323873" cy="958023"/>
          </a:xfrm>
          <a:prstGeom prst="rect">
            <a:avLst/>
          </a:prstGeom>
          <a:noFill/>
          <a:ln w="9525">
            <a:noFill/>
            <a:miter lim="800000"/>
            <a:headEnd/>
            <a:tailEnd/>
          </a:ln>
        </p:spPr>
      </p:pic>
      <p:sp>
        <p:nvSpPr>
          <p:cNvPr id="6" name="Прямоугольник 5"/>
          <p:cNvSpPr/>
          <p:nvPr/>
        </p:nvSpPr>
        <p:spPr>
          <a:xfrm>
            <a:off x="251520" y="116632"/>
            <a:ext cx="842493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"Я дал приказ коту, а кот передал его своему хвосту" Китайская пословица</a:t>
            </a:r>
            <a:endParaRPr lang="ru-RU" dirty="0"/>
          </a:p>
        </p:txBody>
      </p:sp>
      <p:sp>
        <p:nvSpPr>
          <p:cNvPr id="7" name="Прямоугольник 6"/>
          <p:cNvSpPr/>
          <p:nvPr/>
        </p:nvSpPr>
        <p:spPr>
          <a:xfrm>
            <a:off x="3203848" y="6114253"/>
            <a:ext cx="54006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"В начале мира Солнце сотворило льва, а Луна - кошку" Древнегреческое поверье</a:t>
            </a:r>
            <a:endParaRPr lang="ru-RU" dirty="0"/>
          </a:p>
        </p:txBody>
      </p:sp>
    </p:spTree>
    <p:extLst>
      <p:ext uri="{BB962C8B-B14F-4D97-AF65-F5344CB8AC3E}">
        <p14:creationId xmlns:p14="http://schemas.microsoft.com/office/powerpoint/2010/main" val="331101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кументы с диска C\Лена-школа\Лена\Рисунки\1288168582_k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249924"/>
            <a:ext cx="2051202"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Документы с диска C\Лена-школа\Лена\Рисунки\b0df9a3c27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773" y="278924"/>
            <a:ext cx="3161088" cy="2678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Документы с диска C\Лена-школа\Лена\Рисунки\MariaEmeljanova_3_Koteiko_r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664308"/>
            <a:ext cx="2583309" cy="3154152"/>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029" name="Picture 5" descr="D:\Документы с диска C\Лена-школа\Лена\Рисунки\Xenopus_6_koteiko_r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167222"/>
            <a:ext cx="2232248" cy="1825483"/>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5373216"/>
            <a:ext cx="5496689"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«Компьютер </a:t>
            </a:r>
            <a:r>
              <a:rPr lang="ru-RU" dirty="0"/>
              <a:t>и кот чем-то похожи. Оба урчат и весь день лежат неподвижно. И у обоих есть секреты, которыми они не хотят </a:t>
            </a:r>
            <a:r>
              <a:rPr lang="ru-RU" dirty="0" smtClean="0"/>
              <a:t>делиться»  </a:t>
            </a:r>
            <a:r>
              <a:rPr lang="ru-RU" dirty="0"/>
              <a:t>Джон Апдайк</a:t>
            </a:r>
          </a:p>
        </p:txBody>
      </p:sp>
      <p:pic>
        <p:nvPicPr>
          <p:cNvPr id="1030" name="Picture 6" descr="D:\Документы с диска C\Лена-школа\Лена\Рисунки\75821adba31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78924"/>
            <a:ext cx="2782820" cy="21415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Документы с диска C\Лена-школа\Лена\Рисунки\328329_3177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2699824"/>
            <a:ext cx="3439620" cy="251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52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исунки котов фото 0"/>
          <p:cNvPicPr/>
          <p:nvPr/>
        </p:nvPicPr>
        <p:blipFill>
          <a:blip r:embed="rId2"/>
          <a:srcRect/>
          <a:stretch>
            <a:fillRect/>
          </a:stretch>
        </p:blipFill>
        <p:spPr bwMode="auto">
          <a:xfrm>
            <a:off x="4355976" y="3645024"/>
            <a:ext cx="4330452" cy="3212976"/>
          </a:xfrm>
          <a:prstGeom prst="rect">
            <a:avLst/>
          </a:prstGeom>
          <a:noFill/>
          <a:ln w="9525">
            <a:noFill/>
            <a:miter lim="800000"/>
            <a:headEnd/>
            <a:tailEnd/>
          </a:ln>
        </p:spPr>
      </p:pic>
      <p:pic>
        <p:nvPicPr>
          <p:cNvPr id="4" name="Рисунок 3" descr="Рисунки котов фото 11"/>
          <p:cNvPicPr/>
          <p:nvPr/>
        </p:nvPicPr>
        <p:blipFill>
          <a:blip r:embed="rId3"/>
          <a:srcRect/>
          <a:stretch>
            <a:fillRect/>
          </a:stretch>
        </p:blipFill>
        <p:spPr bwMode="auto">
          <a:xfrm>
            <a:off x="179512" y="148340"/>
            <a:ext cx="3960440" cy="3396396"/>
          </a:xfrm>
          <a:prstGeom prst="rect">
            <a:avLst/>
          </a:prstGeom>
          <a:noFill/>
          <a:ln w="9525">
            <a:noFill/>
            <a:miter lim="800000"/>
            <a:headEnd/>
            <a:tailEnd/>
          </a:ln>
        </p:spPr>
      </p:pic>
      <p:pic>
        <p:nvPicPr>
          <p:cNvPr id="5" name="Рисунок 4" descr="Рисунки котов фото 4"/>
          <p:cNvPicPr/>
          <p:nvPr/>
        </p:nvPicPr>
        <p:blipFill>
          <a:blip r:embed="rId4"/>
          <a:srcRect/>
          <a:stretch>
            <a:fillRect/>
          </a:stretch>
        </p:blipFill>
        <p:spPr bwMode="auto">
          <a:xfrm>
            <a:off x="4788024" y="148340"/>
            <a:ext cx="3898404" cy="3159968"/>
          </a:xfrm>
          <a:prstGeom prst="rect">
            <a:avLst/>
          </a:prstGeom>
          <a:noFill/>
          <a:ln w="9525">
            <a:noFill/>
            <a:miter lim="800000"/>
            <a:headEnd/>
            <a:tailEnd/>
          </a:ln>
        </p:spPr>
      </p:pic>
      <p:pic>
        <p:nvPicPr>
          <p:cNvPr id="5122" name="Picture 2" descr="D:\Документы с диска C\Лена-школа\Лена Цель\Живопись и рисунки\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34" y="3871617"/>
            <a:ext cx="3721596" cy="279119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11560" y="3225286"/>
            <a:ext cx="782605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"Собака видит Бога в своем хозяине. Кошка видит бога в зеркале" Неизвестный автор</a:t>
            </a:r>
            <a:endParaRPr lang="ru-RU" dirty="0"/>
          </a:p>
        </p:txBody>
      </p:sp>
    </p:spTree>
    <p:extLst>
      <p:ext uri="{BB962C8B-B14F-4D97-AF65-F5344CB8AC3E}">
        <p14:creationId xmlns:p14="http://schemas.microsoft.com/office/powerpoint/2010/main" val="3407365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4425" y="3060425"/>
            <a:ext cx="457200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r>
              <a:rPr lang="ru-RU" b="1" dirty="0"/>
              <a:t>Хитрюги-</a:t>
            </a:r>
            <a:r>
              <a:rPr lang="ru-RU" b="1" dirty="0" err="1"/>
              <a:t>ХиЧники</a:t>
            </a:r>
            <a:r>
              <a:rPr lang="ru-RU" b="1" dirty="0"/>
              <a:t> :)) / Стахеев Владимир</a:t>
            </a:r>
            <a:endParaRPr lang="ru-RU" dirty="0"/>
          </a:p>
        </p:txBody>
      </p:sp>
      <p:pic>
        <p:nvPicPr>
          <p:cNvPr id="3" name="Рисунок 2" descr="Нарисованные котэ . - работы, художник"/>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077072"/>
            <a:ext cx="2843808" cy="2016224"/>
          </a:xfrm>
          <a:prstGeom prst="rect">
            <a:avLst/>
          </a:prstGeom>
          <a:noFill/>
          <a:ln>
            <a:noFill/>
          </a:ln>
        </p:spPr>
      </p:pic>
      <p:pic>
        <p:nvPicPr>
          <p:cNvPr id="4" name="Рисунок 3" descr="http://s59.radikal.ru/i166/1111/13/de18ca715c11.jpg"/>
          <p:cNvPicPr/>
          <p:nvPr/>
        </p:nvPicPr>
        <p:blipFill>
          <a:blip r:embed="rId3">
            <a:extLst>
              <a:ext uri="{28A0092B-C50C-407E-A947-70E740481C1C}">
                <a14:useLocalDpi xmlns:a14="http://schemas.microsoft.com/office/drawing/2010/main" val="0"/>
              </a:ext>
            </a:extLst>
          </a:blip>
          <a:srcRect/>
          <a:stretch>
            <a:fillRect/>
          </a:stretch>
        </p:blipFill>
        <p:spPr bwMode="auto">
          <a:xfrm>
            <a:off x="35496" y="2815155"/>
            <a:ext cx="2610266" cy="4009511"/>
          </a:xfrm>
          <a:prstGeom prst="rect">
            <a:avLst/>
          </a:prstGeom>
          <a:noFill/>
          <a:ln>
            <a:noFill/>
          </a:ln>
        </p:spPr>
      </p:pic>
      <p:pic>
        <p:nvPicPr>
          <p:cNvPr id="5" name="Рисунок 4" descr="531 (640x465, 43Kb)"/>
          <p:cNvPicPr/>
          <p:nvPr/>
        </p:nvPicPr>
        <p:blipFill>
          <a:blip r:embed="rId4">
            <a:extLst>
              <a:ext uri="{28A0092B-C50C-407E-A947-70E740481C1C}">
                <a14:useLocalDpi xmlns:a14="http://schemas.microsoft.com/office/drawing/2010/main" val="0"/>
              </a:ext>
            </a:extLst>
          </a:blip>
          <a:srcRect/>
          <a:stretch>
            <a:fillRect/>
          </a:stretch>
        </p:blipFill>
        <p:spPr bwMode="auto">
          <a:xfrm>
            <a:off x="251520" y="116958"/>
            <a:ext cx="3991807" cy="2698197"/>
          </a:xfrm>
          <a:prstGeom prst="rect">
            <a:avLst/>
          </a:prstGeom>
          <a:noFill/>
          <a:ln>
            <a:noFill/>
          </a:ln>
        </p:spPr>
      </p:pic>
      <p:pic>
        <p:nvPicPr>
          <p:cNvPr id="6" name="Рисунок 5" descr="515 1 (640x510, 44Kb)"/>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16958"/>
            <a:ext cx="3704864" cy="2896856"/>
          </a:xfrm>
          <a:prstGeom prst="rect">
            <a:avLst/>
          </a:prstGeom>
          <a:noFill/>
          <a:ln>
            <a:noFill/>
          </a:ln>
        </p:spPr>
      </p:pic>
      <p:pic>
        <p:nvPicPr>
          <p:cNvPr id="7" name="Рисунок 6" descr="5 (640x430, 23Kb)"/>
          <p:cNvPicPr/>
          <p:nvPr/>
        </p:nvPicPr>
        <p:blipFill>
          <a:blip r:embed="rId6">
            <a:extLst>
              <a:ext uri="{28A0092B-C50C-407E-A947-70E740481C1C}">
                <a14:useLocalDpi xmlns:a14="http://schemas.microsoft.com/office/drawing/2010/main" val="0"/>
              </a:ext>
            </a:extLst>
          </a:blip>
          <a:srcRect/>
          <a:stretch>
            <a:fillRect/>
          </a:stretch>
        </p:blipFill>
        <p:spPr bwMode="auto">
          <a:xfrm>
            <a:off x="2836610" y="4150719"/>
            <a:ext cx="3168352" cy="2673947"/>
          </a:xfrm>
          <a:prstGeom prst="rect">
            <a:avLst/>
          </a:prstGeom>
          <a:noFill/>
          <a:ln>
            <a:noFill/>
          </a:ln>
        </p:spPr>
      </p:pic>
    </p:spTree>
    <p:extLst>
      <p:ext uri="{BB962C8B-B14F-4D97-AF65-F5344CB8AC3E}">
        <p14:creationId xmlns:p14="http://schemas.microsoft.com/office/powerpoint/2010/main" val="52445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101" y="225221"/>
            <a:ext cx="5462587" cy="5602287"/>
          </a:xfrm>
          <a:prstGeom prst="rect">
            <a:avLst/>
          </a:prstGeom>
          <a:noFill/>
          <a:ln w="190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66243" y="6093296"/>
            <a:ext cx="6588224"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dirty="0" smtClean="0"/>
              <a:t>Кошка сидит на окне, деталей почти не видно. Так всегда бывает, когда мы рассматриваем предмет против света.</a:t>
            </a:r>
            <a:endParaRPr lang="ru-RU" dirty="0"/>
          </a:p>
        </p:txBody>
      </p:sp>
      <p:sp>
        <p:nvSpPr>
          <p:cNvPr id="4" name="Прямоугольник 3"/>
          <p:cNvSpPr/>
          <p:nvPr/>
        </p:nvSpPr>
        <p:spPr>
          <a:xfrm>
            <a:off x="57315" y="1887183"/>
            <a:ext cx="3434563" cy="39703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smtClean="0"/>
              <a:t>Любящего хозяина кошка с нетерпением ждет у двери, когда он еще только подходит к дому и входит в подъезд. Оказавшись вдали от дома в силу каких-либо обстоятельств, кошка обязательно найдет дорогу к родному порогу. Именно кошка первой почувствует приближение землетрясения или иного природного катаклизма и по-своему предупредит нас об этом.</a:t>
            </a:r>
            <a:endParaRPr lang="ru-RU" dirty="0"/>
          </a:p>
        </p:txBody>
      </p:sp>
      <p:pic>
        <p:nvPicPr>
          <p:cNvPr id="1026" name="Picture 2" descr="D:\Документы с диска C\Лена-школа\Лена\Рисунки\9031005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897"/>
            <a:ext cx="1705184" cy="195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9683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277</TotalTime>
  <Words>596</Words>
  <Application>Microsoft Office PowerPoint</Application>
  <PresentationFormat>Экран (4:3)</PresentationFormat>
  <Paragraphs>27</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Trebuchet MS</vt:lpstr>
      <vt:lpstr>Wingdings</vt:lpstr>
      <vt:lpstr>Wingdings 2</vt:lpstr>
      <vt:lpstr>Изящная</vt:lpstr>
      <vt:lpstr>Анималистический жанр «изображение кошки в лунном свете»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Анималистический жанр изображение кошки в лунном свете</dc:title>
  <dc:creator>Валерий</dc:creator>
  <cp:lastModifiedBy>DOM</cp:lastModifiedBy>
  <cp:revision>25</cp:revision>
  <dcterms:created xsi:type="dcterms:W3CDTF">2013-01-13T12:28:01Z</dcterms:created>
  <dcterms:modified xsi:type="dcterms:W3CDTF">2019-04-11T19:07:46Z</dcterms:modified>
</cp:coreProperties>
</file>