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6"/>
  </p:notesMasterIdLst>
  <p:sldIdLst>
    <p:sldId id="256" r:id="rId2"/>
    <p:sldId id="282" r:id="rId3"/>
    <p:sldId id="284" r:id="rId4"/>
    <p:sldId id="291" r:id="rId5"/>
    <p:sldId id="270" r:id="rId6"/>
    <p:sldId id="275" r:id="rId7"/>
    <p:sldId id="281" r:id="rId8"/>
    <p:sldId id="280" r:id="rId9"/>
    <p:sldId id="276" r:id="rId10"/>
    <p:sldId id="274" r:id="rId11"/>
    <p:sldId id="271" r:id="rId12"/>
    <p:sldId id="277" r:id="rId13"/>
    <p:sldId id="272" r:id="rId14"/>
    <p:sldId id="273" r:id="rId15"/>
    <p:sldId id="268" r:id="rId16"/>
    <p:sldId id="258" r:id="rId17"/>
    <p:sldId id="259" r:id="rId18"/>
    <p:sldId id="260" r:id="rId19"/>
    <p:sldId id="261" r:id="rId20"/>
    <p:sldId id="262" r:id="rId21"/>
    <p:sldId id="263" r:id="rId22"/>
    <p:sldId id="264" r:id="rId23"/>
    <p:sldId id="265" r:id="rId24"/>
    <p:sldId id="269"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51" autoAdjust="0"/>
  </p:normalViewPr>
  <p:slideViewPr>
    <p:cSldViewPr>
      <p:cViewPr varScale="1">
        <p:scale>
          <a:sx n="110" d="100"/>
          <a:sy n="110" d="100"/>
        </p:scale>
        <p:origin x="326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9A18EC-D333-4190-83AD-775EC4B945C4}" type="datetimeFigureOut">
              <a:rPr lang="ru-RU" smtClean="0"/>
              <a:t>07.04.2019</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A5DDBF-4E1D-4A2A-89C4-35DAF6FF3C0D}" type="slidenum">
              <a:rPr lang="ru-RU" smtClean="0"/>
              <a:t>‹#›</a:t>
            </a:fld>
            <a:endParaRPr lang="ru-RU" dirty="0"/>
          </a:p>
        </p:txBody>
      </p:sp>
    </p:spTree>
    <p:extLst>
      <p:ext uri="{BB962C8B-B14F-4D97-AF65-F5344CB8AC3E}">
        <p14:creationId xmlns:p14="http://schemas.microsoft.com/office/powerpoint/2010/main" val="549619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A5DDBF-4E1D-4A2A-89C4-35DAF6FF3C0D}" type="slidenum">
              <a:rPr lang="ru-RU" smtClean="0"/>
              <a:t>1</a:t>
            </a:fld>
            <a:endParaRPr lang="ru-RU" dirty="0"/>
          </a:p>
        </p:txBody>
      </p:sp>
    </p:spTree>
    <p:extLst>
      <p:ext uri="{BB962C8B-B14F-4D97-AF65-F5344CB8AC3E}">
        <p14:creationId xmlns:p14="http://schemas.microsoft.com/office/powerpoint/2010/main" val="2312687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A5DDBF-4E1D-4A2A-89C4-35DAF6FF3C0D}" type="slidenum">
              <a:rPr lang="ru-RU" smtClean="0"/>
              <a:t>9</a:t>
            </a:fld>
            <a:endParaRPr lang="ru-RU" dirty="0"/>
          </a:p>
        </p:txBody>
      </p:sp>
    </p:spTree>
    <p:extLst>
      <p:ext uri="{BB962C8B-B14F-4D97-AF65-F5344CB8AC3E}">
        <p14:creationId xmlns:p14="http://schemas.microsoft.com/office/powerpoint/2010/main" val="170021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A5DDBF-4E1D-4A2A-89C4-35DAF6FF3C0D}" type="slidenum">
              <a:rPr lang="ru-RU" smtClean="0"/>
              <a:t>11</a:t>
            </a:fld>
            <a:endParaRPr lang="ru-RU" dirty="0"/>
          </a:p>
        </p:txBody>
      </p:sp>
    </p:spTree>
    <p:extLst>
      <p:ext uri="{BB962C8B-B14F-4D97-AF65-F5344CB8AC3E}">
        <p14:creationId xmlns:p14="http://schemas.microsoft.com/office/powerpoint/2010/main" val="3215815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p>
            <a:fld id="{A67D1E22-B9E2-4DD9-BF94-416C301BE352}" type="datetimeFigureOut">
              <a:rPr lang="ru-RU" smtClean="0"/>
              <a:t>07.04.2019</a:t>
            </a:fld>
            <a:endParaRPr lang="ru-RU" dirty="0"/>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EB397173-BA70-4ED8-B402-47DD132BB6A9}" type="slidenum">
              <a:rPr lang="ru-RU" smtClean="0"/>
              <a:t>‹#›</a:t>
            </a:fld>
            <a:endParaRPr lang="ru-RU" dirty="0"/>
          </a:p>
        </p:txBody>
      </p:sp>
      <p:sp>
        <p:nvSpPr>
          <p:cNvPr id="12" name="Нижний колонтитул 11"/>
          <p:cNvSpPr>
            <a:spLocks noGrp="1"/>
          </p:cNvSpPr>
          <p:nvPr>
            <p:ph type="ftr" sz="quarter" idx="12"/>
          </p:nvPr>
        </p:nvSpPr>
        <p:spPr>
          <a:xfrm>
            <a:off x="1600200" y="6509004"/>
            <a:ext cx="3907464" cy="274320"/>
          </a:xfrm>
        </p:spPr>
        <p:txBody>
          <a:bodyPr vert="horz" rtlCol="0"/>
          <a:lstStyle/>
          <a:p>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7D1E22-B9E2-4DD9-BF94-416C301BE352}" type="datetimeFigureOut">
              <a:rPr lang="ru-RU" smtClean="0"/>
              <a:t>07.04.2019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B397173-BA70-4ED8-B402-47DD132BB6A9}"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7D1E22-B9E2-4DD9-BF94-416C301BE352}" type="datetimeFigureOut">
              <a:rPr lang="ru-RU" smtClean="0"/>
              <a:t>07.04.2019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B397173-BA70-4ED8-B402-47DD132BB6A9}"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7D1E22-B9E2-4DD9-BF94-416C301BE352}" type="datetimeFigureOut">
              <a:rPr lang="ru-RU" smtClean="0"/>
              <a:t>07.04.2019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B397173-BA70-4ED8-B402-47DD132BB6A9}"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p>
            <a:fld id="{A67D1E22-B9E2-4DD9-BF94-416C301BE352}" type="datetimeFigureOut">
              <a:rPr lang="ru-RU" smtClean="0"/>
              <a:t>07.04.2019</a:t>
            </a:fld>
            <a:endParaRPr lang="ru-RU" dirty="0"/>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EB397173-BA70-4ED8-B402-47DD132BB6A9}" type="slidenum">
              <a:rPr lang="ru-RU" smtClean="0"/>
              <a:t>‹#›</a:t>
            </a:fld>
            <a:endParaRPr lang="ru-RU" dirty="0"/>
          </a:p>
        </p:txBody>
      </p:sp>
      <p:sp>
        <p:nvSpPr>
          <p:cNvPr id="10" name="Нижний колонтитул 9"/>
          <p:cNvSpPr>
            <a:spLocks noGrp="1"/>
          </p:cNvSpPr>
          <p:nvPr>
            <p:ph type="ftr" sz="quarter" idx="12"/>
          </p:nvPr>
        </p:nvSpPr>
        <p:spPr>
          <a:xfrm>
            <a:off x="1600200" y="6513670"/>
            <a:ext cx="3907464" cy="274320"/>
          </a:xfrm>
        </p:spPr>
        <p:txBody>
          <a:bodyPr vert="horz" rtlCol="0"/>
          <a:lstStyle/>
          <a:p>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A67D1E22-B9E2-4DD9-BF94-416C301BE352}" type="datetimeFigureOut">
              <a:rPr lang="ru-RU" smtClean="0"/>
              <a:t>07.04.2019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a:xfrm>
            <a:off x="8641080" y="6514568"/>
            <a:ext cx="464288" cy="274320"/>
          </a:xfrm>
        </p:spPr>
        <p:txBody>
          <a:bodyPr/>
          <a:lstStyle/>
          <a:p>
            <a:fld id="{EB397173-BA70-4ED8-B402-47DD132BB6A9}" type="slidenum">
              <a:rPr lang="ru-RU" smtClean="0"/>
              <a:t>‹#›</a:t>
            </a:fld>
            <a:endParaRPr lang="ru-RU" dirty="0"/>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dirty="0"/>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dirty="0"/>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A67D1E22-B9E2-4DD9-BF94-416C301BE352}" type="datetimeFigureOut">
              <a:rPr lang="ru-RU" smtClean="0"/>
              <a:t>07.04.2019</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a:xfrm>
            <a:off x="8641080" y="6514568"/>
            <a:ext cx="464288" cy="274320"/>
          </a:xfrm>
        </p:spPr>
        <p:txBody>
          <a:bodyPr/>
          <a:lstStyle/>
          <a:p>
            <a:fld id="{EB397173-BA70-4ED8-B402-47DD132BB6A9}"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A67D1E22-B9E2-4DD9-BF94-416C301BE352}" type="datetimeFigureOut">
              <a:rPr lang="ru-RU" smtClean="0"/>
              <a:t>07.04.2019</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EB397173-BA70-4ED8-B402-47DD132BB6A9}" type="slidenum">
              <a:rPr lang="ru-RU" smtClean="0"/>
              <a:t>‹#›</a:t>
            </a:fld>
            <a:endParaRPr lang="ru-RU" dirty="0"/>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67D1E22-B9E2-4DD9-BF94-416C301BE352}" type="datetimeFigureOut">
              <a:rPr lang="ru-RU" smtClean="0"/>
              <a:t>07.04.2019</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EB397173-BA70-4ED8-B402-47DD132BB6A9}"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p>
            <a:fld id="{A67D1E22-B9E2-4DD9-BF94-416C301BE352}" type="datetimeFigureOut">
              <a:rPr lang="ru-RU" smtClean="0"/>
              <a:t>07.04.2019</a:t>
            </a:fld>
            <a:endParaRPr lang="ru-RU" dirty="0"/>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EB397173-BA70-4ED8-B402-47DD132BB6A9}" type="slidenum">
              <a:rPr lang="ru-RU" smtClean="0"/>
              <a:t>‹#›</a:t>
            </a:fld>
            <a:endParaRPr lang="ru-RU" dirty="0"/>
          </a:p>
        </p:txBody>
      </p:sp>
      <p:sp>
        <p:nvSpPr>
          <p:cNvPr id="11" name="Нижний колонтитул 10"/>
          <p:cNvSpPr>
            <a:spLocks noGrp="1"/>
          </p:cNvSpPr>
          <p:nvPr>
            <p:ph type="ftr" sz="quarter" idx="12"/>
          </p:nvPr>
        </p:nvSpPr>
        <p:spPr>
          <a:xfrm>
            <a:off x="1600200" y="6513670"/>
            <a:ext cx="3907464" cy="274320"/>
          </a:xfrm>
        </p:spPr>
        <p:txBody>
          <a:bodyPr vert="horz" rtlCol="0"/>
          <a:lstStyle/>
          <a:p>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dirty="0"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p>
            <a:fld id="{A67D1E22-B9E2-4DD9-BF94-416C301BE352}" type="datetimeFigureOut">
              <a:rPr lang="ru-RU" smtClean="0"/>
              <a:t>07.04.2019</a:t>
            </a:fld>
            <a:endParaRPr lang="ru-RU" dirty="0"/>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EB397173-BA70-4ED8-B402-47DD132BB6A9}" type="slidenum">
              <a:rPr lang="ru-RU" smtClean="0"/>
              <a:t>‹#›</a:t>
            </a:fld>
            <a:endParaRPr lang="ru-RU" dirty="0"/>
          </a:p>
        </p:txBody>
      </p:sp>
      <p:sp>
        <p:nvSpPr>
          <p:cNvPr id="10" name="Нижний колонтитул 9"/>
          <p:cNvSpPr>
            <a:spLocks noGrp="1"/>
          </p:cNvSpPr>
          <p:nvPr>
            <p:ph type="ftr" sz="quarter" idx="12"/>
          </p:nvPr>
        </p:nvSpPr>
        <p:spPr>
          <a:xfrm>
            <a:off x="1600200" y="6509004"/>
            <a:ext cx="3907464" cy="274320"/>
          </a:xfrm>
        </p:spPr>
        <p:txBody>
          <a:bodyPr vert="horz" rtlCol="0"/>
          <a:lstStyle/>
          <a:p>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ru-RU" dirty="0"/>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A67D1E22-B9E2-4DD9-BF94-416C301BE352}" type="datetimeFigureOut">
              <a:rPr lang="ru-RU" smtClean="0"/>
              <a:t>07.04.2019</a:t>
            </a:fld>
            <a:endParaRPr lang="ru-RU" dirty="0"/>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B397173-BA70-4ED8-B402-47DD132BB6A9}" type="slidenum">
              <a:rPr lang="ru-RU" smtClean="0"/>
              <a:t>‹#›</a:t>
            </a:fld>
            <a:endParaRPr lang="ru-RU" dirty="0"/>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slideLayout" Target="../slideLayouts/slideLayout1.xml"/><Relationship Id="rId16" Type="http://schemas.openxmlformats.org/officeDocument/2006/relationships/image" Target="../media/image11.jpeg"/><Relationship Id="rId1" Type="http://schemas.openxmlformats.org/officeDocument/2006/relationships/tags" Target="../tags/tag1.xml"/><Relationship Id="rId6" Type="http://schemas.openxmlformats.org/officeDocument/2006/relationships/image" Target="../media/image3.jpe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image" Target="../media/image10.png"/><Relationship Id="rId10" Type="http://schemas.microsoft.com/office/2007/relationships/hdphoto" Target="../media/hdphoto2.wdp"/><Relationship Id="rId4" Type="http://schemas.openxmlformats.org/officeDocument/2006/relationships/hyperlink" Target="http://www.x-lines.ru/" TargetMode="External"/><Relationship Id="rId9" Type="http://schemas.openxmlformats.org/officeDocument/2006/relationships/image" Target="../media/image5.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jpeg"/><Relationship Id="rId7" Type="http://schemas.openxmlformats.org/officeDocument/2006/relationships/image" Target="../media/image30.png"/><Relationship Id="rId12"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32.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68937" y="2887878"/>
            <a:ext cx="4078401" cy="2078701"/>
          </a:xfrm>
        </p:spPr>
        <p:style>
          <a:lnRef idx="1">
            <a:schemeClr val="accent1"/>
          </a:lnRef>
          <a:fillRef idx="2">
            <a:schemeClr val="accent1"/>
          </a:fillRef>
          <a:effectRef idx="1">
            <a:schemeClr val="accent1"/>
          </a:effectRef>
          <a:fontRef idx="minor">
            <a:schemeClr val="dk1"/>
          </a:fontRef>
        </p:style>
        <p:txBody>
          <a:bodyPr>
            <a:normAutofit/>
          </a:bodyPr>
          <a:lstStyle/>
          <a:p>
            <a:r>
              <a:rPr lang="ru-RU" b="1" dirty="0" smtClean="0">
                <a:solidFill>
                  <a:schemeClr val="accent1">
                    <a:lumMod val="75000"/>
                  </a:schemeClr>
                </a:solidFill>
              </a:rPr>
              <a:t>Зимний вечер</a:t>
            </a:r>
            <a:endParaRPr lang="ru-RU" b="1" dirty="0">
              <a:solidFill>
                <a:schemeClr val="accent1">
                  <a:lumMod val="75000"/>
                </a:schemeClr>
              </a:solidFill>
            </a:endParaRPr>
          </a:p>
        </p:txBody>
      </p:sp>
      <p:sp>
        <p:nvSpPr>
          <p:cNvPr id="3" name="Подзаголовок 2"/>
          <p:cNvSpPr>
            <a:spLocks noGrp="1"/>
          </p:cNvSpPr>
          <p:nvPr>
            <p:ph type="subTitle" idx="1"/>
          </p:nvPr>
        </p:nvSpPr>
        <p:spPr>
          <a:xfrm>
            <a:off x="5736349" y="6367337"/>
            <a:ext cx="3312368" cy="490663"/>
          </a:xfrm>
        </p:spPr>
        <p:txBody>
          <a:bodyPr>
            <a:normAutofit fontScale="55000" lnSpcReduction="20000"/>
          </a:bodyPr>
          <a:lstStyle/>
          <a:p>
            <a:r>
              <a:rPr lang="ru-RU" b="1" dirty="0" smtClean="0">
                <a:solidFill>
                  <a:schemeClr val="accent4">
                    <a:lumMod val="75000"/>
                  </a:schemeClr>
                </a:solidFill>
              </a:rPr>
              <a:t>Учитель ИЗО Е.И. Юшина</a:t>
            </a:r>
            <a:endParaRPr lang="ru-RU" b="1" dirty="0">
              <a:solidFill>
                <a:schemeClr val="accent4">
                  <a:lumMod val="75000"/>
                </a:schemeClr>
              </a:solidFill>
            </a:endParaRPr>
          </a:p>
        </p:txBody>
      </p:sp>
      <p:pic>
        <p:nvPicPr>
          <p:cNvPr id="4" name="Рисунок 3" descr="http://www.x-lines.ru/icp/abW30/000000/0/42/RvremyPPgodaPPIF8PRzima.png">
            <a:hlinkClick r:id="rId4" tgtFrame="_blank"/>
          </p:cNvPr>
          <p:cNvPicPr/>
          <p:nvPr/>
        </p:nvPicPr>
        <p:blipFill>
          <a:blip r:embed="rId5">
            <a:extLst>
              <a:ext uri="{28A0092B-C50C-407E-A947-70E740481C1C}">
                <a14:useLocalDpi xmlns:a14="http://schemas.microsoft.com/office/drawing/2010/main" val="0"/>
              </a:ext>
            </a:extLst>
          </a:blip>
          <a:srcRect/>
          <a:stretch>
            <a:fillRect/>
          </a:stretch>
        </p:blipFill>
        <p:spPr bwMode="auto">
          <a:xfrm>
            <a:off x="251520" y="260648"/>
            <a:ext cx="8640960" cy="1941150"/>
          </a:xfrm>
          <a:prstGeom prst="rect">
            <a:avLst/>
          </a:prstGeom>
          <a:gradFill flip="none" rotWithShape="1">
            <a:gsLst>
              <a:gs pos="0">
                <a:schemeClr val="accent1">
                  <a:tint val="0"/>
                </a:schemeClr>
              </a:gs>
              <a:gs pos="44000">
                <a:schemeClr val="accent1">
                  <a:tint val="60000"/>
                  <a:satMod val="120000"/>
                </a:schemeClr>
              </a:gs>
              <a:gs pos="100000">
                <a:schemeClr val="accent1">
                  <a:tint val="90000"/>
                  <a:alpha val="100000"/>
                  <a:lumMod val="90000"/>
                </a:schemeClr>
              </a:gs>
            </a:gsLst>
            <a:lin ang="16200000" scaled="1"/>
            <a:tileRect/>
          </a:gradFill>
          <a:ln>
            <a:solidFill>
              <a:srgbClr val="336699"/>
            </a:solidFill>
          </a:ln>
        </p:spPr>
        <p:style>
          <a:lnRef idx="1">
            <a:schemeClr val="accent1"/>
          </a:lnRef>
          <a:fillRef idx="2">
            <a:schemeClr val="accent1"/>
          </a:fillRef>
          <a:effectRef idx="1">
            <a:schemeClr val="accent1"/>
          </a:effectRef>
          <a:fontRef idx="minor">
            <a:schemeClr val="dk1"/>
          </a:fontRef>
        </p:style>
      </p:pic>
      <p:pic>
        <p:nvPicPr>
          <p:cNvPr id="1026" name="Picture 2" descr="D:\Лена\08ce5fdfe52a122491aa3089a6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343" y="2636911"/>
            <a:ext cx="3645545" cy="2736304"/>
          </a:xfrm>
          <a:prstGeom prst="rect">
            <a:avLst/>
          </a:prstGeom>
          <a:ln/>
        </p:spPr>
        <p:style>
          <a:lnRef idx="1">
            <a:schemeClr val="accent3"/>
          </a:lnRef>
          <a:fillRef idx="2">
            <a:schemeClr val="accent3"/>
          </a:fillRef>
          <a:effectRef idx="1">
            <a:schemeClr val="accent3"/>
          </a:effectRef>
          <a:fontRef idx="minor">
            <a:schemeClr val="dk1"/>
          </a:fontRef>
        </p:style>
      </p:pic>
      <p:pic>
        <p:nvPicPr>
          <p:cNvPr id="1028" name="Picture 4" descr="D:\Лена\80716455_large_0_435f1_94936c48_XL.png"/>
          <p:cNvPicPr>
            <a:picLocks noChangeAspect="1" noChangeArrowheads="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7320" y="2451347"/>
            <a:ext cx="492781" cy="565605"/>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a:xfrm>
            <a:off x="12124" y="2636912"/>
            <a:ext cx="5192028" cy="144016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dirty="0">
              <a:solidFill>
                <a:srgbClr val="336699"/>
              </a:solidFill>
            </a:endParaRPr>
          </a:p>
        </p:txBody>
      </p:sp>
      <p:pic>
        <p:nvPicPr>
          <p:cNvPr id="1029" name="Picture 5"/>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586" y="2353543"/>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29893" y="4149080"/>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323441" y="1412776"/>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9791" y="5606203"/>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79286" y="4112969"/>
            <a:ext cx="278315" cy="31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2">
            <a:extLst>
              <a:ext uri="{BEBA8EAE-BF5A-486C-A8C5-ECC9F3942E4B}">
                <a14:imgProps xmlns:a14="http://schemas.microsoft.com/office/drawing/2010/main">
                  <a14:imgLayer r:embed="rId10">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779286" y="3438326"/>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44634" y="1819595"/>
            <a:ext cx="398357" cy="45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18814" y="5085185"/>
            <a:ext cx="399257" cy="42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62754" y="4368776"/>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2">
            <a:duotone>
              <a:prstClr val="black"/>
              <a:schemeClr val="accent4">
                <a:tint val="45000"/>
                <a:satMod val="400000"/>
              </a:schemeClr>
            </a:duotone>
            <a:extLst>
              <a:ext uri="{BEBA8EAE-BF5A-486C-A8C5-ECC9F3942E4B}">
                <a14:imgProps xmlns:a14="http://schemas.microsoft.com/office/drawing/2010/main">
                  <a14:imgLayer r:embed="rId10">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706388" y="5085185"/>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3">
            <a:duotone>
              <a:prstClr val="black"/>
              <a:srgbClr val="D9C3A5">
                <a:tint val="50000"/>
                <a:satMod val="180000"/>
              </a:srgbClr>
            </a:duotone>
            <a:extLst>
              <a:ext uri="{BEBA8EAE-BF5A-486C-A8C5-ECC9F3942E4B}">
                <a14:imgProps xmlns:a14="http://schemas.microsoft.com/office/drawing/2010/main">
                  <a14:imgLayer r:embed="rId10">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4864343" y="6083969"/>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047854" y="405144"/>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349" y="4586803"/>
            <a:ext cx="330842" cy="37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5">
            <a:duotone>
              <a:prstClr val="black"/>
              <a:schemeClr val="accent1">
                <a:tint val="45000"/>
                <a:satMod val="400000"/>
              </a:schemeClr>
            </a:duotone>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7865992" y="1612641"/>
            <a:ext cx="1026488" cy="117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D:\Лена\0_470f7_cb4d3f03_XL.jp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433" y="4272709"/>
            <a:ext cx="1946396" cy="14597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01230" y="4988493"/>
            <a:ext cx="19510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82514"/>
      </p:ext>
    </p:extLst>
  </p:cSld>
  <p:clrMapOvr>
    <a:masterClrMapping/>
  </p:clrMapOvr>
  <p:transition spd="slow" advTm="22006">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500"/>
                                        <p:tgtEl>
                                          <p:spTgt spid="103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0"/>
                                        </p:tgtEl>
                                        <p:attrNameLst>
                                          <p:attrName>style.visibility</p:attrName>
                                        </p:attrNameLst>
                                      </p:cBhvr>
                                      <p:to>
                                        <p:strVal val="visible"/>
                                      </p:to>
                                    </p:set>
                                    <p:animEffect transition="in" filter="fade">
                                      <p:cBhvr>
                                        <p:cTn id="27" dur="500"/>
                                        <p:tgtEl>
                                          <p:spTgt spid="10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5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2"/>
                                        </p:tgtEl>
                                        <p:attrNameLst>
                                          <p:attrName>style.visibility</p:attrName>
                                        </p:attrNameLst>
                                      </p:cBhvr>
                                      <p:to>
                                        <p:strVal val="visible"/>
                                      </p:to>
                                    </p:set>
                                    <p:animEffect transition="in" filter="fade">
                                      <p:cBhvr>
                                        <p:cTn id="37" dur="500"/>
                                        <p:tgtEl>
                                          <p:spTgt spid="10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5"/>
                                        </p:tgtEl>
                                        <p:attrNameLst>
                                          <p:attrName>style.visibility</p:attrName>
                                        </p:attrNameLst>
                                      </p:cBhvr>
                                      <p:to>
                                        <p:strVal val="visible"/>
                                      </p:to>
                                    </p:set>
                                    <p:animEffect transition="in" filter="fade">
                                      <p:cBhvr>
                                        <p:cTn id="42" dur="500"/>
                                        <p:tgtEl>
                                          <p:spTgt spid="103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4234" y="908720"/>
            <a:ext cx="5763950" cy="2520280"/>
          </a:xfrm>
        </p:spPr>
        <p:txBody>
          <a:bodyPr/>
          <a:lstStyle/>
          <a:p>
            <a:endParaRPr lang="ru-RU" dirty="0"/>
          </a:p>
        </p:txBody>
      </p:sp>
      <p:sp>
        <p:nvSpPr>
          <p:cNvPr id="3" name="Подзаголовок 2"/>
          <p:cNvSpPr>
            <a:spLocks noGrp="1"/>
          </p:cNvSpPr>
          <p:nvPr>
            <p:ph type="subTitle" idx="1"/>
          </p:nvPr>
        </p:nvSpPr>
        <p:spPr>
          <a:xfrm>
            <a:off x="5868144" y="6309320"/>
            <a:ext cx="3168352" cy="548680"/>
          </a:xfrm>
        </p:spPr>
        <p:txBody>
          <a:bodyPr>
            <a:normAutofit/>
          </a:bodyPr>
          <a:lstStyle/>
          <a:p>
            <a:r>
              <a:rPr lang="ru-RU" sz="2000" b="1" dirty="0" smtClean="0">
                <a:solidFill>
                  <a:srgbClr val="676A55">
                    <a:tint val="100000"/>
                    <a:shade val="90000"/>
                    <a:satMod val="250000"/>
                    <a:alpha val="100000"/>
                  </a:srgbClr>
                </a:solidFill>
                <a:effectLst>
                  <a:outerShdw blurRad="38100" dist="25500" dir="5400000" algn="tl" rotWithShape="0">
                    <a:srgbClr val="000000">
                      <a:satMod val="180000"/>
                      <a:alpha val="75000"/>
                    </a:srgbClr>
                  </a:outerShdw>
                </a:effectLst>
                <a:ea typeface="+mj-ea"/>
                <a:cs typeface="+mj-cs"/>
              </a:rPr>
              <a:t>Янулевич </a:t>
            </a:r>
            <a:r>
              <a:rPr lang="ru-RU" sz="2000" b="1" dirty="0">
                <a:solidFill>
                  <a:srgbClr val="676A55">
                    <a:tint val="100000"/>
                    <a:shade val="90000"/>
                    <a:satMod val="250000"/>
                    <a:alpha val="100000"/>
                  </a:srgbClr>
                </a:solidFill>
                <a:effectLst>
                  <a:outerShdw blurRad="38100" dist="25500" dir="5400000" algn="tl" rotWithShape="0">
                    <a:srgbClr val="000000">
                      <a:satMod val="180000"/>
                      <a:alpha val="75000"/>
                    </a:srgbClr>
                  </a:outerShdw>
                </a:effectLst>
                <a:ea typeface="+mj-ea"/>
                <a:cs typeface="+mj-cs"/>
              </a:rPr>
              <a:t>Геннадий</a:t>
            </a:r>
            <a:endParaRPr lang="ru-RU" dirty="0"/>
          </a:p>
        </p:txBody>
      </p:sp>
      <p:pic>
        <p:nvPicPr>
          <p:cNvPr id="1026" name="Picture 2" descr="D:\Зима\j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1607"/>
            <a:ext cx="8318698" cy="5934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75878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6062219"/>
            <a:ext cx="4518757" cy="646331"/>
          </a:xfrm>
          <a:prstGeom prst="rect">
            <a:avLst/>
          </a:prstGeom>
        </p:spPr>
        <p:txBody>
          <a:bodyPr wrap="square">
            <a:spAutoFit/>
          </a:bodyPr>
          <a:lstStyle/>
          <a:p>
            <a:pPr algn="r"/>
            <a:r>
              <a:rPr lang="ru-RU" b="1" dirty="0" smtClean="0">
                <a:solidFill>
                  <a:schemeClr val="accent4">
                    <a:lumMod val="50000"/>
                  </a:schemeClr>
                </a:solidFill>
                <a:effectLst>
                  <a:outerShdw blurRad="38100" dist="38100" dir="2700000" algn="tl">
                    <a:srgbClr val="000000">
                      <a:alpha val="43137"/>
                    </a:srgbClr>
                  </a:outerShdw>
                </a:effectLst>
              </a:rPr>
              <a:t>Зимний сон ( зима ). 1908-1914</a:t>
            </a:r>
          </a:p>
          <a:p>
            <a:pPr algn="r"/>
            <a:r>
              <a:rPr lang="ru-RU" b="1" dirty="0" smtClean="0">
                <a:solidFill>
                  <a:schemeClr val="accent4">
                    <a:lumMod val="50000"/>
                  </a:schemeClr>
                </a:solidFill>
                <a:effectLst>
                  <a:outerShdw blurRad="38100" dist="38100" dir="2700000" algn="tl">
                    <a:srgbClr val="000000">
                      <a:alpha val="43137"/>
                    </a:srgbClr>
                  </a:outerShdw>
                </a:effectLst>
              </a:rPr>
              <a:t>Васнецов </a:t>
            </a:r>
            <a:r>
              <a:rPr lang="ru-RU" b="1" dirty="0">
                <a:solidFill>
                  <a:schemeClr val="accent4">
                    <a:lumMod val="50000"/>
                  </a:schemeClr>
                </a:solidFill>
                <a:effectLst>
                  <a:outerShdw blurRad="38100" dist="38100" dir="2700000" algn="tl">
                    <a:srgbClr val="000000">
                      <a:alpha val="43137"/>
                    </a:srgbClr>
                  </a:outerShdw>
                </a:effectLst>
              </a:rPr>
              <a:t>А</a:t>
            </a:r>
            <a:r>
              <a:rPr lang="ru-RU" b="1" dirty="0" smtClean="0">
                <a:solidFill>
                  <a:schemeClr val="accent4">
                    <a:lumMod val="50000"/>
                  </a:schemeClr>
                </a:solidFill>
                <a:effectLst>
                  <a:outerShdw blurRad="38100" dist="38100" dir="2700000" algn="tl">
                    <a:srgbClr val="000000">
                      <a:alpha val="43137"/>
                    </a:srgbClr>
                  </a:outerShdw>
                </a:effectLst>
              </a:rPr>
              <a:t>поллинарий Михайлович</a:t>
            </a:r>
            <a:endParaRPr lang="ru-RU" b="1" dirty="0">
              <a:solidFill>
                <a:schemeClr val="accent4">
                  <a:lumMod val="50000"/>
                </a:schemeClr>
              </a:solidFill>
              <a:effectLst>
                <a:outerShdw blurRad="38100" dist="38100" dir="2700000" algn="tl">
                  <a:srgbClr val="000000">
                    <a:alpha val="43137"/>
                  </a:srgbClr>
                </a:outerShdw>
              </a:effectLst>
            </a:endParaRPr>
          </a:p>
        </p:txBody>
      </p:sp>
      <p:pic>
        <p:nvPicPr>
          <p:cNvPr id="3" name="Picture 2" descr="D:\Зима\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92124"/>
            <a:ext cx="7908412" cy="5595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184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Зима\55b895f5894a42b4410dd52a4c2f77a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08" y="116632"/>
            <a:ext cx="7427168" cy="6114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99992" y="6381328"/>
            <a:ext cx="4419928" cy="369332"/>
          </a:xfrm>
          <a:prstGeom prst="rect">
            <a:avLst/>
          </a:prstGeom>
        </p:spPr>
        <p:txBody>
          <a:bodyPr wrap="none">
            <a:spAutoFit/>
          </a:bodyPr>
          <a:lstStyle/>
          <a:p>
            <a:r>
              <a:rPr lang="ru-RU" b="1" dirty="0" smtClean="0"/>
              <a:t>Виктория </a:t>
            </a:r>
            <a:r>
              <a:rPr lang="ru-RU" b="1" dirty="0"/>
              <a:t>Л</a:t>
            </a:r>
            <a:r>
              <a:rPr lang="ru-RU" b="1" dirty="0" smtClean="0"/>
              <a:t>ёвина. «Сказочный вечер»</a:t>
            </a:r>
            <a:endParaRPr lang="ru-RU" b="1" dirty="0"/>
          </a:p>
        </p:txBody>
      </p:sp>
    </p:spTree>
    <p:extLst>
      <p:ext uri="{BB962C8B-B14F-4D97-AF65-F5344CB8AC3E}">
        <p14:creationId xmlns:p14="http://schemas.microsoft.com/office/powerpoint/2010/main" val="3876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808" y="4221088"/>
            <a:ext cx="1008112" cy="1296144"/>
          </a:xfrm>
        </p:spPr>
        <p:txBody>
          <a:bodyPr>
            <a:normAutofit/>
          </a:bodyPr>
          <a:lstStyle/>
          <a:p>
            <a:endParaRPr lang="ru-RU" dirty="0"/>
          </a:p>
        </p:txBody>
      </p:sp>
      <p:sp>
        <p:nvSpPr>
          <p:cNvPr id="3" name="Текст 2"/>
          <p:cNvSpPr>
            <a:spLocks noGrp="1"/>
          </p:cNvSpPr>
          <p:nvPr>
            <p:ph type="body" sz="half" idx="2"/>
          </p:nvPr>
        </p:nvSpPr>
        <p:spPr>
          <a:xfrm>
            <a:off x="3851920" y="6082476"/>
            <a:ext cx="5328592" cy="694657"/>
          </a:xfrm>
        </p:spPr>
        <p:txBody>
          <a:bodyPr>
            <a:noAutofit/>
          </a:bodyPr>
          <a:lstStyle/>
          <a:p>
            <a:r>
              <a:rPr lang="ru-RU" sz="2000" b="1" dirty="0" smtClean="0">
                <a:solidFill>
                  <a:schemeClr val="accent4">
                    <a:lumMod val="50000"/>
                  </a:schemeClr>
                </a:solidFill>
                <a:effectLst>
                  <a:outerShdw blurRad="38100" dist="38100" dir="2700000" algn="tl">
                    <a:srgbClr val="000000">
                      <a:alpha val="43137"/>
                    </a:srgbClr>
                  </a:outerShdw>
                </a:effectLst>
              </a:rPr>
              <a:t>Зимний закат в еловом лесу.</a:t>
            </a:r>
          </a:p>
          <a:p>
            <a:r>
              <a:rPr lang="ru-RU" sz="2000" b="1" dirty="0" smtClean="0">
                <a:solidFill>
                  <a:schemeClr val="accent4">
                    <a:lumMod val="50000"/>
                  </a:schemeClr>
                </a:solidFill>
                <a:effectLst>
                  <a:outerShdw blurRad="38100" dist="38100" dir="2700000" algn="tl">
                    <a:srgbClr val="000000">
                      <a:alpha val="43137"/>
                    </a:srgbClr>
                  </a:outerShdw>
                </a:effectLst>
              </a:rPr>
              <a:t> Клевер Юлий Юльевич</a:t>
            </a:r>
          </a:p>
          <a:p>
            <a:endParaRPr lang="ru-RU" sz="1800" b="1" dirty="0"/>
          </a:p>
        </p:txBody>
      </p:sp>
      <p:sp>
        <p:nvSpPr>
          <p:cNvPr id="5" name="Рисунок 4"/>
          <p:cNvSpPr>
            <a:spLocks noGrp="1"/>
          </p:cNvSpPr>
          <p:nvPr>
            <p:ph type="pic" idx="1"/>
          </p:nvPr>
        </p:nvSpPr>
        <p:spPr>
          <a:xfrm>
            <a:off x="251520" y="260648"/>
            <a:ext cx="8534400" cy="4343400"/>
          </a:xfrm>
        </p:spPr>
      </p:sp>
      <p:pic>
        <p:nvPicPr>
          <p:cNvPr id="7" name="Picture 3" descr="D:\Зима\tWsk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2637"/>
            <a:ext cx="7128792" cy="5898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169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7957" y="6152747"/>
            <a:ext cx="5652120" cy="530699"/>
          </a:xfrm>
        </p:spPr>
        <p:txBody>
          <a:bodyPr>
            <a:normAutofit/>
          </a:bodyPr>
          <a:lstStyle/>
          <a:p>
            <a:r>
              <a:rPr lang="ru-RU" dirty="0"/>
              <a:t>Шильдер Андрей </a:t>
            </a:r>
            <a:r>
              <a:rPr lang="ru-RU" dirty="0" smtClean="0"/>
              <a:t>Николаевич. «Ноябрь»</a:t>
            </a:r>
            <a:endParaRPr lang="ru-RU" dirty="0"/>
          </a:p>
        </p:txBody>
      </p:sp>
      <p:sp>
        <p:nvSpPr>
          <p:cNvPr id="3" name="Текст 2"/>
          <p:cNvSpPr>
            <a:spLocks noGrp="1"/>
          </p:cNvSpPr>
          <p:nvPr>
            <p:ph type="body" sz="half" idx="2"/>
          </p:nvPr>
        </p:nvSpPr>
        <p:spPr>
          <a:xfrm>
            <a:off x="1907704" y="3861048"/>
            <a:ext cx="5184576" cy="423919"/>
          </a:xfrm>
        </p:spPr>
        <p:txBody>
          <a:bodyPr/>
          <a:lstStyle/>
          <a:p>
            <a:endParaRPr lang="ru-RU" dirty="0"/>
          </a:p>
        </p:txBody>
      </p:sp>
      <p:sp>
        <p:nvSpPr>
          <p:cNvPr id="6" name="Рисунок 5"/>
          <p:cNvSpPr>
            <a:spLocks noGrp="1"/>
          </p:cNvSpPr>
          <p:nvPr>
            <p:ph type="pic" idx="1"/>
          </p:nvPr>
        </p:nvSpPr>
        <p:spPr/>
      </p:sp>
      <p:pic>
        <p:nvPicPr>
          <p:cNvPr id="6147" name="Picture 3" descr="D:\Зима\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7907384" cy="5976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85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5390696" y="314450"/>
            <a:ext cx="3482992" cy="882302"/>
          </a:xfrm>
        </p:spPr>
        <p:style>
          <a:lnRef idx="1">
            <a:schemeClr val="accent1"/>
          </a:lnRef>
          <a:fillRef idx="2">
            <a:schemeClr val="accent1"/>
          </a:fillRef>
          <a:effectRef idx="1">
            <a:schemeClr val="accent1"/>
          </a:effectRef>
          <a:fontRef idx="minor">
            <a:schemeClr val="dk1"/>
          </a:fontRef>
        </p:style>
        <p:txBody>
          <a:bodyPr>
            <a:noAutofit/>
          </a:bodyPr>
          <a:lstStyle/>
          <a:p>
            <a:r>
              <a:rPr lang="ru-RU" sz="3600" dirty="0" smtClean="0">
                <a:solidFill>
                  <a:schemeClr val="accent4">
                    <a:lumMod val="50000"/>
                  </a:schemeClr>
                </a:solidFill>
                <a:effectLst>
                  <a:outerShdw blurRad="38100" dist="38100" dir="2700000" algn="tl">
                    <a:srgbClr val="000000">
                      <a:alpha val="43137"/>
                    </a:srgbClr>
                  </a:outerShdw>
                </a:effectLst>
              </a:rPr>
              <a:t>Зимний вечер</a:t>
            </a:r>
            <a:endParaRPr lang="ru-RU" sz="3600" dirty="0">
              <a:solidFill>
                <a:schemeClr val="accent4">
                  <a:lumMod val="50000"/>
                </a:schemeClr>
              </a:solidFill>
              <a:effectLst>
                <a:outerShdw blurRad="38100" dist="38100" dir="2700000" algn="tl">
                  <a:srgbClr val="000000">
                    <a:alpha val="43137"/>
                  </a:srgbClr>
                </a:outerShdw>
              </a:effectLst>
            </a:endParaRPr>
          </a:p>
        </p:txBody>
      </p:sp>
      <p:sp>
        <p:nvSpPr>
          <p:cNvPr id="4" name="Подзаголовок 3"/>
          <p:cNvSpPr>
            <a:spLocks noGrp="1"/>
          </p:cNvSpPr>
          <p:nvPr>
            <p:ph type="subTitle" idx="1"/>
          </p:nvPr>
        </p:nvSpPr>
        <p:spPr>
          <a:xfrm>
            <a:off x="899592" y="6115417"/>
            <a:ext cx="3186877" cy="417432"/>
          </a:xfrm>
        </p:spPr>
        <p:txBody>
          <a:bodyPr>
            <a:normAutofit fontScale="77500" lnSpcReduction="20000"/>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32" y="379583"/>
            <a:ext cx="5027477" cy="6368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D:\Лена\80756411_4422882_534698.jpg"/>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2280" y="5645092"/>
            <a:ext cx="1728192" cy="1026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24128" y="2048310"/>
            <a:ext cx="3096344" cy="3416320"/>
          </a:xfrm>
          <a:prstGeom prst="rect">
            <a:avLst/>
          </a:prstGeom>
          <a:ln>
            <a:solidFill>
              <a:schemeClr val="accent2">
                <a:lumMod val="5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ru-RU" dirty="0" smtClean="0">
                <a:solidFill>
                  <a:schemeClr val="bg2">
                    <a:lumMod val="25000"/>
                  </a:schemeClr>
                </a:solidFill>
              </a:rPr>
              <a:t>Изображаем зимний вечер. Обратите внимание, как меняется настроение от изменения времени суток. Если ночью преобладают холодные цвета, то сейчас рисунок согрет теплыми тонами. И не мешает даже снег на картине.</a:t>
            </a:r>
          </a:p>
          <a:p>
            <a:endParaRPr lang="ru-RU" dirty="0">
              <a:solidFill>
                <a:schemeClr val="bg2">
                  <a:lumMod val="25000"/>
                </a:schemeClr>
              </a:solidFill>
            </a:endParaRPr>
          </a:p>
          <a:p>
            <a:endParaRPr lang="ru-RU" dirty="0">
              <a:solidFill>
                <a:prstClr val="black"/>
              </a:solidFill>
            </a:endParaRPr>
          </a:p>
        </p:txBody>
      </p:sp>
      <p:pic>
        <p:nvPicPr>
          <p:cNvPr id="3076" name="Picture 4"/>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292695" y="6109957"/>
            <a:ext cx="246857" cy="28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BEBA8EAE-BF5A-486C-A8C5-ECC9F3942E4B}">
                <a14:imgProps xmlns:a14="http://schemas.microsoft.com/office/drawing/2010/main">
                  <a14:imgLayer r:embed="rId8">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033265" y="6021288"/>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6"/>
          <p:cNvPicPr>
            <a:picLocks noChangeAspect="1" noChangeArrowheads="1"/>
          </p:cNvPicPr>
          <p:nvPr/>
        </p:nvPicPr>
        <p:blipFill>
          <a:blip r:embed="rId9" cstate="print">
            <a:duotone>
              <a:schemeClr val="accent1">
                <a:shade val="45000"/>
                <a:satMod val="135000"/>
              </a:schemeClr>
              <a:prstClr val="white"/>
            </a:duotone>
            <a:extLst>
              <a:ext uri="{BEBA8EAE-BF5A-486C-A8C5-ECC9F3942E4B}">
                <a14:imgProps xmlns:a14="http://schemas.microsoft.com/office/drawing/2010/main">
                  <a14:imgLayer r:embed="rId10">
                    <a14:imgEffect>
                      <a14:artisticGlowEdges/>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86511" y="6316529"/>
            <a:ext cx="273377" cy="31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4168" y="1481573"/>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67206" y="5666899"/>
            <a:ext cx="1446981" cy="108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36920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tdesign.ru/wp-content/uploads/2009/12/1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13608"/>
            <a:ext cx="2952462"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18342" y="4491747"/>
            <a:ext cx="3959646" cy="2308324"/>
          </a:xfrm>
          <a:prstGeom prst="rect">
            <a:avLst/>
          </a:prstGeom>
        </p:spPr>
        <p:txBody>
          <a:bodyPr wrap="square">
            <a:spAutoFit/>
          </a:bodyPr>
          <a:lstStyle/>
          <a:p>
            <a:r>
              <a:rPr lang="ru-RU" dirty="0" smtClean="0"/>
              <a:t>Начнем рисовать с прорисовки фона. Разделив лист примерно пополам бледно-желтой краской нарисуем круг. Внутри круга можно закрасить белой гуашью. </a:t>
            </a:r>
          </a:p>
          <a:p>
            <a:r>
              <a:rPr lang="ru-RU" b="1" dirty="0" smtClean="0"/>
              <a:t>Бледно-желтый можно получить, смешав желтую гуашь с белой на палитре.</a:t>
            </a:r>
            <a:endParaRPr lang="ru-RU"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513608"/>
            <a:ext cx="3461169" cy="363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972950" y="4509120"/>
            <a:ext cx="3797511" cy="1477328"/>
          </a:xfrm>
          <a:prstGeom prst="rect">
            <a:avLst/>
          </a:prstGeom>
        </p:spPr>
        <p:txBody>
          <a:bodyPr wrap="square">
            <a:spAutoFit/>
          </a:bodyPr>
          <a:lstStyle/>
          <a:p>
            <a:r>
              <a:rPr lang="ru-RU" dirty="0" smtClean="0"/>
              <a:t>Теперь по кругу закрашиваем большой кистью небо, </a:t>
            </a:r>
            <a:r>
              <a:rPr lang="ru-RU" b="1" dirty="0" smtClean="0"/>
              <a:t>добавляя постепенно более темные тона — оранжевый, а ближе к краям коричневый.</a:t>
            </a:r>
            <a:endParaRPr lang="ru-RU" b="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3148013"/>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42430" y="3783629"/>
            <a:ext cx="1008112"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u-RU" sz="2400" b="1" dirty="0" smtClean="0"/>
              <a:t>1</a:t>
            </a:r>
            <a:endParaRPr lang="ru-RU" sz="2400" b="1" dirty="0"/>
          </a:p>
        </p:txBody>
      </p:sp>
      <p:sp>
        <p:nvSpPr>
          <p:cNvPr id="10" name="TextBox 9"/>
          <p:cNvSpPr txBox="1"/>
          <p:nvPr/>
        </p:nvSpPr>
        <p:spPr>
          <a:xfrm>
            <a:off x="5004048" y="3687415"/>
            <a:ext cx="895194"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400" b="1" dirty="0"/>
              <a:t>2</a:t>
            </a:r>
          </a:p>
        </p:txBody>
      </p:sp>
      <p:sp>
        <p:nvSpPr>
          <p:cNvPr id="11" name="TextBox 10"/>
          <p:cNvSpPr txBox="1"/>
          <p:nvPr/>
        </p:nvSpPr>
        <p:spPr>
          <a:xfrm>
            <a:off x="4848854" y="3674040"/>
            <a:ext cx="1050388"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u-RU" sz="2400" b="1" dirty="0"/>
              <a:t>2</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920" y="230239"/>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2284" y="114066"/>
            <a:ext cx="1069796" cy="799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534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Лена\зима\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604" y="492325"/>
            <a:ext cx="3812792" cy="418958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35176" y="5013176"/>
            <a:ext cx="4695715" cy="1477328"/>
          </a:xfrm>
          <a:prstGeom prst="rect">
            <a:avLst/>
          </a:prstGeom>
        </p:spPr>
        <p:txBody>
          <a:bodyPr wrap="square">
            <a:spAutoFit/>
          </a:bodyPr>
          <a:lstStyle/>
          <a:p>
            <a:r>
              <a:rPr lang="ru-RU" dirty="0" smtClean="0"/>
              <a:t>Замерзшую реку, а, может, она еще и не до конца замерзла, рисуем вертикальными полосками, так же </a:t>
            </a:r>
            <a:r>
              <a:rPr lang="ru-RU" b="1" dirty="0" smtClean="0"/>
              <a:t>создавая плавную градацию цвета от белого до коричневого через  оранжевый.</a:t>
            </a:r>
            <a:endParaRPr lang="ru-RU" b="1" dirty="0"/>
          </a:p>
        </p:txBody>
      </p:sp>
      <p:pic>
        <p:nvPicPr>
          <p:cNvPr id="3075" name="Picture 3" descr="D:\Лена\зима\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800" y="337317"/>
            <a:ext cx="3431288" cy="52074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256181" y="4303499"/>
            <a:ext cx="344225" cy="39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9604" y="4035843"/>
            <a:ext cx="880028"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u-RU" sz="2400" b="1" dirty="0" smtClean="0"/>
              <a:t>3</a:t>
            </a:r>
          </a:p>
          <a:p>
            <a:pPr algn="ctr"/>
            <a:endParaRPr lang="ru-RU" sz="2400" b="1" dirty="0"/>
          </a:p>
        </p:txBody>
      </p:sp>
      <p:sp>
        <p:nvSpPr>
          <p:cNvPr id="9" name="TextBox 8"/>
          <p:cNvSpPr txBox="1"/>
          <p:nvPr/>
        </p:nvSpPr>
        <p:spPr>
          <a:xfrm>
            <a:off x="5035800" y="4866840"/>
            <a:ext cx="632739" cy="73866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u-RU" dirty="0">
                <a:latin typeface="Times New Roman"/>
                <a:ea typeface="Calibri"/>
              </a:rPr>
              <a:t> </a:t>
            </a:r>
            <a:r>
              <a:rPr lang="ru-RU" sz="2400" b="1" dirty="0" smtClean="0">
                <a:latin typeface="Times New Roman"/>
                <a:ea typeface="Calibri"/>
              </a:rPr>
              <a:t>4 </a:t>
            </a:r>
          </a:p>
          <a:p>
            <a:pPr algn="ctr"/>
            <a:endParaRPr lang="ru-RU" dirty="0"/>
          </a:p>
        </p:txBody>
      </p:sp>
      <p:pic>
        <p:nvPicPr>
          <p:cNvPr id="10" name="Picture 16"/>
          <p:cNvPicPr>
            <a:picLocks noChangeAspect="1" noChangeArrowheads="1"/>
          </p:cNvPicPr>
          <p:nvPr/>
        </p:nvPicPr>
        <p:blipFill>
          <a:blip r:embed="rId4">
            <a:duotone>
              <a:srgbClr val="FF8021">
                <a:shade val="45000"/>
                <a:satMod val="135000"/>
              </a:srgb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542087" y="510076"/>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4">
            <a:duotone>
              <a:srgbClr val="FF8021">
                <a:shade val="45000"/>
                <a:satMod val="135000"/>
              </a:srgb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550792" y="510075"/>
            <a:ext cx="410009" cy="47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85" y="7709"/>
            <a:ext cx="1574678" cy="12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660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Лена\зима\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8515"/>
            <a:ext cx="3519391" cy="496855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Лена\зима\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53538"/>
            <a:ext cx="3240360" cy="433827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5301208"/>
            <a:ext cx="4104456" cy="1200329"/>
          </a:xfrm>
          <a:prstGeom prst="rect">
            <a:avLst/>
          </a:prstGeom>
        </p:spPr>
        <p:txBody>
          <a:bodyPr wrap="square">
            <a:spAutoFit/>
          </a:bodyPr>
          <a:lstStyle/>
          <a:p>
            <a:r>
              <a:rPr lang="ru-RU" dirty="0" smtClean="0"/>
              <a:t>Можно добавить немного блеска, проведя горизонтальные полоски </a:t>
            </a:r>
            <a:r>
              <a:rPr lang="ru-RU" b="1" dirty="0" smtClean="0"/>
              <a:t>чистой мокрой кисточкой. Делать это надо пока гуашь не высохла.</a:t>
            </a:r>
            <a:endParaRPr lang="ru-RU" b="1" dirty="0"/>
          </a:p>
        </p:txBody>
      </p:sp>
      <p:sp>
        <p:nvSpPr>
          <p:cNvPr id="3" name="Прямоугольник 2"/>
          <p:cNvSpPr/>
          <p:nvPr/>
        </p:nvSpPr>
        <p:spPr>
          <a:xfrm>
            <a:off x="4427984" y="4691809"/>
            <a:ext cx="4572000" cy="1200329"/>
          </a:xfrm>
          <a:prstGeom prst="rect">
            <a:avLst/>
          </a:prstGeom>
        </p:spPr>
        <p:txBody>
          <a:bodyPr>
            <a:spAutoFit/>
          </a:bodyPr>
          <a:lstStyle/>
          <a:p>
            <a:r>
              <a:rPr lang="ru-RU" dirty="0" smtClean="0"/>
              <a:t>На дальнем плане прорисовываем лес. Для этого на палитре </a:t>
            </a:r>
            <a:r>
              <a:rPr lang="ru-RU" b="1" dirty="0" smtClean="0"/>
              <a:t>смешиваем белую с коричневой краской (можно добавить немного красной краски)</a:t>
            </a:r>
            <a:r>
              <a:rPr lang="ru-RU" dirty="0" smtClean="0"/>
              <a:t>.</a:t>
            </a:r>
            <a:endParaRPr lang="ru-RU" dirty="0"/>
          </a:p>
        </p:txBody>
      </p:sp>
      <p:sp>
        <p:nvSpPr>
          <p:cNvPr id="4" name="Прямоугольник 3"/>
          <p:cNvSpPr/>
          <p:nvPr/>
        </p:nvSpPr>
        <p:spPr>
          <a:xfrm>
            <a:off x="4355976" y="5805264"/>
            <a:ext cx="4572000" cy="923330"/>
          </a:xfrm>
          <a:prstGeom prst="rect">
            <a:avLst/>
          </a:prstGeom>
        </p:spPr>
        <p:txBody>
          <a:bodyPr>
            <a:spAutoFit/>
          </a:bodyPr>
          <a:lstStyle/>
          <a:p>
            <a:r>
              <a:rPr lang="ru-RU" dirty="0" smtClean="0"/>
              <a:t>Деревья на переднем плане можно наметить карандашом</a:t>
            </a:r>
            <a:r>
              <a:rPr lang="ru-RU" dirty="0"/>
              <a:t> </a:t>
            </a:r>
            <a:r>
              <a:rPr lang="ru-RU" dirty="0" smtClean="0"/>
              <a:t>или кисточкой бледно-коричневой краской.</a:t>
            </a:r>
            <a:endParaRPr lang="ru-RU" dirty="0"/>
          </a:p>
        </p:txBody>
      </p:sp>
      <p:sp>
        <p:nvSpPr>
          <p:cNvPr id="5" name="Прямоугольник 4"/>
          <p:cNvSpPr/>
          <p:nvPr/>
        </p:nvSpPr>
        <p:spPr>
          <a:xfrm>
            <a:off x="611560" y="4865402"/>
            <a:ext cx="504056"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ru-RU" sz="2400" b="1" dirty="0">
                <a:latin typeface="Times New Roman"/>
                <a:ea typeface="Calibri"/>
              </a:rPr>
              <a:t> </a:t>
            </a:r>
            <a:r>
              <a:rPr lang="ru-RU" sz="2400" b="1" dirty="0" smtClean="0">
                <a:latin typeface="Times New Roman"/>
                <a:ea typeface="Calibri"/>
              </a:rPr>
              <a:t>5 </a:t>
            </a:r>
            <a:endParaRPr lang="ru-RU" sz="2400" b="1" dirty="0"/>
          </a:p>
        </p:txBody>
      </p:sp>
      <p:sp>
        <p:nvSpPr>
          <p:cNvPr id="10" name="TextBox 9"/>
          <p:cNvSpPr txBox="1"/>
          <p:nvPr/>
        </p:nvSpPr>
        <p:spPr>
          <a:xfrm>
            <a:off x="5049004" y="4270437"/>
            <a:ext cx="747132"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u-RU" sz="2400" b="1" dirty="0" smtClean="0"/>
              <a:t>6</a:t>
            </a:r>
            <a:endParaRPr lang="ru-RU" sz="2400" b="1"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3144838"/>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952" y="1052737"/>
            <a:ext cx="292119" cy="33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575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3960440" cy="3970318"/>
          </a:xfrm>
          <a:prstGeom prst="rect">
            <a:avLst/>
          </a:prstGeom>
        </p:spPr>
        <p:txBody>
          <a:bodyPr wrap="square">
            <a:spAutoFit/>
          </a:bodyPr>
          <a:lstStyle/>
          <a:p>
            <a:r>
              <a:rPr lang="ru-RU" dirty="0" smtClean="0"/>
              <a:t>Начинаем рисовать кору деревьев. Работать надо короткими мазками, но не точками — получится слишком дробно. </a:t>
            </a:r>
            <a:r>
              <a:rPr lang="ru-RU" b="1" dirty="0" smtClean="0"/>
              <a:t>Ближе к левому краю нанесите мазки черной краской. Не дожидаясь, когда высохнет краска, проведите еще мазки красно-коричневой краской. </a:t>
            </a:r>
            <a:r>
              <a:rPr lang="ru-RU" dirty="0" smtClean="0"/>
              <a:t>Старайтесь создать объем.</a:t>
            </a:r>
          </a:p>
          <a:p>
            <a:r>
              <a:rPr lang="ru-RU" dirty="0" smtClean="0"/>
              <a:t>Самое главное в этой работе, не затирайте долго краску на одном месте, старайтесь нанести мазок и переходить к следующему месту.</a:t>
            </a:r>
            <a:endParaRPr lang="ru-RU" dirty="0"/>
          </a:p>
        </p:txBody>
      </p:sp>
      <p:pic>
        <p:nvPicPr>
          <p:cNvPr id="5122" name="Picture 2" descr="D:\Лена\зима\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596" y="332656"/>
            <a:ext cx="4299749" cy="455922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4246690"/>
            <a:ext cx="4104456" cy="1754326"/>
          </a:xfrm>
          <a:prstGeom prst="rect">
            <a:avLst/>
          </a:prstGeom>
        </p:spPr>
        <p:txBody>
          <a:bodyPr wrap="square">
            <a:spAutoFit/>
          </a:bodyPr>
          <a:lstStyle/>
          <a:p>
            <a:r>
              <a:rPr lang="ru-RU" dirty="0" smtClean="0"/>
              <a:t>Не оставляйте пустых мест, дерево же не прозрачное и не светится изнутри. </a:t>
            </a:r>
            <a:r>
              <a:rPr lang="ru-RU" b="1" dirty="0" smtClean="0"/>
              <a:t>Справа надо нанести мазки желтым цветом</a:t>
            </a:r>
            <a:r>
              <a:rPr lang="ru-RU" dirty="0" smtClean="0"/>
              <a:t>. У нас закат, поэтому все окрашивается невольно в теплые тона.</a:t>
            </a:r>
            <a:endParaRPr lang="ru-RU" dirty="0"/>
          </a:p>
        </p:txBody>
      </p:sp>
      <p:sp>
        <p:nvSpPr>
          <p:cNvPr id="6" name="TextBox 5"/>
          <p:cNvSpPr txBox="1"/>
          <p:nvPr/>
        </p:nvSpPr>
        <p:spPr>
          <a:xfrm>
            <a:off x="4644008" y="4477522"/>
            <a:ext cx="720080" cy="461665"/>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ysClr val="window" lastClr="FFFFFF"/>
                </a:solidFill>
                <a:effectLst/>
                <a:uLnTx/>
                <a:uFillTx/>
                <a:latin typeface="Cambria"/>
                <a:ea typeface="+mn-ea"/>
                <a:cs typeface="+mn-cs"/>
              </a:rPr>
              <a:t>7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207" y="5724018"/>
            <a:ext cx="384426" cy="44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36296" y="5542016"/>
            <a:ext cx="1078105" cy="805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127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115616" y="4869159"/>
            <a:ext cx="7571184" cy="1303357"/>
          </a:xfrm>
        </p:spPr>
        <p:txBody>
          <a:bodyPr/>
          <a:lstStyle/>
          <a:p>
            <a:endParaRPr lang="ru-RU" dirty="0"/>
          </a:p>
        </p:txBody>
      </p:sp>
      <p:pic>
        <p:nvPicPr>
          <p:cNvPr id="3074" name="Picture 2" descr="D:\Зима\artleo_com_165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069" y="548680"/>
            <a:ext cx="8496439" cy="5688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156176" y="6281639"/>
            <a:ext cx="2868093" cy="400110"/>
          </a:xfrm>
          <a:prstGeom prst="rect">
            <a:avLst/>
          </a:prstGeom>
        </p:spPr>
        <p:txBody>
          <a:bodyPr wrap="none">
            <a:spAutoFit/>
          </a:bodyPr>
          <a:lstStyle/>
          <a:p>
            <a:r>
              <a:rPr lang="ru-RU" sz="2000" b="1" dirty="0" smtClean="0">
                <a:solidFill>
                  <a:schemeClr val="accent4">
                    <a:lumMod val="50000"/>
                  </a:schemeClr>
                </a:solidFill>
              </a:rPr>
              <a:t>Зимушка - красавица</a:t>
            </a:r>
            <a:r>
              <a:rPr lang="ru-RU" dirty="0" smtClean="0"/>
              <a:t> </a:t>
            </a:r>
            <a:endParaRPr lang="ru-RU" dirty="0"/>
          </a:p>
        </p:txBody>
      </p:sp>
    </p:spTree>
    <p:extLst>
      <p:ext uri="{BB962C8B-B14F-4D97-AF65-F5344CB8AC3E}">
        <p14:creationId xmlns:p14="http://schemas.microsoft.com/office/powerpoint/2010/main" val="319928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895841"/>
            <a:ext cx="3456384" cy="1214550"/>
          </a:xfrm>
          <a:prstGeom prst="rect">
            <a:avLst/>
          </a:prstGeom>
        </p:spPr>
        <p:txBody>
          <a:bodyPr wrap="square">
            <a:spAutoFit/>
          </a:bodyPr>
          <a:lstStyle/>
          <a:p>
            <a:r>
              <a:rPr lang="ru-RU" dirty="0" smtClean="0"/>
              <a:t>После того, как прорисуете ветки, надо положить на них снег. Немного насыпать его и на само дерево.</a:t>
            </a:r>
            <a:endParaRPr lang="ru-RU" dirty="0"/>
          </a:p>
        </p:txBody>
      </p:sp>
      <p:pic>
        <p:nvPicPr>
          <p:cNvPr id="6146" name="Picture 2" descr="D:\Лена\зима\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18356"/>
            <a:ext cx="2299091" cy="2461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194867" y="4869160"/>
            <a:ext cx="4572000" cy="1754326"/>
          </a:xfrm>
          <a:prstGeom prst="rect">
            <a:avLst/>
          </a:prstGeom>
        </p:spPr>
        <p:txBody>
          <a:bodyPr>
            <a:spAutoFit/>
          </a:bodyPr>
          <a:lstStyle/>
          <a:p>
            <a:r>
              <a:rPr lang="ru-RU" dirty="0" smtClean="0"/>
              <a:t>Так же прорисуем второе дерево, только тень у него будет теперь справа. Композиция закрытого типа, солнце светит прямо на нас, поэтому внутренние стороны деревьев будут освещены, а наружные в тени.</a:t>
            </a:r>
            <a:endParaRPr lang="ru-RU" dirty="0"/>
          </a:p>
        </p:txBody>
      </p:sp>
      <p:pic>
        <p:nvPicPr>
          <p:cNvPr id="6147" name="Picture 3" descr="D:\Лена\зима\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307" y="306750"/>
            <a:ext cx="2689471" cy="36450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954" y="290128"/>
            <a:ext cx="3204428" cy="439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1277" y="2648903"/>
            <a:ext cx="89519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2400" b="1" kern="0" dirty="0">
                <a:solidFill>
                  <a:sysClr val="window" lastClr="FFFFFF"/>
                </a:solidFill>
                <a:latin typeface="Cambria"/>
              </a:rPr>
              <a:t>8</a:t>
            </a:r>
            <a:endParaRPr kumimoji="0" lang="ru-RU" sz="2400" b="1" i="0" u="none" strike="noStrike" kern="0" cap="none" spc="0" normalizeH="0" baseline="0" noProof="0" dirty="0" smtClean="0">
              <a:ln>
                <a:noFill/>
              </a:ln>
              <a:solidFill>
                <a:sysClr val="window" lastClr="FFFFFF"/>
              </a:solidFill>
              <a:effectLst/>
              <a:uLnTx/>
              <a:uFillTx/>
              <a:latin typeface="Cambria"/>
              <a:ea typeface="+mn-ea"/>
              <a:cs typeface="+mn-cs"/>
            </a:endParaRPr>
          </a:p>
        </p:txBody>
      </p:sp>
      <p:sp>
        <p:nvSpPr>
          <p:cNvPr id="8" name="TextBox 7"/>
          <p:cNvSpPr txBox="1"/>
          <p:nvPr/>
        </p:nvSpPr>
        <p:spPr>
          <a:xfrm>
            <a:off x="4406999" y="3529383"/>
            <a:ext cx="89519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2400" b="1" kern="0" dirty="0">
                <a:solidFill>
                  <a:sysClr val="window" lastClr="FFFFFF"/>
                </a:solidFill>
                <a:latin typeface="Cambria"/>
              </a:rPr>
              <a:t>9</a:t>
            </a:r>
            <a:endParaRPr kumimoji="0" lang="ru-RU" sz="2400" b="1" i="0" u="none" strike="noStrike" kern="0" cap="none" spc="0" normalizeH="0" baseline="0" noProof="0" dirty="0" smtClean="0">
              <a:ln>
                <a:noFill/>
              </a:ln>
              <a:solidFill>
                <a:sysClr val="window" lastClr="FFFFFF"/>
              </a:solidFill>
              <a:effectLst/>
              <a:uLnTx/>
              <a:uFillTx/>
              <a:latin typeface="Cambria"/>
              <a:ea typeface="+mn-ea"/>
              <a:cs typeface="+mn-cs"/>
            </a:endParaRPr>
          </a:p>
        </p:txBody>
      </p:sp>
      <p:sp>
        <p:nvSpPr>
          <p:cNvPr id="9" name="TextBox 8"/>
          <p:cNvSpPr txBox="1"/>
          <p:nvPr/>
        </p:nvSpPr>
        <p:spPr>
          <a:xfrm>
            <a:off x="5553954" y="4226131"/>
            <a:ext cx="89519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2400" b="1" kern="0" dirty="0" smtClean="0">
                <a:solidFill>
                  <a:sysClr val="window" lastClr="FFFFFF"/>
                </a:solidFill>
                <a:latin typeface="Cambria"/>
              </a:rPr>
              <a:t>10</a:t>
            </a:r>
            <a:endParaRPr kumimoji="0" lang="ru-RU" sz="2400" b="1" i="0" u="none" strike="noStrike" kern="0" cap="none" spc="0" normalizeH="0" baseline="0" noProof="0" dirty="0" smtClean="0">
              <a:ln>
                <a:noFill/>
              </a:ln>
              <a:solidFill>
                <a:sysClr val="window" lastClr="FFFFFF"/>
              </a:solidFill>
              <a:effectLst/>
              <a:uLnTx/>
              <a:uFillTx/>
              <a:latin typeface="Cambria"/>
              <a:ea typeface="+mn-ea"/>
              <a:cs typeface="+mn-cs"/>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467944"/>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257228" y="4183435"/>
            <a:ext cx="597368" cy="685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317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343598"/>
            <a:ext cx="4176464" cy="1200329"/>
          </a:xfrm>
          <a:prstGeom prst="rect">
            <a:avLst/>
          </a:prstGeom>
        </p:spPr>
        <p:txBody>
          <a:bodyPr wrap="square">
            <a:spAutoFit/>
          </a:bodyPr>
          <a:lstStyle/>
          <a:p>
            <a:r>
              <a:rPr lang="ru-RU" dirty="0" smtClean="0"/>
              <a:t>Чтобы оживить рисунок, у одного из деревьев нарисуем снеговика. Просто белой гуашью три шарика друг на друге.</a:t>
            </a:r>
            <a:endParaRPr lang="ru-RU" dirty="0"/>
          </a:p>
        </p:txBody>
      </p:sp>
      <p:pic>
        <p:nvPicPr>
          <p:cNvPr id="7171" name="Picture 3" descr="D:\Лена\зима\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0528"/>
            <a:ext cx="3293935" cy="471226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851920" y="319887"/>
            <a:ext cx="4968552" cy="2739211"/>
          </a:xfrm>
          <a:prstGeom prst="rect">
            <a:avLst/>
          </a:prstGeom>
        </p:spPr>
        <p:txBody>
          <a:bodyPr wrap="square">
            <a:spAutoFit/>
          </a:bodyPr>
          <a:lstStyle/>
          <a:p>
            <a:r>
              <a:rPr lang="ru-RU" dirty="0" smtClean="0"/>
              <a:t>Добавим немного тени. (Смешайте на палитре коричневую, охру и белую краску и, не дожидаясь высыхания первого белого слоя, мазками прорисуйте тень.)</a:t>
            </a:r>
          </a:p>
          <a:p>
            <a:r>
              <a:rPr lang="ru-RU" dirty="0" smtClean="0"/>
              <a:t> Слева от дерева нарисуем елку, засыпанную снегом. Сначала просто мазками рисуем зеленым, коричневым и охрой. Сверху будет лежать снег — этот слой будет проглядывать из-под него</a:t>
            </a:r>
            <a:r>
              <a:rPr lang="ru-RU" sz="2800" dirty="0" smtClean="0"/>
              <a:t>.</a:t>
            </a:r>
            <a:endParaRPr lang="ru-RU" sz="2800" dirty="0"/>
          </a:p>
        </p:txBody>
      </p:sp>
      <p:pic>
        <p:nvPicPr>
          <p:cNvPr id="7173" name="Picture 5" descr="http://www.mtdesign.ru/wp-content/uploads/2009/12/16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685668"/>
            <a:ext cx="3073718" cy="3790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536" y="4581128"/>
            <a:ext cx="89519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2400" b="1" kern="0" dirty="0" smtClean="0">
                <a:solidFill>
                  <a:sysClr val="window" lastClr="FFFFFF"/>
                </a:solidFill>
                <a:latin typeface="Cambria"/>
              </a:rPr>
              <a:t>11</a:t>
            </a:r>
            <a:endParaRPr kumimoji="0" lang="ru-RU" sz="2400" b="1" i="0" u="none" strike="noStrike" kern="0" cap="none" spc="0" normalizeH="0" baseline="0" noProof="0" dirty="0" smtClean="0">
              <a:ln>
                <a:noFill/>
              </a:ln>
              <a:solidFill>
                <a:sysClr val="window" lastClr="FFFFFF"/>
              </a:solidFill>
              <a:effectLst/>
              <a:uLnTx/>
              <a:uFillTx/>
              <a:latin typeface="Cambria"/>
              <a:ea typeface="+mn-ea"/>
              <a:cs typeface="+mn-cs"/>
            </a:endParaRPr>
          </a:p>
        </p:txBody>
      </p:sp>
      <p:sp>
        <p:nvSpPr>
          <p:cNvPr id="7" name="TextBox 6"/>
          <p:cNvSpPr txBox="1"/>
          <p:nvPr/>
        </p:nvSpPr>
        <p:spPr>
          <a:xfrm>
            <a:off x="5220072" y="6104337"/>
            <a:ext cx="895194" cy="461665"/>
          </a:xfrm>
          <a:prstGeom prst="rect">
            <a:avLst/>
          </a:prstGeom>
          <a:gradFill rotWithShape="1">
            <a:gsLst>
              <a:gs pos="0">
                <a:srgbClr val="B0CCB0">
                  <a:shade val="58000"/>
                  <a:satMod val="150000"/>
                </a:srgbClr>
              </a:gs>
              <a:gs pos="72000">
                <a:srgbClr val="B0CCB0">
                  <a:tint val="90000"/>
                  <a:satMod val="135000"/>
                </a:srgbClr>
              </a:gs>
              <a:gs pos="100000">
                <a:srgbClr val="B0CCB0">
                  <a:tint val="80000"/>
                  <a:satMod val="155000"/>
                </a:srgbClr>
              </a:gs>
            </a:gsLst>
            <a:lin ang="16200000" scaled="0"/>
          </a:gradFill>
          <a:ln w="9525" cap="flat" cmpd="sng" algn="ctr">
            <a:solidFill>
              <a:srgbClr val="B0CCB0">
                <a:shade val="80000"/>
              </a:srgbClr>
            </a:solidFill>
            <a:prstDash val="solid"/>
          </a:ln>
          <a:effectLst>
            <a:outerShdw blurRad="50800" dist="38100" dir="5400000" rotWithShape="0">
              <a:srgbClr val="000000">
                <a:alpha val="43137"/>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ysClr val="window" lastClr="FFFFFF"/>
                </a:solidFill>
                <a:effectLst/>
                <a:uLnTx/>
                <a:uFillTx/>
                <a:latin typeface="Cambria"/>
                <a:ea typeface="+mn-ea"/>
                <a:cs typeface="+mn-cs"/>
              </a:rPr>
              <a:t>12</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3144838"/>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063" y="4819588"/>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03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3024336" cy="2308324"/>
          </a:xfrm>
          <a:prstGeom prst="rect">
            <a:avLst/>
          </a:prstGeom>
        </p:spPr>
        <p:txBody>
          <a:bodyPr wrap="square">
            <a:spAutoFit/>
          </a:bodyPr>
          <a:lstStyle/>
          <a:p>
            <a:endParaRPr lang="ru-RU" dirty="0" smtClean="0"/>
          </a:p>
          <a:p>
            <a:endParaRPr lang="ru-RU" dirty="0" smtClean="0"/>
          </a:p>
          <a:p>
            <a:r>
              <a:rPr lang="ru-RU" dirty="0" smtClean="0"/>
              <a:t>Теперь очередь снега. Постарайтесь распределить белые пятна так, чтобы соблюдались примерные горизонтальные ряды.</a:t>
            </a:r>
            <a:endParaRPr lang="ru-RU" dirty="0"/>
          </a:p>
        </p:txBody>
      </p:sp>
      <p:pic>
        <p:nvPicPr>
          <p:cNvPr id="8194" name="Picture 2" descr="http://www.mtdesign.ru/wp-content/uploads/2009/12/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85221"/>
            <a:ext cx="5095685" cy="6264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82628" y="6016490"/>
            <a:ext cx="1008112" cy="461665"/>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ysClr val="window" lastClr="FFFFFF"/>
                </a:solidFill>
                <a:effectLst/>
                <a:uLnTx/>
                <a:uFillTx/>
                <a:latin typeface="Cambria"/>
                <a:ea typeface="+mn-ea"/>
                <a:cs typeface="+mn-cs"/>
              </a:rPr>
              <a:t>13</a:t>
            </a:r>
          </a:p>
        </p:txBody>
      </p:sp>
      <p:pic>
        <p:nvPicPr>
          <p:cNvPr id="7" name="Picture 16"/>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047854" y="405144"/>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6"/>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15616" y="3417569"/>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007" y="4149080"/>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D:\Лена\08dbdf3105d4.jpg"/>
          <p:cNvPicPr>
            <a:picLocks noChangeAspect="1" noChangeArrowheads="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0254" y="4764151"/>
            <a:ext cx="1321211" cy="17140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2993" y="4437112"/>
            <a:ext cx="19510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236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6444" y="1412776"/>
            <a:ext cx="3528392" cy="2031325"/>
          </a:xfrm>
          <a:prstGeom prst="rect">
            <a:avLst/>
          </a:prstGeom>
        </p:spPr>
        <p:txBody>
          <a:bodyPr wrap="square">
            <a:spAutoFit/>
          </a:bodyPr>
          <a:lstStyle/>
          <a:p>
            <a:r>
              <a:rPr lang="ru-RU" dirty="0" smtClean="0"/>
              <a:t>Под белыми пятнами можно добавить тень от снега. Теперь на среднем плане рисуем домик, деревья вокруг него и снег. Снег не перерисовывайте весь сначала, пусть в некоторых местах выглядывает наш фон.</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354" y="361387"/>
            <a:ext cx="4675990" cy="592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80460" y="3933055"/>
            <a:ext cx="3240360" cy="923330"/>
          </a:xfrm>
          <a:prstGeom prst="rect">
            <a:avLst/>
          </a:prstGeom>
        </p:spPr>
        <p:txBody>
          <a:bodyPr wrap="square">
            <a:spAutoFit/>
          </a:bodyPr>
          <a:lstStyle/>
          <a:p>
            <a:r>
              <a:rPr lang="ru-RU" dirty="0" smtClean="0"/>
              <a:t>На ветке  можно нарисовать сидящую птицу — сову или ворону.</a:t>
            </a:r>
            <a:endParaRPr lang="ru-RU" dirty="0"/>
          </a:p>
        </p:txBody>
      </p:sp>
      <p:sp>
        <p:nvSpPr>
          <p:cNvPr id="5" name="TextBox 4"/>
          <p:cNvSpPr txBox="1"/>
          <p:nvPr/>
        </p:nvSpPr>
        <p:spPr>
          <a:xfrm>
            <a:off x="4057354" y="5755734"/>
            <a:ext cx="895194" cy="461665"/>
          </a:xfrm>
          <a:prstGeom prst="rect">
            <a:avLst/>
          </a:prstGeom>
          <a:gradFill rotWithShape="1">
            <a:gsLst>
              <a:gs pos="0">
                <a:srgbClr val="B0CCB0">
                  <a:shade val="58000"/>
                  <a:satMod val="150000"/>
                </a:srgbClr>
              </a:gs>
              <a:gs pos="72000">
                <a:srgbClr val="B0CCB0">
                  <a:tint val="90000"/>
                  <a:satMod val="135000"/>
                </a:srgbClr>
              </a:gs>
              <a:gs pos="100000">
                <a:srgbClr val="B0CCB0">
                  <a:tint val="80000"/>
                  <a:satMod val="155000"/>
                </a:srgbClr>
              </a:gs>
            </a:gsLst>
            <a:lin ang="16200000" scaled="0"/>
          </a:gradFill>
          <a:ln w="9525" cap="flat" cmpd="sng" algn="ctr">
            <a:solidFill>
              <a:srgbClr val="B0CCB0">
                <a:shade val="80000"/>
              </a:srgbClr>
            </a:solidFill>
            <a:prstDash val="solid"/>
          </a:ln>
          <a:effectLst>
            <a:outerShdw blurRad="50800" dist="38100" dir="5400000" rotWithShape="0">
              <a:srgbClr val="000000">
                <a:alpha val="43137"/>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ysClr val="window" lastClr="FFFFFF"/>
                </a:solidFill>
                <a:effectLst/>
                <a:uLnTx/>
                <a:uFillTx/>
                <a:latin typeface="Cambria"/>
                <a:ea typeface="+mn-ea"/>
                <a:cs typeface="+mn-cs"/>
              </a:rPr>
              <a:t>13</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783" y="4898732"/>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46039"/>
            <a:ext cx="49371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D:\Лена\08dbdf3105d4.jpg"/>
          <p:cNvPicPr>
            <a:picLocks noChangeAspect="1" noChangeArrowheads="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3002" y="4898732"/>
            <a:ext cx="1321211" cy="171400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5"/>
          <a:stretch>
            <a:fillRect/>
          </a:stretch>
        </p:blipFill>
        <p:spPr>
          <a:xfrm>
            <a:off x="2174048" y="5661248"/>
            <a:ext cx="1123779" cy="839322"/>
          </a:xfrm>
          <a:prstGeom prst="rect">
            <a:avLst/>
          </a:prstGeom>
        </p:spPr>
      </p:pic>
    </p:spTree>
    <p:extLst>
      <p:ext uri="{BB962C8B-B14F-4D97-AF65-F5344CB8AC3E}">
        <p14:creationId xmlns:p14="http://schemas.microsoft.com/office/powerpoint/2010/main" val="3826746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764704"/>
            <a:ext cx="7560840" cy="3416320"/>
          </a:xfrm>
          <a:prstGeom prst="rect">
            <a:avLst/>
          </a:prstGeom>
        </p:spPr>
        <p:txBody>
          <a:bodyPr wrap="square">
            <a:spAutoFit/>
          </a:bodyPr>
          <a:lstStyle/>
          <a:p>
            <a:r>
              <a:rPr lang="ru-RU" b="1" dirty="0" smtClean="0"/>
              <a:t>Используемые  Интернет ресурсы:</a:t>
            </a:r>
          </a:p>
          <a:p>
            <a:r>
              <a:rPr lang="en-US" b="1" dirty="0" smtClean="0"/>
              <a:t>mtdesign.ru</a:t>
            </a:r>
            <a:endParaRPr lang="ru-RU" b="1" dirty="0" smtClean="0"/>
          </a:p>
          <a:p>
            <a:r>
              <a:rPr lang="en-US" dirty="0"/>
              <a:t>http://arms-painting.narod.ru/picture4.htm</a:t>
            </a:r>
          </a:p>
          <a:p>
            <a:r>
              <a:rPr lang="en-US" dirty="0"/>
              <a:t>http://fotki.yandex.ru/users/art-diveevo/view/98860/</a:t>
            </a:r>
          </a:p>
          <a:p>
            <a:r>
              <a:rPr lang="en-US" dirty="0"/>
              <a:t>http://256irisiv.livejournal.com/79140.html</a:t>
            </a:r>
          </a:p>
          <a:p>
            <a:r>
              <a:rPr lang="en-US" dirty="0"/>
              <a:t>http://www.artandphoto.ru/pic.php?razd=art1&amp;id=14032&amp;artist=696</a:t>
            </a:r>
          </a:p>
          <a:p>
            <a:r>
              <a:rPr lang="en-US" dirty="0"/>
              <a:t>http://artnow.ru/ru/userinfo/0/8606/comments/3.html</a:t>
            </a:r>
          </a:p>
          <a:p>
            <a:r>
              <a:rPr lang="en-US" dirty="0"/>
              <a:t>http://www.megashopper.ru/Netshop/gobelen/images/landscapes/landscapes_363.html?curPos=144</a:t>
            </a:r>
          </a:p>
          <a:p>
            <a:r>
              <a:rPr lang="en-US" dirty="0"/>
              <a:t>http://artnow.ru/ru/userinfo/0/6411/comments/21.html</a:t>
            </a:r>
          </a:p>
          <a:p>
            <a:r>
              <a:rPr lang="en-US" dirty="0"/>
              <a:t>http://</a:t>
            </a:r>
            <a:r>
              <a:rPr lang="en-US" dirty="0" smtClean="0"/>
              <a:t>agniart.ru/rus/multiplex_usr.fcgi?action=all_items_in_group&amp;folderid=11140&amp;pg=1974</a:t>
            </a:r>
            <a:endParaRPr lang="en-US" dirty="0"/>
          </a:p>
        </p:txBody>
      </p:sp>
    </p:spTree>
    <p:extLst>
      <p:ext uri="{BB962C8B-B14F-4D97-AF65-F5344CB8AC3E}">
        <p14:creationId xmlns:p14="http://schemas.microsoft.com/office/powerpoint/2010/main" val="2857219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2050" name="Picture 2" descr="D:\Зима\1194b3d1fb2cb545f190208d281ab0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8784468" cy="585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119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9911" y="6181782"/>
            <a:ext cx="4708753" cy="664536"/>
          </a:xfrm>
        </p:spPr>
        <p:txBody>
          <a:bodyPr>
            <a:normAutofit/>
          </a:bodyPr>
          <a:lstStyle/>
          <a:p>
            <a:r>
              <a:rPr lang="ru-RU" sz="2400" dirty="0" smtClean="0">
                <a:effectLst/>
              </a:rPr>
              <a:t>Николай Егорович Сверчков</a:t>
            </a:r>
            <a:endParaRPr lang="ru-RU" sz="2400" dirty="0">
              <a:effectLst/>
            </a:endParaRPr>
          </a:p>
        </p:txBody>
      </p:sp>
      <p:sp>
        <p:nvSpPr>
          <p:cNvPr id="3" name="Текст 2"/>
          <p:cNvSpPr>
            <a:spLocks noGrp="1"/>
          </p:cNvSpPr>
          <p:nvPr>
            <p:ph type="body" sz="half" idx="2"/>
          </p:nvPr>
        </p:nvSpPr>
        <p:spPr/>
        <p:txBody>
          <a:bodyPr/>
          <a:lstStyle/>
          <a:p>
            <a:endParaRPr lang="ru-RU" dirty="0"/>
          </a:p>
        </p:txBody>
      </p:sp>
      <p:sp>
        <p:nvSpPr>
          <p:cNvPr id="4" name="Рисунок 3"/>
          <p:cNvSpPr>
            <a:spLocks noGrp="1"/>
          </p:cNvSpPr>
          <p:nvPr>
            <p:ph type="pic" idx="1"/>
          </p:nvPr>
        </p:nvSpPr>
        <p:spPr/>
      </p:sp>
      <p:pic>
        <p:nvPicPr>
          <p:cNvPr id="1026" name="Picture 2" descr="D:\Зима\Ниолай Егорович Сверчко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3362"/>
            <a:ext cx="8524723" cy="6192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5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32656"/>
            <a:ext cx="8008312" cy="648072"/>
          </a:xfrm>
        </p:spPr>
        <p:style>
          <a:lnRef idx="1">
            <a:schemeClr val="accent2"/>
          </a:lnRef>
          <a:fillRef idx="2">
            <a:schemeClr val="accent2"/>
          </a:fillRef>
          <a:effectRef idx="1">
            <a:schemeClr val="accent2"/>
          </a:effectRef>
          <a:fontRef idx="minor">
            <a:schemeClr val="dk1"/>
          </a:fontRef>
        </p:style>
        <p:txBody>
          <a:bodyPr>
            <a:noAutofit/>
          </a:bodyPr>
          <a:lstStyle/>
          <a:p>
            <a:r>
              <a:rPr lang="ru-RU" sz="2800" b="1" dirty="0" smtClean="0">
                <a:solidFill>
                  <a:schemeClr val="bg1">
                    <a:lumMod val="50000"/>
                  </a:schemeClr>
                </a:solidFill>
              </a:rPr>
              <a:t>Зимние пейзажи в картинах художников</a:t>
            </a:r>
            <a:endParaRPr lang="ru-RU" sz="2800" dirty="0">
              <a:solidFill>
                <a:schemeClr val="bg1">
                  <a:lumMod val="50000"/>
                </a:schemeClr>
              </a:solidFill>
            </a:endParaRPr>
          </a:p>
        </p:txBody>
      </p:sp>
      <p:sp>
        <p:nvSpPr>
          <p:cNvPr id="3" name="Объект 2"/>
          <p:cNvSpPr>
            <a:spLocks noGrp="1"/>
          </p:cNvSpPr>
          <p:nvPr>
            <p:ph idx="1"/>
          </p:nvPr>
        </p:nvSpPr>
        <p:spPr>
          <a:xfrm>
            <a:off x="4860032" y="5623623"/>
            <a:ext cx="3816424" cy="818568"/>
          </a:xfrm>
        </p:spPr>
        <p:txBody>
          <a:bodyPr>
            <a:noAutofit/>
          </a:bodyPr>
          <a:lstStyle/>
          <a:p>
            <a:pPr marL="0" indent="0">
              <a:buNone/>
            </a:pPr>
            <a:r>
              <a:rPr lang="ru-RU" sz="2000" b="1" dirty="0">
                <a:solidFill>
                  <a:schemeClr val="accent4">
                    <a:lumMod val="50000"/>
                  </a:schemeClr>
                </a:solidFill>
                <a:effectLst>
                  <a:outerShdw blurRad="38100" dist="38100" dir="2700000" algn="tl">
                    <a:srgbClr val="000000">
                      <a:alpha val="43137"/>
                    </a:srgbClr>
                  </a:outerShdw>
                </a:effectLst>
              </a:rPr>
              <a:t>Зимний закат в еловом лесу. </a:t>
            </a:r>
            <a:r>
              <a:rPr lang="ru-RU" sz="2000" b="1" dirty="0" smtClean="0">
                <a:solidFill>
                  <a:schemeClr val="accent4">
                    <a:lumMod val="50000"/>
                  </a:schemeClr>
                </a:solidFill>
                <a:effectLst>
                  <a:outerShdw blurRad="38100" dist="38100" dir="2700000" algn="tl">
                    <a:srgbClr val="000000">
                      <a:alpha val="43137"/>
                    </a:srgbClr>
                  </a:outerShdw>
                </a:effectLst>
              </a:rPr>
              <a:t>Клевер </a:t>
            </a:r>
            <a:r>
              <a:rPr lang="ru-RU" sz="2000" b="1" dirty="0">
                <a:solidFill>
                  <a:schemeClr val="accent4">
                    <a:lumMod val="50000"/>
                  </a:schemeClr>
                </a:solidFill>
                <a:effectLst>
                  <a:outerShdw blurRad="38100" dist="38100" dir="2700000" algn="tl">
                    <a:srgbClr val="000000">
                      <a:alpha val="43137"/>
                    </a:srgbClr>
                  </a:outerShdw>
                </a:effectLst>
              </a:rPr>
              <a:t>Юлий Юльевич</a:t>
            </a:r>
          </a:p>
        </p:txBody>
      </p:sp>
      <p:pic>
        <p:nvPicPr>
          <p:cNvPr id="1028" name="Picture 4" descr="D:\Зима\7d361c4f84e0dda7dcd6a9ec2154cf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45447"/>
            <a:ext cx="3911277" cy="5317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920" y="1916832"/>
            <a:ext cx="3779837" cy="286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981920" y="4725143"/>
            <a:ext cx="3478512" cy="400110"/>
          </a:xfrm>
          <a:prstGeom prst="rect">
            <a:avLst/>
          </a:prstGeom>
        </p:spPr>
        <p:txBody>
          <a:bodyPr wrap="square">
            <a:spAutoFit/>
          </a:bodyPr>
          <a:lstStyle/>
          <a:p>
            <a:r>
              <a:rPr lang="ru-RU" sz="2000" b="1" dirty="0" smtClean="0">
                <a:solidFill>
                  <a:schemeClr val="accent4">
                    <a:lumMod val="50000"/>
                  </a:schemeClr>
                </a:solidFill>
                <a:effectLst>
                  <a:outerShdw blurRad="38100" dist="38100" dir="2700000" algn="tl">
                    <a:srgbClr val="000000">
                      <a:alpha val="43137"/>
                    </a:srgbClr>
                  </a:outerShdw>
                </a:effectLst>
              </a:rPr>
              <a:t>Николай</a:t>
            </a:r>
            <a:r>
              <a:rPr lang="ru-RU" sz="1600" b="1" dirty="0" smtClean="0">
                <a:solidFill>
                  <a:schemeClr val="accent4">
                    <a:lumMod val="50000"/>
                  </a:schemeClr>
                </a:solidFill>
                <a:effectLst>
                  <a:outerShdw blurRad="38100" dist="38100" dir="2700000" algn="tl">
                    <a:srgbClr val="000000">
                      <a:alpha val="43137"/>
                    </a:srgbClr>
                  </a:outerShdw>
                </a:effectLst>
              </a:rPr>
              <a:t> </a:t>
            </a:r>
            <a:r>
              <a:rPr lang="ru-RU" sz="2000" b="1" dirty="0" smtClean="0">
                <a:solidFill>
                  <a:schemeClr val="accent4">
                    <a:lumMod val="50000"/>
                  </a:schemeClr>
                </a:solidFill>
                <a:effectLst>
                  <a:outerShdw blurRad="38100" dist="38100" dir="2700000" algn="tl">
                    <a:srgbClr val="000000">
                      <a:alpha val="43137"/>
                    </a:srgbClr>
                  </a:outerShdw>
                </a:effectLst>
              </a:rPr>
              <a:t>Корзняков</a:t>
            </a:r>
            <a:endParaRPr lang="ru-RU" sz="2000" b="1" dirty="0">
              <a:solidFill>
                <a:schemeClr val="accent4">
                  <a:lumMod val="50000"/>
                </a:schemeClr>
              </a:solidFill>
              <a:effectLst>
                <a:outerShdw blurRad="38100" dist="38100" dir="2700000" algn="tl">
                  <a:srgbClr val="000000">
                    <a:alpha val="43137"/>
                  </a:srgbClr>
                </a:outerShdw>
              </a:effectLst>
            </a:endParaRPr>
          </a:p>
        </p:txBody>
      </p:sp>
      <p:sp>
        <p:nvSpPr>
          <p:cNvPr id="5" name="Прямоугольник 4"/>
          <p:cNvSpPr/>
          <p:nvPr/>
        </p:nvSpPr>
        <p:spPr>
          <a:xfrm>
            <a:off x="4860033" y="1325593"/>
            <a:ext cx="390172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ru-RU" sz="2000" b="1" dirty="0">
                <a:solidFill>
                  <a:schemeClr val="bg1">
                    <a:lumMod val="50000"/>
                  </a:schemeClr>
                </a:solidFill>
                <a:effectLst>
                  <a:outerShdw blurRad="38100" dist="38100" dir="2700000" algn="tl">
                    <a:srgbClr val="000000">
                      <a:alpha val="43137"/>
                    </a:srgbClr>
                  </a:outerShdw>
                </a:effectLst>
              </a:rPr>
              <a:t>Пейзаж, это «окно в природу».</a:t>
            </a:r>
          </a:p>
        </p:txBody>
      </p:sp>
    </p:spTree>
    <p:extLst>
      <p:ext uri="{BB962C8B-B14F-4D97-AF65-F5344CB8AC3E}">
        <p14:creationId xmlns:p14="http://schemas.microsoft.com/office/powerpoint/2010/main" val="191191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712968" cy="1368152"/>
          </a:xfrm>
        </p:spPr>
        <p:txBody>
          <a:bodyPr>
            <a:normAutofit fontScale="90000"/>
          </a:bodyPr>
          <a:lstStyle/>
          <a:p>
            <a:pPr algn="l"/>
            <a:r>
              <a:rPr lang="ru-RU" sz="1600" dirty="0" smtClean="0"/>
              <a:t>Прежде</a:t>
            </a:r>
            <a:r>
              <a:rPr lang="ru-RU" sz="1600" dirty="0"/>
              <a:t>, чем научиться рисовать пейзаж, надо научиться видеть всю совершенную красоту природы. Никакой учитель не сможет научить нарисовать то, чего сам рисующий не видит. Большая часть людей на окружающий мир смотрят «скользящим» взглядом, акцентируя внимание на наиболее значимых объектах, всё остальное, что попадает в поле зрения, воспринимают несколько </a:t>
            </a:r>
            <a:r>
              <a:rPr lang="ru-RU" sz="1600" dirty="0" smtClean="0"/>
              <a:t>поверхностно. Можно </a:t>
            </a:r>
            <a:r>
              <a:rPr lang="ru-RU" sz="1600" dirty="0"/>
              <a:t>прямо сказать: «Это бедные люди, потому что они лишены, в полной мере, той части духовного богатства, которую дарит человеку природа». </a:t>
            </a:r>
          </a:p>
        </p:txBody>
      </p:sp>
      <p:sp>
        <p:nvSpPr>
          <p:cNvPr id="3" name="Текст 2"/>
          <p:cNvSpPr>
            <a:spLocks noGrp="1"/>
          </p:cNvSpPr>
          <p:nvPr>
            <p:ph type="body" sz="half" idx="2"/>
          </p:nvPr>
        </p:nvSpPr>
        <p:spPr>
          <a:xfrm>
            <a:off x="4499992" y="6381328"/>
            <a:ext cx="4478288" cy="684399"/>
          </a:xfrm>
        </p:spPr>
        <p:txBody>
          <a:bodyPr>
            <a:normAutofit/>
          </a:bodyPr>
          <a:lstStyle/>
          <a:p>
            <a:r>
              <a:rPr lang="ru-RU" sz="2400" b="1" dirty="0" smtClean="0">
                <a:solidFill>
                  <a:schemeClr val="accent4">
                    <a:lumMod val="50000"/>
                  </a:schemeClr>
                </a:solidFill>
                <a:effectLst>
                  <a:outerShdw blurRad="38100" dist="38100" dir="2700000" algn="tl">
                    <a:srgbClr val="000000">
                      <a:alpha val="43137"/>
                    </a:srgbClr>
                  </a:outerShdw>
                </a:effectLst>
              </a:rPr>
              <a:t>И.И. </a:t>
            </a:r>
            <a:r>
              <a:rPr lang="ru-RU" sz="2000" b="1" dirty="0" smtClean="0">
                <a:solidFill>
                  <a:schemeClr val="accent4">
                    <a:lumMod val="50000"/>
                  </a:schemeClr>
                </a:solidFill>
                <a:effectLst>
                  <a:outerShdw blurRad="38100" dist="38100" dir="2700000" algn="tl">
                    <a:srgbClr val="000000">
                      <a:alpha val="43137"/>
                    </a:srgbClr>
                  </a:outerShdw>
                </a:effectLst>
              </a:rPr>
              <a:t>Шишкин</a:t>
            </a:r>
            <a:r>
              <a:rPr lang="ru-RU" sz="2400" b="1" dirty="0" smtClean="0">
                <a:solidFill>
                  <a:schemeClr val="accent4">
                    <a:lumMod val="50000"/>
                  </a:schemeClr>
                </a:solidFill>
                <a:effectLst>
                  <a:outerShdw blurRad="38100" dist="38100" dir="2700000" algn="tl">
                    <a:srgbClr val="000000">
                      <a:alpha val="43137"/>
                    </a:srgbClr>
                  </a:outerShdw>
                </a:effectLst>
              </a:rPr>
              <a:t>, Первый снег. </a:t>
            </a:r>
            <a:endParaRPr lang="ru-RU" sz="2400" b="1" dirty="0">
              <a:solidFill>
                <a:schemeClr val="accent4">
                  <a:lumMod val="50000"/>
                </a:schemeClr>
              </a:solidFill>
              <a:effectLst>
                <a:outerShdw blurRad="38100" dist="38100" dir="2700000" algn="tl">
                  <a:srgbClr val="000000">
                    <a:alpha val="43137"/>
                  </a:srgbClr>
                </a:outerShdw>
              </a:effectLst>
            </a:endParaRPr>
          </a:p>
        </p:txBody>
      </p:sp>
      <p:pic>
        <p:nvPicPr>
          <p:cNvPr id="3075" name="Picture 3" descr="D:\Зима\ShIShKIN_Ivan_-_Pervyiy_sneg.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9658" b="9658"/>
          <a:stretch>
            <a:fillRect/>
          </a:stretch>
        </p:blipFill>
        <p:spPr bwMode="auto">
          <a:xfrm>
            <a:off x="467544" y="1700808"/>
            <a:ext cx="8405671" cy="4488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079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D:\Зима\1222102794_1748963_____________18321898______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105357" cy="607901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20072" y="6339666"/>
            <a:ext cx="3279680" cy="369332"/>
          </a:xfrm>
          <a:prstGeom prst="rect">
            <a:avLst/>
          </a:prstGeom>
        </p:spPr>
        <p:txBody>
          <a:bodyPr wrap="none">
            <a:spAutoFit/>
          </a:bodyPr>
          <a:lstStyle/>
          <a:p>
            <a:r>
              <a:rPr lang="ru-RU" b="1"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И.И. Шишкин  «</a:t>
            </a:r>
            <a:r>
              <a:rPr lang="ru-RU"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a:t>
            </a:r>
            <a:r>
              <a:rPr lang="ru-RU" b="1"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имний лес» </a:t>
            </a:r>
            <a:endParaRPr lang="ru-RU"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4021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6008380"/>
            <a:ext cx="4320479" cy="644740"/>
          </a:xfrm>
        </p:spPr>
        <p:txBody>
          <a:bodyPr>
            <a:noAutofit/>
          </a:bodyPr>
          <a:lstStyle/>
          <a:p>
            <a:r>
              <a:rPr lang="ru-RU" sz="2000" b="1" dirty="0">
                <a:solidFill>
                  <a:srgbClr val="676A55">
                    <a:tint val="100000"/>
                    <a:shade val="90000"/>
                    <a:satMod val="250000"/>
                    <a:alpha val="100000"/>
                  </a:srgbClr>
                </a:solidFill>
              </a:rPr>
              <a:t>Шильдер Андрей Николаевич.</a:t>
            </a:r>
            <a:endParaRPr lang="ru-RU" sz="4400" dirty="0"/>
          </a:p>
        </p:txBody>
      </p:sp>
      <p:sp>
        <p:nvSpPr>
          <p:cNvPr id="3" name="Объект 2"/>
          <p:cNvSpPr>
            <a:spLocks noGrp="1"/>
          </p:cNvSpPr>
          <p:nvPr>
            <p:ph idx="1"/>
          </p:nvPr>
        </p:nvSpPr>
        <p:spPr/>
        <p:txBody>
          <a:bodyPr/>
          <a:lstStyle/>
          <a:p>
            <a:r>
              <a:rPr lang="ru-RU" dirty="0"/>
              <a:t>Шильдер Андрей Николаевич.</a:t>
            </a:r>
          </a:p>
        </p:txBody>
      </p:sp>
      <p:pic>
        <p:nvPicPr>
          <p:cNvPr id="1026" name="Picture 2" descr="D:\Зима\29e75688b8d4db48a5113afa8f1e5e7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441565" cy="5531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506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3928" y="6116274"/>
            <a:ext cx="5040560" cy="576064"/>
          </a:xfrm>
        </p:spPr>
        <p:txBody>
          <a:bodyPr>
            <a:normAutofit fontScale="90000"/>
          </a:bodyPr>
          <a:lstStyle/>
          <a:p>
            <a:r>
              <a:rPr lang="ru-RU" dirty="0" smtClean="0">
                <a:solidFill>
                  <a:schemeClr val="accent4">
                    <a:lumMod val="50000"/>
                  </a:schemeClr>
                </a:solidFill>
                <a:effectLst>
                  <a:outerShdw blurRad="38100" dist="38100" dir="2700000" algn="tl">
                    <a:srgbClr val="000000">
                      <a:alpha val="43137"/>
                    </a:srgbClr>
                  </a:outerShdw>
                </a:effectLst>
              </a:rPr>
              <a:t>Иней.   Грабарь Игорь </a:t>
            </a:r>
            <a:r>
              <a:rPr lang="ru-RU" dirty="0">
                <a:solidFill>
                  <a:schemeClr val="accent4">
                    <a:lumMod val="50000"/>
                  </a:schemeClr>
                </a:solidFill>
                <a:effectLst>
                  <a:outerShdw blurRad="38100" dist="38100" dir="2700000" algn="tl">
                    <a:srgbClr val="000000">
                      <a:alpha val="43137"/>
                    </a:srgbClr>
                  </a:outerShdw>
                </a:effectLst>
              </a:rPr>
              <a:t>Э</a:t>
            </a:r>
            <a:r>
              <a:rPr lang="ru-RU" dirty="0" smtClean="0">
                <a:solidFill>
                  <a:schemeClr val="accent4">
                    <a:lumMod val="50000"/>
                  </a:schemeClr>
                </a:solidFill>
                <a:effectLst>
                  <a:outerShdw blurRad="38100" dist="38100" dir="2700000" algn="tl">
                    <a:srgbClr val="000000">
                      <a:alpha val="43137"/>
                    </a:srgbClr>
                  </a:outerShdw>
                </a:effectLst>
              </a:rPr>
              <a:t>ммануилович</a:t>
            </a:r>
            <a:r>
              <a:rPr lang="ru-RU" sz="1800" dirty="0" smtClean="0">
                <a:solidFill>
                  <a:schemeClr val="accent4">
                    <a:lumMod val="50000"/>
                  </a:schemeClr>
                </a:solidFill>
                <a:effectLst>
                  <a:outerShdw blurRad="38100" dist="38100" dir="2700000" algn="tl">
                    <a:srgbClr val="000000">
                      <a:alpha val="43137"/>
                    </a:srgbClr>
                  </a:outerShdw>
                </a:effectLst>
              </a:rPr>
              <a:t/>
            </a:r>
            <a:br>
              <a:rPr lang="ru-RU" sz="1800" dirty="0" smtClean="0">
                <a:solidFill>
                  <a:schemeClr val="accent4">
                    <a:lumMod val="50000"/>
                  </a:schemeClr>
                </a:solidFill>
                <a:effectLst>
                  <a:outerShdw blurRad="38100" dist="38100" dir="2700000" algn="tl">
                    <a:srgbClr val="000000">
                      <a:alpha val="43137"/>
                    </a:srgbClr>
                  </a:outerShdw>
                </a:effectLst>
              </a:rPr>
            </a:br>
            <a:endParaRPr lang="ru-RU" sz="1800" dirty="0">
              <a:solidFill>
                <a:schemeClr val="accent4">
                  <a:lumMod val="50000"/>
                </a:schemeClr>
              </a:solidFill>
              <a:effectLst>
                <a:outerShdw blurRad="38100" dist="38100" dir="2700000" algn="tl">
                  <a:srgbClr val="000000">
                    <a:alpha val="43137"/>
                  </a:srgbClr>
                </a:outerShdw>
              </a:effectLst>
            </a:endParaRPr>
          </a:p>
        </p:txBody>
      </p:sp>
      <p:sp>
        <p:nvSpPr>
          <p:cNvPr id="3" name="Текст 2"/>
          <p:cNvSpPr>
            <a:spLocks noGrp="1"/>
          </p:cNvSpPr>
          <p:nvPr>
            <p:ph type="body" sz="half" idx="2"/>
          </p:nvPr>
        </p:nvSpPr>
        <p:spPr>
          <a:xfrm>
            <a:off x="6156176" y="1340768"/>
            <a:ext cx="1691680" cy="4176464"/>
          </a:xfrm>
        </p:spPr>
        <p:txBody>
          <a:bodyPr>
            <a:normAutofit/>
          </a:bodyPr>
          <a:lstStyle/>
          <a:p>
            <a:pPr algn="l"/>
            <a:endParaRPr lang="ru-RU" sz="1600" dirty="0"/>
          </a:p>
        </p:txBody>
      </p:sp>
      <p:pic>
        <p:nvPicPr>
          <p:cNvPr id="5123" name="Picture 3" descr="D:\Зима\_1905__122_4x160_3_1-v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88640"/>
            <a:ext cx="7776864" cy="5949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38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5|2.1|1.1|1|0.8|0.8|0.8|0.7|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1163</TotalTime>
  <Words>717</Words>
  <Application>Microsoft Office PowerPoint</Application>
  <PresentationFormat>Экран (4:3)</PresentationFormat>
  <Paragraphs>71</Paragraphs>
  <Slides>24</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24</vt:i4>
      </vt:variant>
    </vt:vector>
  </HeadingPairs>
  <TitlesOfParts>
    <vt:vector size="30" baseType="lpstr">
      <vt:lpstr>Calibri</vt:lpstr>
      <vt:lpstr>Cambria</vt:lpstr>
      <vt:lpstr>Rockwell</vt:lpstr>
      <vt:lpstr>Times New Roman</vt:lpstr>
      <vt:lpstr>Wingdings 2</vt:lpstr>
      <vt:lpstr>Литейная</vt:lpstr>
      <vt:lpstr>Зимний вечер</vt:lpstr>
      <vt:lpstr>Презентация PowerPoint</vt:lpstr>
      <vt:lpstr>Презентация PowerPoint</vt:lpstr>
      <vt:lpstr>Николай Егорович Сверчков</vt:lpstr>
      <vt:lpstr>Зимние пейзажи в картинах художников</vt:lpstr>
      <vt:lpstr>Прежде, чем научиться рисовать пейзаж, надо научиться видеть всю совершенную красоту природы. Никакой учитель не сможет научить нарисовать то, чего сам рисующий не видит. Большая часть людей на окружающий мир смотрят «скользящим» взглядом, акцентируя внимание на наиболее значимых объектах, всё остальное, что попадает в поле зрения, воспринимают несколько поверхностно. Можно прямо сказать: «Это бедные люди, потому что они лишены, в полной мере, той части духовного богатства, которую дарит человеку природа». </vt:lpstr>
      <vt:lpstr>Презентация PowerPoint</vt:lpstr>
      <vt:lpstr>Шильдер Андрей Николаевич.</vt:lpstr>
      <vt:lpstr>Иней.   Грабарь Игорь Эммануилович </vt:lpstr>
      <vt:lpstr>Презентация PowerPoint</vt:lpstr>
      <vt:lpstr>Презентация PowerPoint</vt:lpstr>
      <vt:lpstr>Презентация PowerPoint</vt:lpstr>
      <vt:lpstr>Презентация PowerPoint</vt:lpstr>
      <vt:lpstr>Шильдер Андрей Николаевич. «Ноябрь»</vt:lpstr>
      <vt:lpstr>Зимний вечер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Валерий</dc:creator>
  <cp:lastModifiedBy>DOM</cp:lastModifiedBy>
  <cp:revision>81</cp:revision>
  <dcterms:created xsi:type="dcterms:W3CDTF">2013-01-22T14:49:35Z</dcterms:created>
  <dcterms:modified xsi:type="dcterms:W3CDTF">2019-04-07T15:50:02Z</dcterms:modified>
</cp:coreProperties>
</file>