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87" r:id="rId4"/>
    <p:sldId id="288" r:id="rId5"/>
    <p:sldId id="286" r:id="rId6"/>
    <p:sldId id="289" r:id="rId7"/>
    <p:sldId id="290" r:id="rId8"/>
    <p:sldId id="291" r:id="rId9"/>
    <p:sldId id="267" r:id="rId10"/>
    <p:sldId id="292" r:id="rId11"/>
    <p:sldId id="300" r:id="rId12"/>
    <p:sldId id="297" r:id="rId13"/>
    <p:sldId id="293" r:id="rId14"/>
    <p:sldId id="299" r:id="rId15"/>
    <p:sldId id="294" r:id="rId16"/>
    <p:sldId id="296" r:id="rId17"/>
    <p:sldId id="295" r:id="rId18"/>
    <p:sldId id="298" r:id="rId19"/>
    <p:sldId id="301" r:id="rId20"/>
    <p:sldId id="302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62000" y="533400"/>
            <a:ext cx="7620000" cy="3276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10200" y="4419600"/>
            <a:ext cx="312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Учитель-дефектолог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группы №12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для детей с ЗПР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МБДОУ г.Иркутска детского сада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комбинированного вида №128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Макагон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Евгения Сергеевна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30400" r="1867" b="4000"/>
          <a:stretch>
            <a:fillRect/>
          </a:stretch>
        </p:blipFill>
        <p:spPr bwMode="auto">
          <a:xfrm>
            <a:off x="762000" y="34290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2000" y="382012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2060"/>
                </a:solidFill>
              </a:rPr>
              <a:t>Внедрение </a:t>
            </a:r>
            <a:r>
              <a:rPr lang="ru-RU" sz="2400" b="1" i="1" dirty="0" err="1">
                <a:solidFill>
                  <a:srgbClr val="002060"/>
                </a:solidFill>
              </a:rPr>
              <a:t>здоровьесберегающих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технологий в образовательный процесс ДОУ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 </a:t>
            </a:r>
            <a:r>
              <a:rPr lang="ru-RU" sz="2400" b="1" i="1" dirty="0">
                <a:solidFill>
                  <a:srgbClr val="002060"/>
                </a:solidFill>
              </a:rPr>
              <a:t>учётом ФГОС.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Использование приёмов </a:t>
            </a:r>
            <a:r>
              <a:rPr lang="ru-RU" sz="2400" b="1" i="1" dirty="0" err="1">
                <a:solidFill>
                  <a:srgbClr val="002060"/>
                </a:solidFill>
              </a:rPr>
              <a:t>кинезиологии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 образовательной деятельности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в ДОУ с целью развития физических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и психофизиологических качеств 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дошкольников.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ПРАКТИКУМ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Упражнения для развития межполушарного взаимодействия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946525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Перекрёстный шаг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Ухо-нос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Кулак-ребро-ладонь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Фонарики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Колечко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Змейка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Лезгинка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9937" name="Picture 1" descr="C:\Users\Евгения\Desktop\97380242_5111852_0_6fcb3_d601a429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403600" cy="474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Евгения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209800"/>
            <a:ext cx="2971800" cy="2971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«Перекрёстные шаги»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01980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Для начала мысленно проведите линию от лба к носу, подбородку и ниже – она разделяет тело на правую и левую половины. Движения, пересекающие эту линию, интегрируют работу полушарий мозга.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Поэтому "Перекрестные шаги" способствуют развитию координации и ориентации в пространстве, делают более успешными приобретение навыков чтения, письма, слушания, усвоения новой информации.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А еще снимают боль в пояснице и подтягивают мышцы живота.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1. Локтем левой руки тянемся к колену правой ноги. Легко касаясь, соединяем локоть и колено.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2. Это же движение повторяем правой рукой и левой ногой. Выполнять стоя или сидя.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3. Соединяем левую ногу и правую руку за спиной и наоборот. Повторить 4–8 раз.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«Ухо – нос»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Левой рукой возьмитесь за кончик носа, а правой – за противоположное ухо. Одновременно отпустите ухо и нос, хлопните в ладоши, поменяйте положение рук с «точностью до наоборот».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4817" name="Picture 1" descr="C:\Users\Евгения\Desktop\i_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505200"/>
            <a:ext cx="4199106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«Кулак –ребро –ладонь»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0343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Три положения на плоскости стола, последовательно сменяют друг друга. Ладонь на плоскости, сжатая в кулак ладонь, ладонь ребром на плоскости стола, распрямленная ладонь на плоскости стола. Выполняется сначала правой рукой, потом –левой, затем двумя руками вместе по 8-10 раз.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8913" name="Picture 1" descr="C:\Users\Евгения\Desktop\45458_html_34775b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81400"/>
            <a:ext cx="4029148" cy="3118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«Фонарики»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Руки положите перед собой, пальцы одной руки сжаты в кулак, пальцы другой руки выпрямлены.По сигналу руки меняются. Повторить 6-8 раз.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2769" name="Picture 1" descr="C:\Users\Евгения\Desktop\0011-011-Uprazhnenie-Fonar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057400"/>
            <a:ext cx="4241232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«Колечко»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0343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Поочередно и как можно быстрее перебирайте пальцы рук, соединяя в кольцо с большим пальцем последовательно указательный, средний и т.д.. Проба выполняется в прямом и в обратном порядке. Сначала каждой рукой отдельно, затем сразу двумя руками.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7889" name="Picture 1" descr="C:\Users\Евгения\Desktop\kolechki-e1360854160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657600"/>
            <a:ext cx="4499043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«Змейка»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8100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Скрестите руки ладонями друг к другу, сцепите пальцы в замок, выверните руки к себе. Двигайте пальцем, который укажет ведущий. Палец должен двигаться точно и четко. Прикасаться к пальцу нельзя. Последовательно в упражнении должны участвовать все пальцы рук.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5843" name="Picture 3" descr="C:\Users\Евгения\Desktop\7994_html_m4c88f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4162425" cy="4639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«Лезгинка»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2286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Левую руку сложите в кулак, большой палец отставьте в сторону,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правой и левой рук. Повторить 6-8 раз.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6865" name="Picture 1" descr="C:\Users\Евгения\Desktop\166658_html_m6c355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86200"/>
            <a:ext cx="4662563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«Зеркальное рисование»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Положите на стол чистый лист бумаги. Начните рисовать одновременно обеими руками зеркально-симметричные рисунки, буквы.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3793" name="Picture 1" descr="C:\Users\Евгения\Desktop\disl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95600"/>
            <a:ext cx="6400800" cy="353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Эффективность применения </a:t>
            </a:r>
            <a:r>
              <a:rPr lang="ru-RU" b="1" dirty="0" err="1" smtClean="0">
                <a:solidFill>
                  <a:srgbClr val="002060"/>
                </a:solidFill>
              </a:rPr>
              <a:t>кинезиологических</a:t>
            </a:r>
            <a:r>
              <a:rPr lang="ru-RU" b="1" dirty="0" smtClean="0">
                <a:solidFill>
                  <a:srgbClr val="002060"/>
                </a:solidFill>
              </a:rPr>
              <a:t> приёмов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752601"/>
            <a:ext cx="5943600" cy="251460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В результате систематического применения приёмов </a:t>
            </a:r>
            <a:r>
              <a:rPr lang="ru-RU" sz="1800" b="1" dirty="0" err="1" smtClean="0">
                <a:solidFill>
                  <a:srgbClr val="002060"/>
                </a:solidFill>
              </a:rPr>
              <a:t>кинезиологии</a:t>
            </a:r>
            <a:r>
              <a:rPr lang="ru-RU" sz="1800" b="1" dirty="0" smtClean="0">
                <a:solidFill>
                  <a:srgbClr val="002060"/>
                </a:solidFill>
              </a:rPr>
              <a:t> у детей исчезают явления </a:t>
            </a:r>
            <a:r>
              <a:rPr lang="ru-RU" sz="1800" b="1" dirty="0" err="1" smtClean="0">
                <a:solidFill>
                  <a:srgbClr val="002060"/>
                </a:solidFill>
              </a:rPr>
              <a:t>дислексии</a:t>
            </a:r>
            <a:r>
              <a:rPr lang="ru-RU" sz="1800" b="1" dirty="0" smtClean="0">
                <a:solidFill>
                  <a:srgbClr val="002060"/>
                </a:solidFill>
              </a:rPr>
              <a:t>, развиваются межполушарные связи, улучшается память и концентрация внимания. В связи с улучшением интегративной функции мозга у многих детей при этом наблюдается значительный прогресс в способностях к обучению, а так же управлению своими эмоциями. </a:t>
            </a:r>
          </a:p>
          <a:p>
            <a:pPr algn="just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2672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Кинезиологические</a:t>
            </a:r>
            <a:r>
              <a:rPr lang="ru-RU" b="1" dirty="0" smtClean="0">
                <a:solidFill>
                  <a:srgbClr val="002060"/>
                </a:solidFill>
              </a:rPr>
              <a:t> упражнения дают возможность задействовать те участки мозга, которые раньше не участвовали в коррекционно-развивающей работе, что способствует более эффективному процессу обучения и развития.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6082" name="Picture 2" descr="C:\Users\Евгения\Desktop\1245008_0_41046_f755ea1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246415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C:\Users\Евгения\Desktop\2603880-df1bcfa640bbeac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282502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62200" y="533400"/>
            <a:ext cx="39624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Дети дошкольного возраста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62200" y="2057400"/>
            <a:ext cx="39624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Поиск эффективных форм и приёмов профилактики и укрепления здоровья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1400" y="3581400"/>
            <a:ext cx="1447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err="1" smtClean="0">
                <a:solidFill>
                  <a:srgbClr val="FFFF00"/>
                </a:solidFill>
              </a:rPr>
              <a:t>Кинезиологическая</a:t>
            </a:r>
            <a:r>
              <a:rPr lang="ru-RU" sz="1050" b="1" dirty="0" smtClean="0">
                <a:solidFill>
                  <a:srgbClr val="FFFF00"/>
                </a:solidFill>
              </a:rPr>
              <a:t> гимнастика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5000" y="4038600"/>
            <a:ext cx="1447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Растяжки</a:t>
            </a:r>
            <a:endParaRPr lang="ru-RU" sz="11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5600" y="3200400"/>
            <a:ext cx="1447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FFF00"/>
                </a:solidFill>
              </a:rPr>
              <a:t>Развитие микро- и </a:t>
            </a:r>
            <a:r>
              <a:rPr lang="ru-RU" sz="1050" b="1" dirty="0" err="1" smtClean="0">
                <a:solidFill>
                  <a:srgbClr val="FFFF00"/>
                </a:solidFill>
              </a:rPr>
              <a:t>макромоторики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7800" y="3962400"/>
            <a:ext cx="1447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FFF00"/>
                </a:solidFill>
              </a:rPr>
              <a:t>Телесные упражнения</a:t>
            </a:r>
            <a:endParaRPr lang="ru-RU" sz="105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2800" y="2209800"/>
            <a:ext cx="1447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Релаксация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" y="2286000"/>
            <a:ext cx="1447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Дыхательная гимнастика</a:t>
            </a:r>
            <a:endParaRPr lang="ru-RU" sz="11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" y="3200400"/>
            <a:ext cx="1447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</a:rPr>
              <a:t>Массаж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76400" y="5715000"/>
            <a:ext cx="5257800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Полноценное и гармоничное развитие дошкольников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67200" y="1524000"/>
            <a:ext cx="3048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67200" y="3048000"/>
            <a:ext cx="3048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00682">
            <a:off x="2209800" y="3048000"/>
            <a:ext cx="3048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743200" y="3352800"/>
            <a:ext cx="3048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486400" y="3352800"/>
            <a:ext cx="3048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314857">
            <a:off x="6249356" y="2983475"/>
            <a:ext cx="3048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1866900" y="2324100"/>
            <a:ext cx="3048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6591300" y="2247900"/>
            <a:ext cx="3048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505200" y="5029200"/>
            <a:ext cx="1905000" cy="609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C:\Users\Евгения\Desktop\kleineaetschebaet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00200" cy="163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Евгения\Desktop\Kinder2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352800"/>
            <a:ext cx="3048000" cy="33238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Перспективы работы по данному направлению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8443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Создание коррекционно-развивающей программы по познавательному развитию с использованием приёмов </a:t>
            </a:r>
            <a:r>
              <a:rPr lang="ru-RU" sz="2000" b="1" dirty="0" err="1" smtClean="0">
                <a:solidFill>
                  <a:srgbClr val="002060"/>
                </a:solidFill>
              </a:rPr>
              <a:t>кинезиологии</a:t>
            </a:r>
            <a:r>
              <a:rPr lang="ru-RU" sz="2000" b="1" dirty="0" smtClean="0">
                <a:solidFill>
                  <a:srgbClr val="002060"/>
                </a:solidFill>
              </a:rPr>
              <a:t> для детей с ЗПР и ОНР.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Создание и проведение цикла семинаров-практикумов для родителей дошкольников по теме «В игры разные играем – речь и мозг мы развиваем» (использование приёмов </a:t>
            </a:r>
            <a:r>
              <a:rPr lang="ru-RU" sz="2000" b="1" dirty="0" err="1" smtClean="0">
                <a:solidFill>
                  <a:srgbClr val="002060"/>
                </a:solidFill>
              </a:rPr>
              <a:t>кинезиологии</a:t>
            </a:r>
            <a:r>
              <a:rPr lang="ru-RU" sz="2000" b="1" dirty="0" smtClean="0">
                <a:solidFill>
                  <a:srgbClr val="002060"/>
                </a:solidFill>
              </a:rPr>
              <a:t> для развития детей дошкольного возраста с ЗПР и ОНР).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" y="914400"/>
            <a:ext cx="8022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Благодарим за внимание!</a:t>
            </a:r>
            <a:endParaRPr lang="ru-RU" sz="5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5" name="Picture 1" descr="C:\Users\Евгения\Desktop\092460b5e82dbc82cadca892a3f34f87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4837661" cy="477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Евгения\Desktop\sport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648200"/>
            <a:ext cx="2286000" cy="203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2098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Известно, что старение организма начинается со старения мозга. Поддерживая мозг  в состоянии молодости, мы не позволяем стариться всему телу.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Современные </a:t>
            </a:r>
            <a:r>
              <a:rPr lang="ru-RU" b="1" dirty="0" err="1" smtClean="0">
                <a:solidFill>
                  <a:srgbClr val="002060"/>
                </a:solidFill>
              </a:rPr>
              <a:t>кинезиологические</a:t>
            </a:r>
            <a:r>
              <a:rPr lang="ru-RU" b="1" dirty="0" smtClean="0">
                <a:solidFill>
                  <a:srgbClr val="002060"/>
                </a:solidFill>
              </a:rPr>
              <a:t> методики направлены на активизацию различных отделов коры больших полушарий мозга, что позволяет развивать способности человека или корректировать проблемы в различных областях психики. </a:t>
            </a:r>
            <a:r>
              <a:rPr lang="ru-RU" b="1" dirty="0" err="1" smtClean="0">
                <a:solidFill>
                  <a:srgbClr val="002060"/>
                </a:solidFill>
              </a:rPr>
              <a:t>Кинезиология</a:t>
            </a:r>
            <a:r>
              <a:rPr lang="ru-RU" b="1" dirty="0" smtClean="0">
                <a:solidFill>
                  <a:srgbClr val="002060"/>
                </a:solidFill>
              </a:rPr>
              <a:t> рассматривает мозг человека как компьютер,  в котором уже заложена информация обо всех функциональных связях в организме. Мозг накапливает информацию и способен решить любую задачу, связанную с регуляцией функций человеческого организма. В прогрессивных школах всего мира в школьных расписаниях есть ежедневный урок — </a:t>
            </a:r>
            <a:r>
              <a:rPr lang="ru-RU" b="1" dirty="0" err="1" smtClean="0">
                <a:solidFill>
                  <a:srgbClr val="002060"/>
                </a:solidFill>
              </a:rPr>
              <a:t>кинезиология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5059" name="Picture 3" descr="C:\Users\Евгения\Desktop\mem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28600"/>
            <a:ext cx="3019425" cy="201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Содружество полушарий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715000" cy="294163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Мозг человека представляет собой «содружество» функционально ассиметричных полушарий – левого и правого, каждое из которых – не зеркальное отображение другого, а необходимое дополнение.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4033" name="Picture 1" descr="C:\Users\Евгения\Desktop\baby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657600"/>
            <a:ext cx="258305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Левое полушарие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Отвечает за логическое – аналитическое мышление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Анализирует факты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Обрабатывает информацию последовательно по этапам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Обеспечивает процессы индуктивного мышления (вначале осуществляется процесс анализа, а затем синтеза)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Обрабатывает вербальную информацию: отвечает за языковые способности: контролирует речь, а также способности к чтению и письму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Запоминает стихотворные строки, факты, имена, даты и их написание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Понимает только буквальный смысл слов того, что слышим или читаем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Планирует будущее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Контролирует движение правой половины тела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Отвечает за музыкальное образование, понимание смысла музыкальных произведений.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Различение ритма музыки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Отвечает за математические способности, работу с числами, формулами, таблицами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Отвечает за планирование.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Правое полушарие.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99903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Отвечает за образное мышление и пространственную ориентацию; позволяет ориентироваться на местности и составлять мозаичные картинки-головоломки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Отвечает за интуицию и интуитивную оценку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Может одновременно обрабатывать много разнообразной информации; способно рассматривать проблему в целом, не применяя анализа (параллельная обработка информации)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Реализует процессы дедуктивного мышления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Обрабатывает невербальную информацию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Запоминает образы, лица, картины, позы, голоса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Способно понимать метафоры и результаты работы чужого воображения, чувство юмора.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Воспринимает эмоциональную окраску речи, тембр голоса, интонацию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Ориентируется в настоящем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Контролирует движение левой половины тела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Отвечает за музыкальные способности, различение мелодий, темпа и гармонии в музыке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Отвечает за воображение, фантазии и мечты; художественное творчество и способности к изобразительному искусству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Отвечает за эмоциональные реакции.</a:t>
            </a:r>
            <a:endParaRPr lang="ru-RU" sz="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Мозолистое тело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332263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Мозолистое тело необходимо для координации работы мозга и передачи информации из одного полушария в другое.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Нарушение мозолистого тела искажает познавательную деятельность детей. Если нарушается проводимость через мозолистое тело, то ведущее полушарие берет на себя большую нагрузку, а другое блокируется. Оба полушария начинают работать без связи. Нарушаются пространственная ориентация, адекватное эмоциональное реагирование, координация работы зрительного и </a:t>
            </a:r>
            <a:r>
              <a:rPr lang="ru-RU" sz="2000" b="1" dirty="0" err="1" smtClean="0">
                <a:solidFill>
                  <a:srgbClr val="002060"/>
                </a:solidFill>
              </a:rPr>
              <a:t>аудиального</a:t>
            </a:r>
            <a:r>
              <a:rPr lang="ru-RU" sz="2000" b="1" dirty="0" smtClean="0">
                <a:solidFill>
                  <a:srgbClr val="002060"/>
                </a:solidFill>
              </a:rPr>
              <a:t> восприятия с работой пишущей руки. Ребенок в таком состоянии не может читать и писать, воспринимая информацию на слух или глазами.</a:t>
            </a:r>
          </a:p>
          <a:p>
            <a:endParaRPr lang="ru-RU" dirty="0"/>
          </a:p>
        </p:txBody>
      </p:sp>
      <p:pic>
        <p:nvPicPr>
          <p:cNvPr id="41986" name="Picture 2" descr="C:\Users\Евгения\Desktop\029569bf22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800600"/>
            <a:ext cx="196614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C:\Users\Евгения\Desktop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733550" cy="183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Евгения\Desktop\555891_2rsbtfluo62oo4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36922"/>
            <a:ext cx="2905125" cy="28970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5867400" cy="501332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При подготовке детей к школе необходимо большое внимание уделять развитию мозолистого тела. Основное развитие межполушарных связей формируется у девочек до 7 лет,  у мальчиков до 8 – 8,5 лет. Совершенствование интеллектуальных и мыслительных процессов необходимо начинать с развития движений пальцев и тела. Развивающая работа должна быть направлена от движений к мышлению, а не наоборот. Для успешного обучения и развития ребенка в школе одним из основных условий является полноценное развитие в дошкольном детстве мозолистого тела. Мозолистое тело (межполушарное взаимодействие) можно развить через </a:t>
            </a:r>
            <a:r>
              <a:rPr lang="ru-RU" sz="2000" b="1" dirty="0" err="1" smtClean="0">
                <a:solidFill>
                  <a:srgbClr val="002060"/>
                </a:solidFill>
              </a:rPr>
              <a:t>кинезиологические</a:t>
            </a:r>
            <a:r>
              <a:rPr lang="ru-RU" sz="2000" b="1" dirty="0" smtClean="0">
                <a:solidFill>
                  <a:srgbClr val="002060"/>
                </a:solidFill>
              </a:rPr>
              <a:t> упражнения. 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2000" y="762000"/>
            <a:ext cx="388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Развитие головного мозга ребенка начинается </a:t>
            </a:r>
            <a:r>
              <a:rPr lang="ru-RU" b="1" dirty="0" err="1" smtClean="0">
                <a:solidFill>
                  <a:srgbClr val="002060"/>
                </a:solidFill>
              </a:rPr>
              <a:t>внутриутробно</a:t>
            </a:r>
            <a:r>
              <a:rPr lang="ru-RU" b="1" dirty="0" smtClean="0">
                <a:solidFill>
                  <a:srgbClr val="002060"/>
                </a:solidFill>
              </a:rPr>
              <a:t> и активно продолжается после рождения.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Кинезиологические</a:t>
            </a:r>
            <a:r>
              <a:rPr lang="ru-RU" b="1" dirty="0" smtClean="0">
                <a:solidFill>
                  <a:srgbClr val="002060"/>
                </a:solidFill>
              </a:rPr>
              <a:t> упражнения – это </a:t>
            </a:r>
            <a:r>
              <a:rPr lang="ru-RU" b="1" smtClean="0">
                <a:solidFill>
                  <a:srgbClr val="002060"/>
                </a:solidFill>
              </a:rPr>
              <a:t>комплекс движений, </a:t>
            </a:r>
            <a:r>
              <a:rPr lang="ru-RU" b="1" dirty="0" smtClean="0">
                <a:solidFill>
                  <a:srgbClr val="002060"/>
                </a:solidFill>
              </a:rPr>
              <a:t>позволяющих активизировать межполушарное воздействие.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Кинезиологические</a:t>
            </a:r>
            <a:r>
              <a:rPr lang="ru-RU" b="1" dirty="0" smtClean="0">
                <a:solidFill>
                  <a:srgbClr val="002060"/>
                </a:solidFill>
              </a:rPr>
              <a:t> упражнения развивают мозолистое тело, повышают </a:t>
            </a:r>
            <a:r>
              <a:rPr lang="ru-RU" b="1" dirty="0" err="1" smtClean="0">
                <a:solidFill>
                  <a:srgbClr val="002060"/>
                </a:solidFill>
              </a:rPr>
              <a:t>стрессоустойчивость</a:t>
            </a:r>
            <a:r>
              <a:rPr lang="ru-RU" b="1" dirty="0" smtClean="0">
                <a:solidFill>
                  <a:srgbClr val="002060"/>
                </a:solidFill>
              </a:rPr>
              <a:t>, синхронизируют работу полушарий, улучшают мыслительную деятельность, способствуют улучшению память и внимания, облегчают процесс чтения и письма.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6" descr="C:\Users\Евгения\Desktop\f93a5bd0d4c6dafec098376b4711c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3619500" cy="433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1082</TotalTime>
  <Words>975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Содружество полушарий</vt:lpstr>
      <vt:lpstr>Левое полушарие</vt:lpstr>
      <vt:lpstr>Правое полушарие. </vt:lpstr>
      <vt:lpstr>Мозолистое тело</vt:lpstr>
      <vt:lpstr>Слайд 8</vt:lpstr>
      <vt:lpstr>Слайд 9</vt:lpstr>
      <vt:lpstr>ПРАКТИКУМ Упражнения для развития межполушарного взаимодействия</vt:lpstr>
      <vt:lpstr>«Перекрёстные шаги»</vt:lpstr>
      <vt:lpstr>«Ухо – нос» </vt:lpstr>
      <vt:lpstr>«Кулак –ребро –ладонь» </vt:lpstr>
      <vt:lpstr>«Фонарики»</vt:lpstr>
      <vt:lpstr>«Колечко» </vt:lpstr>
      <vt:lpstr>«Змейка» </vt:lpstr>
      <vt:lpstr>«Лезгинка» </vt:lpstr>
      <vt:lpstr>«Зеркальное рисование» </vt:lpstr>
      <vt:lpstr>Эффективность применения кинезиологических приёмов</vt:lpstr>
      <vt:lpstr>Перспективы работы по данному направлению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Inf</cp:lastModifiedBy>
  <cp:revision>152</cp:revision>
  <dcterms:created xsi:type="dcterms:W3CDTF">2014-10-26T13:53:12Z</dcterms:created>
  <dcterms:modified xsi:type="dcterms:W3CDTF">2014-11-21T04:16:29Z</dcterms:modified>
</cp:coreProperties>
</file>