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65" r:id="rId4"/>
    <p:sldId id="260" r:id="rId5"/>
    <p:sldId id="309" r:id="rId6"/>
    <p:sldId id="263" r:id="rId7"/>
    <p:sldId id="293" r:id="rId8"/>
    <p:sldId id="321" r:id="rId9"/>
    <p:sldId id="294" r:id="rId10"/>
    <p:sldId id="311" r:id="rId11"/>
    <p:sldId id="295" r:id="rId12"/>
    <p:sldId id="296" r:id="rId13"/>
    <p:sldId id="316" r:id="rId14"/>
    <p:sldId id="318" r:id="rId15"/>
    <p:sldId id="319" r:id="rId16"/>
    <p:sldId id="317" r:id="rId17"/>
    <p:sldId id="297" r:id="rId18"/>
    <p:sldId id="299" r:id="rId19"/>
    <p:sldId id="314" r:id="rId20"/>
    <p:sldId id="300" r:id="rId21"/>
    <p:sldId id="312" r:id="rId22"/>
    <p:sldId id="301" r:id="rId23"/>
    <p:sldId id="320" r:id="rId24"/>
    <p:sldId id="305" r:id="rId25"/>
    <p:sldId id="290" r:id="rId26"/>
    <p:sldId id="306" r:id="rId27"/>
    <p:sldId id="307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68F89-5BD7-457F-8CB5-3E1A27C9D2E0}" type="datetimeFigureOut">
              <a:rPr lang="ru-RU"/>
              <a:pPr>
                <a:defRPr/>
              </a:pPr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568AB-3B3C-4DCC-B861-95D174F45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4A946-2198-4578-BF6D-4F5300162C99}" type="datetimeFigureOut">
              <a:rPr lang="ru-RU"/>
              <a:pPr>
                <a:defRPr/>
              </a:pPr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09716-E32E-4D4C-B158-2B590F82F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7B06D-03A2-441F-9A09-C7F6F84D708B}" type="datetimeFigureOut">
              <a:rPr lang="ru-RU"/>
              <a:pPr>
                <a:defRPr/>
              </a:pPr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A8A69-F8A9-46FD-8594-A7BE1A91B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2013C-3B37-4E86-B42C-ED33CCD67166}" type="datetimeFigureOut">
              <a:rPr lang="ru-RU"/>
              <a:pPr>
                <a:defRPr/>
              </a:pPr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FB0CE-1862-47D1-BEDD-B59CC1B6F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661A-F053-4F1E-A628-3D0D3E3B30A5}" type="datetimeFigureOut">
              <a:rPr lang="ru-RU"/>
              <a:pPr>
                <a:defRPr/>
              </a:pPr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F41FE-3807-4EF6-A308-4DE06F5E8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D88B-03B8-43E2-ABFC-447A66C4174D}" type="datetimeFigureOut">
              <a:rPr lang="ru-RU"/>
              <a:pPr>
                <a:defRPr/>
              </a:pPr>
              <a:t>13.10.2017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C4320-5A5D-4053-B6D8-D064C130A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58C67-0757-4550-8D0D-B1B185F7FA0D}" type="datetimeFigureOut">
              <a:rPr lang="ru-RU"/>
              <a:pPr>
                <a:defRPr/>
              </a:pPr>
              <a:t>13.10.2017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30B01-A5CB-4D84-9223-31585699B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60D63-CC9A-4A50-B599-BCA4666931EC}" type="datetimeFigureOut">
              <a:rPr lang="ru-RU"/>
              <a:pPr>
                <a:defRPr/>
              </a:pPr>
              <a:t>13.10.2017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686-3076-4C92-81AD-BA5A9D1E3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985A0-DBA1-4D62-9E16-33A76C402005}" type="datetimeFigureOut">
              <a:rPr lang="ru-RU"/>
              <a:pPr>
                <a:defRPr/>
              </a:pPr>
              <a:t>13.10.2017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B6A2A-0C8B-463F-8C3D-27DB39F48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AC113-17F9-4544-A75B-9953E47B6257}" type="datetimeFigureOut">
              <a:rPr lang="ru-RU"/>
              <a:pPr>
                <a:defRPr/>
              </a:pPr>
              <a:t>13.10.2017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9F02-711D-459B-881E-D806300D6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405CF-20AE-4E3C-AB7B-7D76B1B2664C}" type="datetimeFigureOut">
              <a:rPr lang="ru-RU"/>
              <a:pPr>
                <a:defRPr/>
              </a:pPr>
              <a:t>13.10.2017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14C57-5E1A-4E13-ABE8-C53702912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CD4330-519F-478B-A703-1390520A21BD}" type="datetimeFigureOut">
              <a:rPr lang="ru-RU"/>
              <a:pPr>
                <a:defRPr/>
              </a:pPr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18D5EC-843A-45CE-86F6-983FDE28F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Елена\Downloads\ФОНЫ\blue-star-shine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357313" y="785813"/>
            <a:ext cx="67198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Коррекционно-оздоровительные </a:t>
            </a: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 закаливающие мероприятия</a:t>
            </a: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во 2 младшей группе №1</a:t>
            </a:r>
          </a:p>
        </p:txBody>
      </p:sp>
      <p:pic>
        <p:nvPicPr>
          <p:cNvPr id="14339" name="Picture 2" descr="C:\Users\Елена\Downloads\ЗДОРОВЬЕ СБЕРЕГАЮЩИЕ\zaryadk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3071813"/>
            <a:ext cx="5643562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Елена\Downloads\ФОНЫ\blue-star-shine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Рисунок 3" descr="WP_20170929_11_08_29_Pr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000108"/>
            <a:ext cx="4469229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4" descr="WP_20170929_11_10_12_Pr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643188"/>
            <a:ext cx="223043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6" descr="WP_20170929_11_16_50_Pro.jpg"/>
          <p:cNvPicPr>
            <a:picLocks noChangeAspect="1"/>
          </p:cNvPicPr>
          <p:nvPr/>
        </p:nvPicPr>
        <p:blipFill>
          <a:blip r:embed="rId5" cstate="print"/>
          <a:srcRect l="9525" t="3605" r="7180"/>
          <a:stretch>
            <a:fillRect/>
          </a:stretch>
        </p:blipFill>
        <p:spPr bwMode="auto">
          <a:xfrm>
            <a:off x="879353" y="239291"/>
            <a:ext cx="3478333" cy="226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7" descr="WP_20170929_11_41_26_Pr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4071942"/>
            <a:ext cx="4214813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Елена\Downloads\ФОНЫ\blue-star-shine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714348" y="428604"/>
            <a:ext cx="8072465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Самым ярким и радостным событием в спортивной жизни детей является активный отдых: физкультурные праздники (проводятся 2 раза в год), спортивные досуги (1 раз в месяц).</a:t>
            </a:r>
          </a:p>
          <a:p>
            <a:endParaRPr lang="ru-RU" sz="2000" b="1" dirty="0">
              <a:latin typeface="Calibri" pitchFamily="34" charset="0"/>
            </a:endParaRPr>
          </a:p>
        </p:txBody>
      </p:sp>
      <p:pic>
        <p:nvPicPr>
          <p:cNvPr id="24579" name="Рисунок 3" descr="WP_20170901_10_59_19_Pr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389" y="2571744"/>
            <a:ext cx="394364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4" descr="WP_20170901_10_40_10_Pr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1906" y="3429000"/>
            <a:ext cx="445264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Елена\Downloads\ФОНЫ\blue-star-shine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214282" y="1000108"/>
            <a:ext cx="871543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 время занятий, 1-2 мин., по мере утомляемости детей.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Рекомендуется для всех детей в качестве профилактики утомления. Могут включать в себя элементы 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гимнастики для глаз, дыхательной гимнастики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других в зависимости от вида занятия.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214282" y="285729"/>
            <a:ext cx="871543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непосредственно образовательной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деятельности проводим  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динамические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паузы.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TextBox 9"/>
          <p:cNvSpPr txBox="1">
            <a:spLocks noChangeArrowheads="1"/>
          </p:cNvSpPr>
          <p:nvPr/>
        </p:nvSpPr>
        <p:spPr bwMode="auto">
          <a:xfrm>
            <a:off x="214282" y="2357430"/>
            <a:ext cx="871543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Гимнастика для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глаз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Ежедневно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 3-5 мин. В любое свободное время; в зависимости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 интенсивности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зрительной нагрузки с младшего возраста. Используется как наглядный материал, так и показ педагога. </a:t>
            </a: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25605" name="Picture 2" descr="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58509">
            <a:off x="5759718" y="3752461"/>
            <a:ext cx="31908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4" descr="https://fs00.infourok.ru/images/doc/171/196782/hello_html_m740f7db1.jpg"/>
          <p:cNvPicPr>
            <a:picLocks noChangeAspect="1" noChangeArrowheads="1"/>
          </p:cNvPicPr>
          <p:nvPr/>
        </p:nvPicPr>
        <p:blipFill>
          <a:blip r:embed="rId4"/>
          <a:srcRect l="2644" t="17999" r="3604" b="11688"/>
          <a:stretch>
            <a:fillRect/>
          </a:stretch>
        </p:blipFill>
        <p:spPr bwMode="auto">
          <a:xfrm rot="-756004">
            <a:off x="209400" y="3800589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http://www.topdekor.by/assets/images/stendy_shkola/sh-00-46.jpg"/>
          <p:cNvPicPr>
            <a:picLocks noChangeAspect="1" noChangeArrowheads="1"/>
          </p:cNvPicPr>
          <p:nvPr/>
        </p:nvPicPr>
        <p:blipFill>
          <a:blip r:embed="rId5"/>
          <a:srcRect l="10417" t="12184" r="9373" b="10651"/>
          <a:stretch>
            <a:fillRect/>
          </a:stretch>
        </p:blipFill>
        <p:spPr bwMode="auto">
          <a:xfrm>
            <a:off x="3214688" y="4143375"/>
            <a:ext cx="3163887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Елена\Downloads\ФОНЫ\blue-star-shine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714375" y="1143000"/>
            <a:ext cx="72151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 время занятий, 1-2 мин., по мере утомляемости детей.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Рекомендуется для всех детей в качестве профилактики утомления. Могут включать в себя элементы </a:t>
            </a:r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гимнастики для глаз, дыхательной гимнастики 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других в зависимости от вида занятия.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Педагоги ДОУ.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714375" y="428625"/>
            <a:ext cx="7858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 непосредственно образовательной деятельности проводим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динамические паузы.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Рисунок 4" descr="WP_20171003_09_32_35_Pr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2857500"/>
            <a:ext cx="2714625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5" descr="WP_20171003_09_32_40_Pr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2928938"/>
            <a:ext cx="30003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7" descr="WP_20171003_09_32_47_Pr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4714875"/>
            <a:ext cx="2786063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 descr="C:\Users\Елена\Downloads\ФОНЫ\blue-star-shine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Box 9"/>
          <p:cNvSpPr txBox="1">
            <a:spLocks noChangeArrowheads="1"/>
          </p:cNvSpPr>
          <p:nvPr/>
        </p:nvSpPr>
        <p:spPr bwMode="auto">
          <a:xfrm>
            <a:off x="500063" y="5143512"/>
            <a:ext cx="814387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Гимнастика для глаз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– способствует снятию утомления глаз, расслаблению мышц лица, предупреждает переутомление и развитие глазных болезней, помогает укреплять мышцы глаз, развивает остроту, боковое зрение, восприятие.</a:t>
            </a:r>
          </a:p>
        </p:txBody>
      </p:sp>
      <p:pic>
        <p:nvPicPr>
          <p:cNvPr id="26633" name="Рисунок 12" descr="WP_20171003_09_53_59_Pr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3" y="500063"/>
            <a:ext cx="39417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Рисунок 13" descr="WP_20171003_09_54_46_Pro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8" y="2928938"/>
            <a:ext cx="3970337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Рисунок 14" descr="WP_20171003_09_53_53_Pro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2928934"/>
            <a:ext cx="39417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Рисунок 15" descr="WP_20171003_09_38_10_Pro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63" y="500063"/>
            <a:ext cx="3857625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Елена\Downloads\ФОНЫ\blue-star-shine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214313" y="1143000"/>
            <a:ext cx="8501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214313" y="2428868"/>
            <a:ext cx="8643937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Дыхательные упражнения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проводятся в увлекательной игровой форме. 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равильное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дыхание регулирует состояние нервной системы человека, а тем более ребёнка-дошкольника.</a:t>
            </a:r>
          </a:p>
          <a:p>
            <a:endParaRPr lang="ru-RU" sz="2200" dirty="0">
              <a:latin typeface="Calibri" pitchFamily="34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214313" y="214313"/>
            <a:ext cx="8721725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Дыхательная гимнастика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–способствующая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правильному развитию дыхания, умению регулировать частоту, глубину вдохов и выдохов.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Развивает умение с помощью дыхания сохранять и укреплять своё здоровье. Проводится в различных формах физкультурно-оздоровительной работы и в свободное время.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3" name="Рисунок 6" descr="WP_20150114_09_55_58_Pr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14752"/>
            <a:ext cx="457751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7" descr="WP_20150114_10_04_49_Pro.jpg"/>
          <p:cNvPicPr>
            <a:picLocks noChangeAspect="1"/>
          </p:cNvPicPr>
          <p:nvPr/>
        </p:nvPicPr>
        <p:blipFill>
          <a:blip r:embed="rId4"/>
          <a:srcRect t="-1460" r="12500"/>
          <a:stretch>
            <a:fillRect/>
          </a:stretch>
        </p:blipFill>
        <p:spPr bwMode="auto">
          <a:xfrm>
            <a:off x="5000628" y="4143380"/>
            <a:ext cx="384009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Елена\Downloads\ФОНЫ\blue-star-shine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Рисунок 2" descr="WP_20171004_09_16_31_Pr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57166"/>
            <a:ext cx="432377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0" descr="WP_20150114_10_13_13_Pr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71810"/>
            <a:ext cx="4358746" cy="244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WP_20150114_10_12_15_Pr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071942"/>
            <a:ext cx="432525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Елена\Downloads\ФОНЫ\blue-star-shine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714375" y="1143000"/>
            <a:ext cx="72151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 время занятий, 1-2 мин., по мере утомляемости детей.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Рекомендуется для всех детей в качестве профилактики утомления. Могут включать в себя элементы </a:t>
            </a:r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гимнастики для глаз, дыхательной гимнастики 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других в зависимости от вида занятия.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Педагоги ДОУ.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TextBox 6"/>
          <p:cNvSpPr txBox="1">
            <a:spLocks noChangeArrowheads="1"/>
          </p:cNvSpPr>
          <p:nvPr/>
        </p:nvSpPr>
        <p:spPr bwMode="auto">
          <a:xfrm>
            <a:off x="714375" y="428625"/>
            <a:ext cx="7858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 непосредственно образовательной деятельности проводим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динамические паузы.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Рисунок 4" descr="WP_20171003_09_32_35_Pr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2857500"/>
            <a:ext cx="2714625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5" descr="WP_20171003_09_32_40_Pr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2928938"/>
            <a:ext cx="30003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Рисунок 7" descr="WP_20171003_09_32_47_Pr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4714875"/>
            <a:ext cx="2786063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2" descr="C:\Users\Елена\Downloads\ФОНЫ\blue-star-shine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Box 9"/>
          <p:cNvSpPr txBox="1">
            <a:spLocks noChangeArrowheads="1"/>
          </p:cNvSpPr>
          <p:nvPr/>
        </p:nvSpPr>
        <p:spPr bwMode="auto">
          <a:xfrm>
            <a:off x="500035" y="428604"/>
            <a:ext cx="842968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Физкультминутки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проводятся на занятиях, ежедневно, в зависимости от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утомления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детей обычно в середине занятия,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2-3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минуты.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5" name="Рисунок 10" descr="WP_20171003_09_32_35_Pr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85926"/>
            <a:ext cx="343376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Рисунок 12" descr="WP_20171003_09_32_47_Pr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071942"/>
            <a:ext cx="39306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WP_20171011_10_13_08_Pr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5" y="4143380"/>
            <a:ext cx="3815260" cy="2143140"/>
          </a:xfrm>
          <a:prstGeom prst="rect">
            <a:avLst/>
          </a:prstGeom>
        </p:spPr>
      </p:pic>
      <p:pic>
        <p:nvPicPr>
          <p:cNvPr id="14" name="Рисунок 13" descr="WP_20171005_09_05_50_Pr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7752" y="1785926"/>
            <a:ext cx="3714744" cy="208667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Елена\Downloads\ФОНЫ\blue-star-shine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357188" y="285729"/>
            <a:ext cx="850106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РЕЛАКСАЦИЯ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Упражнения направленные на снятие физического и психического напряжения, создание позитивного эмоционального настроя, овладение простейшими умениями коррекции собственного психосоматического состояния. Проводится в конце занятия, после прогулки, перед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сончасом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любом подходящем помещении.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Можно использовать спокойную классическую музыку (Чайковский, Рахманинов), звуки природы.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642938" y="571500"/>
            <a:ext cx="785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WP_20171011_09_19_32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3714752"/>
            <a:ext cx="5000628" cy="28089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Елена\Downloads\ФОНЫ\blue-star-shine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214282" y="214290"/>
            <a:ext cx="871543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зависимости от поставленных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проводится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сеансами, либо в различных формах физкультурно-оздоровительной работы. 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стоп можно обеспечить путём хождения по дорожкам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массажёрам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или так называемым «дорожкам здоровья». Не прилагая особых усилий, ребёнок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свободной, непринуждённой форме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выполняет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стоп, получая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приятные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ощущения, удовольствие и пользу для здоровья.</a:t>
            </a:r>
          </a:p>
        </p:txBody>
      </p:sp>
      <p:pic>
        <p:nvPicPr>
          <p:cNvPr id="31747" name="Рисунок 5" descr="WP_20171003_10_43_25_Pro.jpg"/>
          <p:cNvPicPr>
            <a:picLocks noChangeAspect="1"/>
          </p:cNvPicPr>
          <p:nvPr/>
        </p:nvPicPr>
        <p:blipFill>
          <a:blip r:embed="rId3" cstate="print"/>
          <a:srcRect t="8772" r="-230"/>
          <a:stretch>
            <a:fillRect/>
          </a:stretch>
        </p:blipFill>
        <p:spPr bwMode="auto">
          <a:xfrm>
            <a:off x="6786578" y="3286124"/>
            <a:ext cx="2109787" cy="341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WP_20171012_16_02_04_Pro.jpg"/>
          <p:cNvPicPr>
            <a:picLocks noChangeAspect="1"/>
          </p:cNvPicPr>
          <p:nvPr/>
        </p:nvPicPr>
        <p:blipFill>
          <a:blip r:embed="rId4" cstate="print"/>
          <a:srcRect t="10769" r="1403"/>
          <a:stretch>
            <a:fillRect/>
          </a:stretch>
        </p:blipFill>
        <p:spPr>
          <a:xfrm>
            <a:off x="4500562" y="3286124"/>
            <a:ext cx="2108652" cy="3397254"/>
          </a:xfrm>
          <a:prstGeom prst="rect">
            <a:avLst/>
          </a:prstGeom>
        </p:spPr>
      </p:pic>
      <p:pic>
        <p:nvPicPr>
          <p:cNvPr id="6" name="Рисунок 5" descr="WP_20171012_16_16_31_P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1" y="4000504"/>
            <a:ext cx="4199109" cy="235875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Елена\Downloads\ФОНЫ\blue-star-shine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Рисунок 2" descr="WP_20170929_11_44_36_Pr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1" y="4000505"/>
            <a:ext cx="457748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571500" y="500063"/>
            <a:ext cx="75529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Упражнения 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массажерами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кистей рук «Су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 </a:t>
            </a:r>
          </a:p>
        </p:txBody>
      </p:sp>
      <p:pic>
        <p:nvPicPr>
          <p:cNvPr id="32772" name="Рисунок 4" descr="WP_20171005_10_17_32_Pr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071546"/>
            <a:ext cx="406903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5" descr="WP_20171005_10_19_31_Pr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59112" y="1071546"/>
            <a:ext cx="407050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1000125" y="3357562"/>
            <a:ext cx="78296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прогулках, используя различный природный материал.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Елена\Downloads\ФОНЫ\blue-star-shine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285750" y="203200"/>
            <a:ext cx="8501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428625" y="404813"/>
            <a:ext cx="835818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</a:rPr>
              <a:t>Основными задачами детского сада по физическому воспитанию дошкольников являются:</a:t>
            </a:r>
          </a:p>
          <a:p>
            <a:endParaRPr lang="ru-RU" sz="2400" b="1" dirty="0">
              <a:latin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</a:rPr>
              <a:t>Охрана и укрепление здоровья </a:t>
            </a:r>
            <a:r>
              <a:rPr lang="ru-RU" sz="2400" dirty="0" smtClean="0">
                <a:latin typeface="Times New Roman" pitchFamily="18" charset="0"/>
              </a:rPr>
              <a:t>детей.</a:t>
            </a:r>
            <a:endParaRPr lang="ru-RU" sz="2400" dirty="0">
              <a:latin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</a:rPr>
              <a:t>Формирование жизненно необходимых двигательных умений и навыков </a:t>
            </a:r>
            <a:r>
              <a:rPr lang="ru-RU" sz="2400" dirty="0" smtClean="0">
                <a:latin typeface="Times New Roman" pitchFamily="18" charset="0"/>
              </a:rPr>
              <a:t>ребёнка. </a:t>
            </a:r>
          </a:p>
          <a:p>
            <a:r>
              <a:rPr lang="ru-RU" sz="2400" dirty="0" smtClean="0">
                <a:latin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>соответствии с его индивидуальными особенностями, развитие физических качеств.</a:t>
            </a:r>
          </a:p>
          <a:p>
            <a:r>
              <a:rPr lang="ru-RU" sz="2400" dirty="0">
                <a:latin typeface="Times New Roman" pitchFamily="18" charset="0"/>
              </a:rPr>
              <a:t>Создание условий для реализации потребности детей в двигательной </a:t>
            </a:r>
            <a:r>
              <a:rPr lang="ru-RU" sz="2400" dirty="0" smtClean="0">
                <a:latin typeface="Times New Roman" pitchFamily="18" charset="0"/>
              </a:rPr>
              <a:t>активности.</a:t>
            </a:r>
            <a:endParaRPr lang="ru-RU" sz="2400" dirty="0">
              <a:latin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</a:rPr>
              <a:t>Воспитание потребности в здоровом образе жизни.</a:t>
            </a:r>
          </a:p>
          <a:p>
            <a:r>
              <a:rPr lang="ru-RU" sz="2400" dirty="0">
                <a:latin typeface="Times New Roman" pitchFamily="18" charset="0"/>
              </a:rPr>
              <a:t>Обеспечение физического и психического благополучия.</a:t>
            </a:r>
          </a:p>
          <a:p>
            <a:r>
              <a:rPr lang="ru-RU" sz="2400" dirty="0">
                <a:latin typeface="Times New Roman" pitchFamily="18" charset="0"/>
              </a:rPr>
              <a:t>Разработка и внедрение системы инновационных технологий и форм.</a:t>
            </a:r>
          </a:p>
          <a:p>
            <a:r>
              <a:rPr lang="ru-RU" sz="2400" dirty="0">
                <a:latin typeface="Times New Roman" pitchFamily="18" charset="0"/>
              </a:rPr>
              <a:t>Развитие новых форм совместной деятельности педагогов, родителей и детей.</a:t>
            </a:r>
          </a:p>
          <a:p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Елена\Downloads\ФОНЫ\blue-star-shine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857250" y="142852"/>
            <a:ext cx="76438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Пальчиковая гимнастика.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214312" y="500042"/>
            <a:ext cx="8715405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ндивидуально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либо с подгруппой, ежедневно, проводим  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пальчиковую гимнастику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в любой удобный отрезок времени.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Она может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проводиться как в рифмованной стихотворной форме и носит увлекательный характер, где дети с удовольствием запоминают и воспроизводят тексты гимнастики, развивая при этом не только речь, но и другие психические процессы (память, мышление, воображение), так и в различных формах настольно – печатных игр, лепки и рисования.</a:t>
            </a: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33796" name="Рисунок 4" descr="WP_20170821_08_16_10_Pr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928934"/>
            <a:ext cx="3163886" cy="177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5" descr="WP_20170915_16_21_21_Pr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0754" y="2857496"/>
            <a:ext cx="317957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Box 9"/>
          <p:cNvSpPr txBox="1">
            <a:spLocks noChangeArrowheads="1"/>
          </p:cNvSpPr>
          <p:nvPr/>
        </p:nvSpPr>
        <p:spPr bwMode="auto">
          <a:xfrm>
            <a:off x="3429000" y="3071813"/>
            <a:ext cx="250607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Рисование как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листе бумаги,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так и на различных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дощечках.</a:t>
            </a:r>
          </a:p>
        </p:txBody>
      </p:sp>
      <p:sp>
        <p:nvSpPr>
          <p:cNvPr id="33799" name="TextBox 10"/>
          <p:cNvSpPr txBox="1">
            <a:spLocks noChangeArrowheads="1"/>
          </p:cNvSpPr>
          <p:nvPr/>
        </p:nvSpPr>
        <p:spPr bwMode="auto">
          <a:xfrm>
            <a:off x="5286375" y="4643438"/>
            <a:ext cx="22791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Собери картинку.</a:t>
            </a:r>
          </a:p>
        </p:txBody>
      </p:sp>
      <p:pic>
        <p:nvPicPr>
          <p:cNvPr id="33800" name="Рисунок 12" descr="WP_20170915_16_21_58_Pr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892" y="4572008"/>
            <a:ext cx="370188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TextBox 13"/>
          <p:cNvSpPr txBox="1">
            <a:spLocks noChangeArrowheads="1"/>
          </p:cNvSpPr>
          <p:nvPr/>
        </p:nvSpPr>
        <p:spPr bwMode="auto">
          <a:xfrm>
            <a:off x="5429250" y="6143625"/>
            <a:ext cx="20716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Собери бусы.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Елена\Downloads\ФОНЫ\blue-star-shine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Рисунок 2" descr="WP_20171004_16_10_56_Pr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28625"/>
            <a:ext cx="41973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Рисунок 3" descr="WP_20171004_16_19_58_Pr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000250"/>
            <a:ext cx="42545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6" descr="WP_20171002_16_24_28_Pr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857625"/>
            <a:ext cx="4683125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4929189" y="500063"/>
            <a:ext cx="364333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Игры с пуговицами, прищепками,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крабиками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sp>
        <p:nvSpPr>
          <p:cNvPr id="34822" name="TextBox 8"/>
          <p:cNvSpPr txBox="1">
            <a:spLocks noChangeArrowheads="1"/>
          </p:cNvSpPr>
          <p:nvPr/>
        </p:nvSpPr>
        <p:spPr bwMode="auto">
          <a:xfrm>
            <a:off x="5072063" y="4929188"/>
            <a:ext cx="37861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Игры с мелким конструктором,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различные шнуровки.</a:t>
            </a:r>
          </a:p>
        </p:txBody>
      </p:sp>
      <p:sp>
        <p:nvSpPr>
          <p:cNvPr id="34823" name="TextBox 9"/>
          <p:cNvSpPr txBox="1">
            <a:spLocks noChangeArrowheads="1"/>
          </p:cNvSpPr>
          <p:nvPr/>
        </p:nvSpPr>
        <p:spPr bwMode="auto">
          <a:xfrm>
            <a:off x="1428750" y="2857496"/>
            <a:ext cx="2857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Игры «Весёлые дорожки».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Елена\Downloads\ФОНЫ\blue-star-shine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214282" y="357167"/>
            <a:ext cx="8715436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Гимнастика пробуждения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Ежедневно после дневного сна, 5-10 мин.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Форма проведения различна: упражнения на кроватках, обширное умывание; ходьба по ребристым дощечкам; воздушные ванны; легкий бег из спальни в группу с разницей температуры в помещениях и другие в зависимости от условий ДОУ.</a:t>
            </a: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35843" name="Рисунок 3" descr="WP_20171002_15_21_57_Pr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0"/>
            <a:ext cx="406980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4286248" y="3357562"/>
            <a:ext cx="44291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Сон без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маечек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без подушек с 13.00 до 15.00.</a:t>
            </a:r>
          </a:p>
        </p:txBody>
      </p:sp>
      <p:pic>
        <p:nvPicPr>
          <p:cNvPr id="6" name="Рисунок 5" descr="WP_20171011_12_41_42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7702" y="4286256"/>
            <a:ext cx="4196786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Елена\Downloads\ФОНЫ\blue-star-shine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142844" y="142852"/>
            <a:ext cx="87868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качестве профилактики плоскостопия и болезней опорного свода стопы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оздоровительной работы используем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Дорожку здоровья».</a:t>
            </a:r>
          </a:p>
        </p:txBody>
      </p:sp>
      <p:pic>
        <p:nvPicPr>
          <p:cNvPr id="36867" name="Рисунок 3" descr="WP_20150114_08_59_53_Pro.jpg"/>
          <p:cNvPicPr>
            <a:picLocks noChangeAspect="1"/>
          </p:cNvPicPr>
          <p:nvPr/>
        </p:nvPicPr>
        <p:blipFill>
          <a:blip r:embed="rId3"/>
          <a:srcRect t="12000"/>
          <a:stretch>
            <a:fillRect/>
          </a:stretch>
        </p:blipFill>
        <p:spPr bwMode="auto">
          <a:xfrm>
            <a:off x="194488" y="1500174"/>
            <a:ext cx="218955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4" descr="WP_20150114_09_00_38_Pro.jpg"/>
          <p:cNvPicPr>
            <a:picLocks noChangeAspect="1"/>
          </p:cNvPicPr>
          <p:nvPr/>
        </p:nvPicPr>
        <p:blipFill>
          <a:blip r:embed="rId4"/>
          <a:srcRect l="3789" t="21277"/>
          <a:stretch>
            <a:fillRect/>
          </a:stretch>
        </p:blipFill>
        <p:spPr bwMode="auto">
          <a:xfrm>
            <a:off x="2285984" y="1714488"/>
            <a:ext cx="22066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Рисунок 5" descr="WP_20150114_09_02_58_Pr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357298"/>
            <a:ext cx="1982590" cy="352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Рисунок 7" descr="WP_20150114_09_01_33_Pro.jpg"/>
          <p:cNvPicPr>
            <a:picLocks noChangeAspect="1"/>
          </p:cNvPicPr>
          <p:nvPr/>
        </p:nvPicPr>
        <p:blipFill>
          <a:blip r:embed="rId6"/>
          <a:srcRect t="5556"/>
          <a:stretch>
            <a:fillRect/>
          </a:stretch>
        </p:blipFill>
        <p:spPr bwMode="auto">
          <a:xfrm>
            <a:off x="6786578" y="1357298"/>
            <a:ext cx="216693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Box 10"/>
          <p:cNvSpPr txBox="1">
            <a:spLocks noChangeArrowheads="1"/>
          </p:cNvSpPr>
          <p:nvPr/>
        </p:nvSpPr>
        <p:spPr bwMode="auto">
          <a:xfrm>
            <a:off x="214282" y="4929198"/>
            <a:ext cx="8786874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Босохождение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-считается одним из нетрадиционных методов сохранения и укрепления здоровья, закаливания, профилактики и коррекции плоскостопия. Проводится ежедневно от 1 минуты до 10 минут.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Users\Елена\Downloads\ФОНЫ\blue-star-shine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3"/>
          <p:cNvSpPr txBox="1">
            <a:spLocks noChangeArrowheads="1"/>
          </p:cNvSpPr>
          <p:nvPr/>
        </p:nvSpPr>
        <p:spPr bwMode="auto">
          <a:xfrm>
            <a:off x="142844" y="214290"/>
            <a:ext cx="900115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Ароматерапия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реальной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защитой от различных бактерий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вирусов. Применение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средств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ароматерапии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детской комнате позволит поддерживать хорошее настроение у детей, а также помогает излечить простудные заболевания и нарушения сна.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Она представляет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собой лечение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использованием различных запахов, которые приходят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нам из растительного мира - от цветов, деревьев, кустарников и трав.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спальне можно использовать лаванду,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иланг-иланг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апельсин, сандал. Запахи управляют настроением, успокаивают перевозбуждённую нервную систему, повышают работоспособность. Я хочу предложить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простой и незатейливый способ помочь ребенку успокоиться и хорошо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спать.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 этот достаточно простой — сшить подушечку с травами или приобрести готовую.</a:t>
            </a:r>
          </a:p>
        </p:txBody>
      </p:sp>
      <p:pic>
        <p:nvPicPr>
          <p:cNvPr id="4098" name="Picture 2" descr="http://horosho-doma.ru/wordpress/wp-content/uploads/90167106_8b0d88e3e78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786322"/>
            <a:ext cx="2524100" cy="1893076"/>
          </a:xfrm>
          <a:prstGeom prst="rect">
            <a:avLst/>
          </a:prstGeom>
          <a:noFill/>
        </p:spPr>
      </p:pic>
      <p:pic>
        <p:nvPicPr>
          <p:cNvPr id="4100" name="Picture 4" descr="https://mama.ua/media/posts/Ulichnyie-tsvety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5000636"/>
            <a:ext cx="2500330" cy="1671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Users\Елена\Downloads\ФОНЫ\blue-star-shine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Прямоугольник 2"/>
          <p:cNvSpPr>
            <a:spLocks noChangeArrowheads="1"/>
          </p:cNvSpPr>
          <p:nvPr/>
        </p:nvSpPr>
        <p:spPr bwMode="auto">
          <a:xfrm>
            <a:off x="214313" y="214313"/>
            <a:ext cx="864393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Взаимодействие ДОУ с семьей по вопросам охраны и укрепления здоровья детей: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группе имеются информационные стенды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родителей, освещающие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вопросы оздоровления без лекарств (комплексы упражнений для профилактики нарушений опорно-двигательного аппарата, органов зрения, для развития общей и мелкой моторики, пальчиковые игры);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Приобщение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родителей к участию в физкультурно-массовых мероприятиях ДОУ (соревнования, спортивные праздники, дни открытых дверей, Дни и Недели здоровья,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др.);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Консультации, беседы с родителями по вопросам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здоровье сбережения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9939" name="Рисунок 3" descr="WP_20171003_11_05_20_Pr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714884"/>
            <a:ext cx="3561063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Рисунок 4" descr="WP_20171003_11_07_43_Pro.jpg"/>
          <p:cNvPicPr>
            <a:picLocks noChangeAspect="1"/>
          </p:cNvPicPr>
          <p:nvPr/>
        </p:nvPicPr>
        <p:blipFill>
          <a:blip r:embed="rId4" cstate="print"/>
          <a:srcRect t="397" r="5000"/>
          <a:stretch>
            <a:fillRect/>
          </a:stretch>
        </p:blipFill>
        <p:spPr bwMode="auto">
          <a:xfrm>
            <a:off x="5072065" y="4357694"/>
            <a:ext cx="3852361" cy="226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Users\Елена\Downloads\ФОНЫ\blue-star-shine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500063" y="428625"/>
            <a:ext cx="87137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Мы стремимся к полной 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реализации в жизни 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каждого ребёнка трёх моментов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357313" y="2500313"/>
            <a:ext cx="657225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-достаточной индивидуальной        умственной нагрузки; 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-обеспечения условий для преобладания положительных эмоциональных впечатлений;    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-полного удовлетворения потребности в движении.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C:\Users\Елена\Downloads\ФОНЫ\blue-star-shine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728" y="1285860"/>
            <a:ext cx="56092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ЗА ВНИМАНИЕ 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Елена\Downloads\ФОНЫ\blue-star-shine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428604"/>
            <a:ext cx="878687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условия реализации программы: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Комплексное воздействие на ребенка со стороны всех, кто взаимодействует с ним (педагогов, специалистов, родителей) на основе диагностических данных.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Преподнесение материала с учетом психологического возраста, индивидуальных особенностей ребенка, и также речевого диагноза.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Опора на актуальные потребности ребенка.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Создание опыта успешной деятельности, обеспечение роста достижений ребенка.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Умелое сочетание организующего воздействия и самостоятельной деятельности детей.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Организация специальной коррекционной педагогической среды.</a:t>
            </a:r>
          </a:p>
        </p:txBody>
      </p:sp>
      <p:pic>
        <p:nvPicPr>
          <p:cNvPr id="16387" name="Picture 4" descr="http://dou1-usolie.ru/wp-content/uploads/2016/06/91349_html_m335f357b-e146669335883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5072074"/>
            <a:ext cx="1673664" cy="15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Елена\Downloads\ФОНЫ\blue-star-shine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44" y="142852"/>
            <a:ext cx="9001156" cy="4359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принципы коррекции физического развития дошкольников: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Доступность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2. Наглядность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3. Многократность повторений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4. Многоуровневый подход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5. Обязательный учет индивидуальных, половых и возрастных особенностей.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6. Организация двигательной деятельности на основе интереса к ней.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7. Обязательная связь физического воспитания с другими видами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деятельности.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8. Педагогический и медицинский контроль.</a:t>
            </a:r>
          </a:p>
        </p:txBody>
      </p:sp>
      <p:pic>
        <p:nvPicPr>
          <p:cNvPr id="17411" name="Picture 4" descr="http://dou1-usolie.ru/wp-content/uploads/2016/06/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5" y="4286256"/>
            <a:ext cx="4507929" cy="24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Елена\Downloads\ФОНЫ\blue-star-shine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214282" y="0"/>
            <a:ext cx="87154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В целях оздоровительной и лечебно-профилактической работы с детьми нами разработана циклограмма профилактической и коррекционной работы.</a:t>
            </a:r>
          </a:p>
        </p:txBody>
      </p:sp>
      <p:graphicFrame>
        <p:nvGraphicFramePr>
          <p:cNvPr id="18523" name="Group 91"/>
          <p:cNvGraphicFramePr>
            <a:graphicFrameLocks noGrp="1"/>
          </p:cNvGraphicFramePr>
          <p:nvPr/>
        </p:nvGraphicFramePr>
        <p:xfrm>
          <a:off x="500063" y="1196975"/>
          <a:ext cx="8393112" cy="5360989"/>
        </p:xfrm>
        <a:graphic>
          <a:graphicData uri="http://schemas.openxmlformats.org/drawingml/2006/table">
            <a:tbl>
              <a:tblPr/>
              <a:tblGrid>
                <a:gridCol w="2776537"/>
                <a:gridCol w="2057400"/>
                <a:gridCol w="2301875"/>
                <a:gridCol w="1257300"/>
              </a:tblGrid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Регулярность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1.Утренняя гимнастика с корригирующими упражнениями.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7.50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ежедневно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5-7мин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Физкультурные занятия 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регламенту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3раза в нед., 1-на воздухе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Динамические паузы, физкультминутки во время НОД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 время НОД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ежедневно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 мин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Релаксация на ковриках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 физкультурного и музыкального занятия, после прогулки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ежедневно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 мин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5.Ходьба по дорожке «Здоровья» , игры и упражнения для профилактики и коррекции плоскостопия.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9.50-9.53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16.00-16.03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ежедневно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3мин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1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Пальчиковая гимнастика (по подгруппам), упражнения с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массажерами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для кистей рук, упражнения для развития мелкой моторики рук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8.45-8.50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15.40-15.45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Ежедневно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2-3  мин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Сон без маечек, без подушек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13.00-15.00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ежедневно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Корригирующая гимнастика после сна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15.10-15.20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ежедневно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10мин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Воздушные ванны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и после сна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ежедневно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3 до 10 мин.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Босохождение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15.10-15.20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ежедневно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 мин до 10</a:t>
                      </a:r>
                    </a:p>
                  </a:txBody>
                  <a:tcPr marL="42946" marR="429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02" name="Rectangle 1"/>
          <p:cNvSpPr>
            <a:spLocks noChangeArrowheads="1"/>
          </p:cNvSpPr>
          <p:nvPr/>
        </p:nvSpPr>
        <p:spPr bwMode="auto">
          <a:xfrm>
            <a:off x="0" y="0"/>
            <a:ext cx="184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endParaRPr lang="ru-RU" sz="800">
              <a:cs typeface="Arial" charset="0"/>
            </a:endParaRPr>
          </a:p>
          <a:p>
            <a:pPr eaLnBrk="0" hangingPunct="0"/>
            <a:endParaRPr lang="ru-RU"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Елена\Downloads\ФОНЫ\blue-star-shine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357188" y="214290"/>
            <a:ext cx="7858125" cy="23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правило, проводится традиционная гимнастика, которая включает в себя простые гимнастические упражнения с предметами или без них с корригирующими упражнениями и обязательным введением дыхательных  упражнений.  Ежедневно по 5 – 7 минут.</a:t>
            </a:r>
          </a:p>
        </p:txBody>
      </p:sp>
      <p:pic>
        <p:nvPicPr>
          <p:cNvPr id="20483" name="Рисунок 4" descr="WP_20171004_07_58_18_Pro.jpg"/>
          <p:cNvPicPr>
            <a:picLocks noChangeAspect="1"/>
          </p:cNvPicPr>
          <p:nvPr/>
        </p:nvPicPr>
        <p:blipFill>
          <a:blip r:embed="rId3"/>
          <a:srcRect t="7401" r="7768" b="18587"/>
          <a:stretch>
            <a:fillRect/>
          </a:stretch>
        </p:blipFill>
        <p:spPr bwMode="auto">
          <a:xfrm>
            <a:off x="885806" y="2714620"/>
            <a:ext cx="2686044" cy="38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5" descr="WP_20171004_07_58_30_Pro.jpg"/>
          <p:cNvPicPr>
            <a:picLocks noChangeAspect="1"/>
          </p:cNvPicPr>
          <p:nvPr/>
        </p:nvPicPr>
        <p:blipFill>
          <a:blip r:embed="rId4"/>
          <a:srcRect t="11922" r="5219" b="9375"/>
          <a:stretch>
            <a:fillRect/>
          </a:stretch>
        </p:blipFill>
        <p:spPr bwMode="auto">
          <a:xfrm>
            <a:off x="5286380" y="2714620"/>
            <a:ext cx="2571750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Елена\Downloads\ФОНЫ\blue-star-shine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500034" y="142852"/>
            <a:ext cx="842968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Физкультурное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занятие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 раза в неделю в спортивном зале, 1 раз – на улице. Младший возраст- 15-20 мин.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Занятия проводятся в соответствии с программой «Детство», по которой работает ДОУ. </a:t>
            </a: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21507" name="Рисунок 4" descr="WP_20171002_09_11_47_Pro.jpg"/>
          <p:cNvPicPr>
            <a:picLocks noChangeAspect="1"/>
          </p:cNvPicPr>
          <p:nvPr/>
        </p:nvPicPr>
        <p:blipFill>
          <a:blip r:embed="rId3"/>
          <a:srcRect l="3879" t="13811" r="1086"/>
          <a:stretch>
            <a:fillRect/>
          </a:stretch>
        </p:blipFill>
        <p:spPr bwMode="auto">
          <a:xfrm>
            <a:off x="424949" y="2284652"/>
            <a:ext cx="3789861" cy="193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6" descr="WP_20171002_09_16_21_Pr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429132"/>
            <a:ext cx="394192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7" descr="WP_20171002_09_17_06_Pr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47869" y="4429132"/>
            <a:ext cx="3977009" cy="223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8" descr="WP_20171004_09_04_35_Pr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32032" y="2071678"/>
            <a:ext cx="3935694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C:\Users\Елена\Downloads\ФОНЫ\blue-star-shine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857232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на физкультурных занятиях так и в свободной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 детей проводим гимнастику для мышц стопы.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WP_20171012_15_40_43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2000240"/>
            <a:ext cx="6358769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Елена\Downloads\ФОНЫ\blue-star-shine-ppt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214282" y="214290"/>
            <a:ext cx="87154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Подвижные и спортивные игры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часть физкультурного занятия,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прогулке;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групповой комнате и на музыкальном занятии – малой и со средней степенью подвижности.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соответствии с возрастом ребенка, местом и временем ее проведения.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Ежедневно.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Рисунок 3" descr="WP_20170928_09_04_56_Pr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14554"/>
            <a:ext cx="3808566" cy="213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4" descr="WP_20170929_10_52_00_Pr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214554"/>
            <a:ext cx="3808716" cy="213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5" descr="WP_20170929_10_53_37_Pr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4429132"/>
            <a:ext cx="3929090" cy="220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1206</Words>
  <Application>Microsoft Office PowerPoint</Application>
  <PresentationFormat>Экран (4:3)</PresentationFormat>
  <Paragraphs>142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136</cp:revision>
  <dcterms:created xsi:type="dcterms:W3CDTF">2017-09-22T05:48:10Z</dcterms:created>
  <dcterms:modified xsi:type="dcterms:W3CDTF">2017-10-13T12:54:02Z</dcterms:modified>
</cp:coreProperties>
</file>