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8" r:id="rId4"/>
    <p:sldId id="257" r:id="rId5"/>
    <p:sldId id="269" r:id="rId6"/>
    <p:sldId id="280" r:id="rId7"/>
    <p:sldId id="271" r:id="rId8"/>
    <p:sldId id="273" r:id="rId9"/>
    <p:sldId id="275" r:id="rId10"/>
    <p:sldId id="277" r:id="rId11"/>
    <p:sldId id="274" r:id="rId12"/>
    <p:sldId id="260" r:id="rId13"/>
    <p:sldId id="258" r:id="rId14"/>
    <p:sldId id="261" r:id="rId15"/>
    <p:sldId id="262" r:id="rId16"/>
    <p:sldId id="263" r:id="rId17"/>
    <p:sldId id="266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HOME\Desktop\&#1082;&#1083;&#1077;&#1090;&#1082;&#1072;\&#1058;&#1072;&#1085;&#1077;&#1094;%20&#1084;&#1072;&#1083;&#1077;&#1085;&#1100;&#1082;&#1080;&#1093;%20&#1091;&#1090;&#1103;&#1090;.%20&#1052;&#1091;&#1083;&#1100;&#1090;&#1080;&#1082;%20-%20Duck%20dance%20song.%20&#1053;&#1072;&#1096;&#1077;_&#1074;&#1089;&#1105;!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82;&#1083;&#1077;&#1090;&#1082;&#1072;\&#1057;&#1058;&#1056;&#1054;&#1045;&#1053;&#1048;&#1045;%20&#1050;&#1051;&#1045;&#1058;&#1050;&#1048;%20(2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Задание 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Выберите  верное утверждение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1.Поставь микроскоп ручкой штатива от себя.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2.Штатив поверни ручкой «к себе».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3.Для работы поле зрения микроскопа должно быть ярко освещено.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4.Поле зрения микроскопа освещено слабо.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5.Положи готовый препарат под предметный столик.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6.Положи готовый препарат на столик микроскопа. Закрепи его зажимом.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7.Глядя в окуляр, медленно вращай  большой винт, пока не появится чёткое изображение. Делай это осторожно, чтобы не раздавить микропрепарат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Физминутка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Танец маленьких утят. Мультик - Duck dance song. Наше_всё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Строение растительной клетки</a:t>
            </a:r>
            <a:endParaRPr lang="ru-RU" dirty="0"/>
          </a:p>
        </p:txBody>
      </p:sp>
      <p:pic>
        <p:nvPicPr>
          <p:cNvPr id="4" name="Picture 2" descr="C:\Users\ДОМ\Desktop\0005-004-Evoljutsija-organicheskogo-mir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5189859" y="2492896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 rot="13170926">
            <a:off x="5535129" y="2115443"/>
            <a:ext cx="1542052" cy="186157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1355363">
            <a:off x="5322367" y="5631044"/>
            <a:ext cx="659504" cy="7014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46824" y="1300118"/>
            <a:ext cx="26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Оболочка с порами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5012015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Мембрана</a:t>
            </a:r>
            <a:r>
              <a:rPr lang="ru-RU" dirty="0" smtClean="0"/>
              <a:t> </a:t>
            </a:r>
          </a:p>
          <a:p>
            <a:pPr algn="ctr"/>
            <a:r>
              <a:rPr lang="ru-RU" sz="1600" dirty="0" smtClean="0"/>
              <a:t>(тонкая </a:t>
            </a:r>
            <a:r>
              <a:rPr lang="ru-RU" sz="1600" dirty="0" err="1" smtClean="0"/>
              <a:t>плёночка</a:t>
            </a:r>
            <a:r>
              <a:rPr lang="ru-RU" sz="1600" dirty="0" smtClean="0"/>
              <a:t> под оболочкой)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84482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Оболочка</a:t>
            </a:r>
            <a:r>
              <a:rPr lang="ru-RU" dirty="0" smtClean="0"/>
              <a:t> сохраняет целостность клетки, придает ей форму, а </a:t>
            </a:r>
            <a:r>
              <a:rPr lang="ru-RU" b="1" i="1" dirty="0" smtClean="0"/>
              <a:t>мембрана</a:t>
            </a:r>
            <a:r>
              <a:rPr lang="ru-RU" dirty="0" smtClean="0"/>
              <a:t> регулирует поступление веществ из окружающей среды в клетку и из клетки в окружающую её среду.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2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Строение растительной клетки</a:t>
            </a:r>
            <a:endParaRPr lang="ru-RU" dirty="0"/>
          </a:p>
        </p:txBody>
      </p:sp>
      <p:pic>
        <p:nvPicPr>
          <p:cNvPr id="4" name="Picture 2" descr="C:\Users\ДОМ\Desktop\0005-004-Evoljutsija-organicheskogo-mir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4"/>
          <a:stretch/>
        </p:blipFill>
        <p:spPr bwMode="auto">
          <a:xfrm>
            <a:off x="1403648" y="2276872"/>
            <a:ext cx="289020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 rot="20800773" flipV="1">
            <a:off x="3096412" y="3899405"/>
            <a:ext cx="1681788" cy="10268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262700" flipV="1">
            <a:off x="2586726" y="3264683"/>
            <a:ext cx="2304587" cy="6125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54282" y="35596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Цитоплазма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206084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b="1" i="1" dirty="0" smtClean="0"/>
              <a:t>цитоплазме</a:t>
            </a:r>
            <a:r>
              <a:rPr lang="ru-RU" dirty="0" smtClean="0"/>
              <a:t> </a:t>
            </a:r>
            <a:r>
              <a:rPr lang="ru-RU" dirty="0"/>
              <a:t>располагаются все другие части клетки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2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Строение </a:t>
            </a:r>
            <a:r>
              <a:rPr lang="ru-RU" b="1" dirty="0" smtClean="0"/>
              <a:t>растительной клетки</a:t>
            </a:r>
            <a:endParaRPr lang="ru-RU" dirty="0"/>
          </a:p>
        </p:txBody>
      </p:sp>
      <p:pic>
        <p:nvPicPr>
          <p:cNvPr id="2050" name="Picture 2" descr="C:\Users\ДОМ\Desktop\0005-004-Evoljutsija-organicheskogo-mir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/>
          <a:stretch/>
        </p:blipFill>
        <p:spPr bwMode="auto">
          <a:xfrm>
            <a:off x="1175656" y="1988840"/>
            <a:ext cx="29136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2483768" y="4221088"/>
            <a:ext cx="1656184" cy="21602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619534" y="4589512"/>
            <a:ext cx="2528529" cy="21602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18128" y="3794316"/>
            <a:ext cx="140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Ядрышко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48165" y="4252446"/>
            <a:ext cx="90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Ядро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52391" y="2663183"/>
            <a:ext cx="3324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Ядро</a:t>
            </a:r>
            <a:r>
              <a:rPr lang="ru-RU" sz="2000" dirty="0" smtClean="0"/>
              <a:t> и </a:t>
            </a:r>
            <a:r>
              <a:rPr lang="ru-RU" sz="2000" b="1" i="1" dirty="0" smtClean="0"/>
              <a:t>ядрышко</a:t>
            </a:r>
            <a:r>
              <a:rPr lang="ru-RU" sz="2000" dirty="0" smtClean="0"/>
              <a:t> регулируют жизнедеятельность клетки и содержат наследственную информацию об организме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882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Строение растительной клетки</a:t>
            </a:r>
            <a:endParaRPr lang="ru-RU" dirty="0"/>
          </a:p>
        </p:txBody>
      </p:sp>
      <p:pic>
        <p:nvPicPr>
          <p:cNvPr id="4" name="Picture 2" descr="C:\Users\ДОМ\Desktop\0005-004-Evoljutsija-organicheskogo-mir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3" r="1"/>
          <a:stretch/>
        </p:blipFill>
        <p:spPr bwMode="auto">
          <a:xfrm>
            <a:off x="5508104" y="2132856"/>
            <a:ext cx="29187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3059668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Вакуоль</a:t>
            </a:r>
            <a:endParaRPr lang="ru-RU" b="1" dirty="0">
              <a:effectLst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455856" y="3201182"/>
            <a:ext cx="752991" cy="1846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b="1" i="1" dirty="0" smtClean="0"/>
              <a:t>вакуоле</a:t>
            </a:r>
            <a:r>
              <a:rPr lang="ru-RU" dirty="0" smtClean="0"/>
              <a:t> накапливаются </a:t>
            </a:r>
            <a:r>
              <a:rPr lang="ru-RU" dirty="0"/>
              <a:t>запасные питательные вещества и продукты жизнедеятельности ненужные клетке.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1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Строение растительной клетки</a:t>
            </a:r>
            <a:endParaRPr lang="ru-RU" dirty="0"/>
          </a:p>
        </p:txBody>
      </p:sp>
      <p:pic>
        <p:nvPicPr>
          <p:cNvPr id="4" name="Picture 2" descr="C:\Users\ДОМ\Desktop\0005-004-Evoljutsija-organicheskogo-mir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5"/>
          <a:stretch/>
        </p:blipFill>
        <p:spPr bwMode="auto">
          <a:xfrm>
            <a:off x="467544" y="2060848"/>
            <a:ext cx="28425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2715174"/>
            <a:ext cx="1927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Пластиды</a:t>
            </a:r>
          </a:p>
          <a:p>
            <a:r>
              <a:rPr lang="ru-RU" dirty="0" smtClean="0">
                <a:effectLst/>
              </a:rPr>
              <a:t>(хлоропласты)</a:t>
            </a:r>
            <a:endParaRPr lang="ru-RU" dirty="0">
              <a:effectLst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20675271">
            <a:off x="2545833" y="3597919"/>
            <a:ext cx="1163297" cy="82579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9204066">
            <a:off x="2173876" y="4091340"/>
            <a:ext cx="2350719" cy="10425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760830">
            <a:off x="1117976" y="2946541"/>
            <a:ext cx="2336237" cy="5330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2020" y="2373027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растений </a:t>
            </a:r>
            <a:r>
              <a:rPr lang="ru-RU" b="1" i="1" dirty="0" smtClean="0"/>
              <a:t>пластиды</a:t>
            </a:r>
            <a:r>
              <a:rPr lang="ru-RU" dirty="0" smtClean="0"/>
              <a:t> могут быть разных цветов: зеленые, желтые или оранжевые и бесцветные. От цвета пластид и красящих веществ, содержащихся в клеточном соке различных растений, зависит окраска тех или иных  их частей.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4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Строение растительной клетки</a:t>
            </a:r>
            <a:endParaRPr lang="ru-RU" dirty="0"/>
          </a:p>
        </p:txBody>
      </p:sp>
      <p:pic>
        <p:nvPicPr>
          <p:cNvPr id="6" name="Picture 2" descr="C:\Users\ДОМ\Desktop\0005-004-Evoljutsija-organicheskogo-mir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5"/>
          <a:stretch/>
        </p:blipFill>
        <p:spPr bwMode="auto">
          <a:xfrm>
            <a:off x="3118157" y="1966730"/>
            <a:ext cx="284252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1372126"/>
            <a:ext cx="423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Оболочка с порами и мембраной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285293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Вакуоль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4221088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Ядро </a:t>
            </a:r>
          </a:p>
          <a:p>
            <a:endParaRPr lang="ru-RU" b="1" i="1" dirty="0"/>
          </a:p>
          <a:p>
            <a:r>
              <a:rPr lang="ru-RU" b="1" i="1" dirty="0" smtClean="0"/>
              <a:t>Ядрышко 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2852936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Цитоплазма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4682753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Хлоропласты </a:t>
            </a:r>
          </a:p>
          <a:p>
            <a:r>
              <a:rPr lang="ru-RU" dirty="0" smtClean="0"/>
              <a:t>(пластиды)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087122" y="2564904"/>
            <a:ext cx="112483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87122" y="3293368"/>
            <a:ext cx="836806" cy="495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788024" y="3140968"/>
            <a:ext cx="1540861" cy="81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539418" y="1733127"/>
            <a:ext cx="1019036" cy="3883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730363" y="4259949"/>
            <a:ext cx="1713845" cy="177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355977" y="4365105"/>
            <a:ext cx="1972908" cy="640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380687" y="4273209"/>
            <a:ext cx="1124838" cy="412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26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Рефлексия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изинец) – 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ышление. Какие знания, опыт я сегодня получил?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 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езымянный) – 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лизость </a:t>
            </a:r>
            <a:r>
              <a:rPr lang="ru-RU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цели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Что я сегодня делал и чего достиг?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редний) – 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остояние </a:t>
            </a:r>
            <a:r>
              <a:rPr lang="ru-RU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духа, настроения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Каким было моё эмоциональное состояние? Настроение? Изменилось ли? В какую сторону?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казательный) – 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слуга, </a:t>
            </a:r>
            <a:r>
              <a:rPr lang="ru-RU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помощь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Чем я сегодня помог, чем порадовал или чему поспособствовал? Или мне в чем-то помогли?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(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ольшой) – </a:t>
            </a:r>
            <a:r>
              <a:rPr lang="ru-RU" u="sng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одрость, </a:t>
            </a:r>
            <a:r>
              <a:rPr lang="ru-RU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здоровье</a:t>
            </a: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Каким было моё физическое состояние? Что я сделал для своего </a:t>
            </a:r>
            <a:r>
              <a:rPr lang="ru-RU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</a:t>
            </a:r>
            <a:endParaRPr lang="ru-RU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24" y="675538"/>
            <a:ext cx="657229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Домашнее задание. </a:t>
            </a:r>
            <a:r>
              <a:rPr kumimoji="0" lang="ru-RU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Параграф   §7,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вопросы на странице  38     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3200" b="0" i="1" u="sng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3200" b="0" i="1" u="sng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Творческий уровень</a:t>
            </a:r>
            <a:r>
              <a:rPr kumimoji="0" lang="ru-RU" altLang="ko-KR" sz="3200" b="0" i="0" u="sng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kumimoji="0" lang="ru-RU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32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altLang="ko-KR" sz="32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сочинить сказку о  клетке</a:t>
            </a:r>
            <a:r>
              <a:rPr kumimoji="0" lang="ru-RU" altLang="ko-KR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Ответы(</a:t>
            </a:r>
            <a:r>
              <a:rPr lang="ru-RU" sz="2800" dirty="0" smtClean="0">
                <a:solidFill>
                  <a:schemeClr val="tx1"/>
                </a:solidFill>
              </a:rPr>
              <a:t>взаимопроверка)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1, 3, 6, 7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Критерии оценивания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Нет ошибок – «5»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ошибка - «4»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ошибка - «3»</a:t>
            </a:r>
          </a:p>
          <a:p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63713" y="260350"/>
            <a:ext cx="56165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008000"/>
                </a:solidFill>
                <a:latin typeface="Verdana" pitchFamily="34" charset="0"/>
              </a:rPr>
              <a:t>В настоящее время не вызывает сомнений, </a:t>
            </a:r>
          </a:p>
          <a:p>
            <a:pPr algn="ctr"/>
            <a:r>
              <a:rPr lang="ru-RU" sz="2800" dirty="0">
                <a:solidFill>
                  <a:srgbClr val="008000"/>
                </a:solidFill>
                <a:latin typeface="Verdana" pitchFamily="34" charset="0"/>
              </a:rPr>
              <a:t>что элементарной единицей как растительного </a:t>
            </a:r>
          </a:p>
          <a:p>
            <a:pPr algn="ctr"/>
            <a:r>
              <a:rPr lang="ru-RU" sz="2800" dirty="0">
                <a:solidFill>
                  <a:srgbClr val="008000"/>
                </a:solidFill>
                <a:latin typeface="Verdana" pitchFamily="34" charset="0"/>
              </a:rPr>
              <a:t>так и  животного организма является клетка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01600" y="1844675"/>
          <a:ext cx="9042400" cy="2735263"/>
        </p:xfrm>
        <a:graphic>
          <a:graphicData uri="http://schemas.openxmlformats.org/presentationml/2006/ole">
            <p:oleObj spid="_x0000_s1026" name="Точечный рисунок" r:id="rId3" imgW="7714286" imgH="2019048" progId="PBrush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258888" y="4508500"/>
          <a:ext cx="6908800" cy="2349500"/>
        </p:xfrm>
        <a:graphic>
          <a:graphicData uri="http://schemas.openxmlformats.org/presentationml/2006/ole">
            <p:oleObj spid="_x0000_s1027" name="Точечный рисунок" r:id="rId4" imgW="5896798" imgH="1590897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Любой живой организм состоит из клеток.</a:t>
            </a:r>
          </a:p>
          <a:p>
            <a:pPr marL="0" indent="0" algn="ctr">
              <a:buNone/>
            </a:pPr>
            <a:r>
              <a:rPr lang="ru-RU" sz="2800" dirty="0" smtClean="0"/>
              <a:t>Окраска, форма, размер клеток разнообразны.</a:t>
            </a:r>
            <a:endParaRPr lang="ru-RU" sz="2800" dirty="0"/>
          </a:p>
        </p:txBody>
      </p:sp>
      <p:pic>
        <p:nvPicPr>
          <p:cNvPr id="1026" name="Picture 2" descr="C:\Users\ДОМ\Desktop\секретные-разделы-крупным-планом-писечька-удалённое-1015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821820" cy="30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[BI6RA_3-01]_[IL_01]-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608512" cy="23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0005-004-Evoljutsija-organicheskogo-mi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715" y="5039681"/>
            <a:ext cx="1110935" cy="12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9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ТРОЕНИЕ КЛЕТКИ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5602" name="Фотография Photo Editor" r:id="rId3" imgW="4571429" imgH="3780952" progId="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1050" y="188913"/>
            <a:ext cx="49244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>
                <a:solidFill>
                  <a:srgbClr val="000099"/>
                </a:solidFill>
              </a:rPr>
              <a:t>ТЕМА     УРОКА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16025" y="5516563"/>
            <a:ext cx="79279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  <a:latin typeface="Tahoma" pitchFamily="34" charset="0"/>
              </a:rPr>
              <a:t>СТРОЕНИЕ КЛЕТКИ</a:t>
            </a:r>
            <a:endParaRPr lang="ru-RU" sz="48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825" y="549275"/>
            <a:ext cx="3876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 u="sng" dirty="0">
                <a:solidFill>
                  <a:srgbClr val="FFFF00"/>
                </a:solidFill>
              </a:rPr>
              <a:t>Цель: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2276475"/>
            <a:ext cx="80502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5400" dirty="0" smtClean="0">
                <a:solidFill>
                  <a:srgbClr val="0000CC"/>
                </a:solidFill>
              </a:rPr>
              <a:t>познакомиться </a:t>
            </a:r>
            <a:r>
              <a:rPr lang="ru-RU" sz="5400" dirty="0">
                <a:solidFill>
                  <a:srgbClr val="0000CC"/>
                </a:solidFill>
              </a:rPr>
              <a:t>со </a:t>
            </a:r>
            <a:r>
              <a:rPr lang="ru-RU" sz="5400" dirty="0" smtClean="0">
                <a:solidFill>
                  <a:srgbClr val="0000CC"/>
                </a:solidFill>
              </a:rPr>
              <a:t>строением клетки.</a:t>
            </a:r>
            <a:endParaRPr lang="ru-RU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Работа в группах Индивидуальное задание для каждого ученика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Первый ученик изучает строение и функции оболочки Параграф 7 стр. 34- 35 рис20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Второй ученик изучает строение и функции ядра и ядрышка Параграф 7 стр. 36 рис20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Третий ученик изучает строение и функции цитоплазмы Параграф 7 стр. 35- 36  рис20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Четвертый ученик изучает строение и функции вакуолей Параграф 7 стр. 34- 35  рис20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Пятый ученик изучает строение и функции хлоропластов Параграф 7 стр. 37  рис 21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Творческое задание на группу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Вырезать из части клетки, на бумаги сделать аппликацию клетки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Подписать все части клетки.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202</TotalTime>
  <Words>396</Words>
  <Application>Microsoft Office PowerPoint</Application>
  <PresentationFormat>Экран (4:3)</PresentationFormat>
  <Paragraphs>75</Paragraphs>
  <Slides>18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Аптека</vt:lpstr>
      <vt:lpstr>Точечный рисунок</vt:lpstr>
      <vt:lpstr>Фотография Photo Editor</vt:lpstr>
      <vt:lpstr>Задание :  Выберите  верное утверждение</vt:lpstr>
      <vt:lpstr>Ответы(взаимопроверка)</vt:lpstr>
      <vt:lpstr>Слайд 3</vt:lpstr>
      <vt:lpstr>Слайд 4</vt:lpstr>
      <vt:lpstr>Слайд 5</vt:lpstr>
      <vt:lpstr>Слайд 6</vt:lpstr>
      <vt:lpstr>Слайд 7</vt:lpstr>
      <vt:lpstr>Работа в группах Индивидуальное задание для каждого ученика</vt:lpstr>
      <vt:lpstr>Творческое задание на группу </vt:lpstr>
      <vt:lpstr>Физминутка  </vt:lpstr>
      <vt:lpstr>Строение растительной клетки</vt:lpstr>
      <vt:lpstr>Строение растительной клетки</vt:lpstr>
      <vt:lpstr>Строение растительной клетки</vt:lpstr>
      <vt:lpstr>Строение растительной клетки</vt:lpstr>
      <vt:lpstr>Строение растительной клетки</vt:lpstr>
      <vt:lpstr>Строение растительной клетки</vt:lpstr>
      <vt:lpstr>Рефлексия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клетки</dc:title>
  <dc:creator>ДОМ</dc:creator>
  <cp:lastModifiedBy>HOME</cp:lastModifiedBy>
  <cp:revision>26</cp:revision>
  <dcterms:created xsi:type="dcterms:W3CDTF">2015-10-27T15:20:37Z</dcterms:created>
  <dcterms:modified xsi:type="dcterms:W3CDTF">2017-01-10T16:58:04Z</dcterms:modified>
</cp:coreProperties>
</file>