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306" r:id="rId3"/>
    <p:sldId id="309" r:id="rId4"/>
    <p:sldId id="302" r:id="rId5"/>
    <p:sldId id="303" r:id="rId6"/>
    <p:sldId id="305" r:id="rId7"/>
    <p:sldId id="304" r:id="rId8"/>
    <p:sldId id="308" r:id="rId9"/>
    <p:sldId id="260" r:id="rId1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657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735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40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574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91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300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1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45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74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5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53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5D10A-EDBF-4E5E-81C2-C9B6856F0924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E2E1C-8ABB-45E5-AE78-F726057040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65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9097" y="404664"/>
            <a:ext cx="7772400" cy="2160240"/>
          </a:xfr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ЗАНЯТИЕ НА ТЕМУ: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  «МОЙ ЛУЧШИЙ ДРУГ»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12420"/>
            <a:ext cx="2880320" cy="252028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s://im0-tub-ru.yandex.net/i?id=f0a301ddf8f5c86d5919a2cf90aa5069&amp;n=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12419"/>
            <a:ext cx="3168352" cy="2520280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91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09387"/>
            <a:ext cx="7776864" cy="4893647"/>
          </a:xfrm>
          <a:prstGeom prst="rect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endParaRPr lang="ru-RU" sz="2000" b="1" dirty="0" smtClean="0"/>
          </a:p>
          <a:p>
            <a:pPr lvl="0"/>
            <a:r>
              <a:rPr lang="ru-RU" sz="2000" b="1" dirty="0" smtClean="0"/>
              <a:t>Организационный </a:t>
            </a:r>
            <a:r>
              <a:rPr lang="ru-RU" sz="2000" b="1" dirty="0"/>
              <a:t>момент. </a:t>
            </a:r>
            <a:endParaRPr lang="ru-RU" sz="2000" dirty="0"/>
          </a:p>
          <a:p>
            <a:endParaRPr lang="ru-RU" sz="2000" dirty="0" smtClean="0"/>
          </a:p>
          <a:p>
            <a:pPr marL="285750" indent="-285750">
              <a:buFontTx/>
              <a:buChar char="-"/>
            </a:pPr>
            <a:r>
              <a:rPr lang="ru-RU" sz="2000" dirty="0" smtClean="0"/>
              <a:t>Доброе </a:t>
            </a:r>
            <a:r>
              <a:rPr lang="ru-RU" sz="2000" dirty="0"/>
              <a:t>утро! Птицы запели!</a:t>
            </a:r>
            <a:br>
              <a:rPr lang="ru-RU" sz="2000" dirty="0"/>
            </a:br>
            <a:r>
              <a:rPr lang="ru-RU" sz="2000" dirty="0"/>
              <a:t>Солнце встаёт и идёт по дворам!</a:t>
            </a:r>
            <a:br>
              <a:rPr lang="ru-RU" sz="2000" dirty="0"/>
            </a:br>
            <a:r>
              <a:rPr lang="ru-RU" sz="2000" dirty="0"/>
              <a:t>Доброе утро и людям и птицам!</a:t>
            </a:r>
            <a:br>
              <a:rPr lang="ru-RU" sz="2000" dirty="0"/>
            </a:br>
            <a:r>
              <a:rPr lang="ru-RU" sz="2000" dirty="0"/>
              <a:t>Доброе утро улыбчивым лицам!</a:t>
            </a:r>
            <a:br>
              <a:rPr lang="ru-RU" sz="2000" dirty="0"/>
            </a:br>
            <a:r>
              <a:rPr lang="ru-RU" sz="2000" dirty="0"/>
              <a:t>- Какое у вас настроение?</a:t>
            </a:r>
            <a:br>
              <a:rPr lang="ru-RU" sz="2000" dirty="0"/>
            </a:br>
            <a:endParaRPr lang="ru-RU" sz="2000" dirty="0" smtClean="0"/>
          </a:p>
          <a:p>
            <a:pPr marL="285750" indent="-285750">
              <a:buFontTx/>
              <a:buChar char="-"/>
            </a:pPr>
            <a:endParaRPr lang="ru-RU" sz="2000" dirty="0"/>
          </a:p>
          <a:p>
            <a:pPr marL="285750" indent="-285750">
              <a:buFontTx/>
              <a:buChar char="-"/>
            </a:pPr>
            <a:endParaRPr lang="ru-RU" sz="2000" dirty="0" smtClean="0"/>
          </a:p>
          <a:p>
            <a:pPr marL="285750" indent="-285750">
              <a:buFontTx/>
              <a:buChar char="-"/>
            </a:pPr>
            <a:endParaRPr lang="ru-RU" sz="2000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3" name="Рисунок 2" descr="https://im0-tub-ru.yandex.net/i?id=d45ba7421a4c86ede8a017222709b637&amp;n=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94664"/>
            <a:ext cx="2592288" cy="2016224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4" name="Рисунок 3" descr="https://im0-tub-ru.yandex.net/i?id=28be23ba3e061d95c7360fa714ae272e&amp;n=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06432"/>
            <a:ext cx="2304256" cy="208823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</p:pic>
      <p:pic>
        <p:nvPicPr>
          <p:cNvPr id="1026" name="Picture 2" descr="https://im0-tub-ru.yandex.net/i?id=94aa0999481727e78a0050ac6c61c6eb&amp;n=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029" y="4149080"/>
            <a:ext cx="1368152" cy="100811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11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344816" cy="850106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Рассматривание картинки</a:t>
            </a:r>
            <a:br>
              <a:rPr lang="ru-RU" sz="2400" dirty="0" smtClean="0"/>
            </a:br>
            <a:r>
              <a:rPr lang="ru-RU" sz="2400" dirty="0" smtClean="0"/>
              <a:t>-Почему девочка грустит?</a:t>
            </a:r>
            <a:endParaRPr lang="ru-RU" sz="2400" dirty="0"/>
          </a:p>
        </p:txBody>
      </p:sp>
      <p:pic>
        <p:nvPicPr>
          <p:cNvPr id="4" name="Объект 3" descr="http://img-fotki.yandex.ru/get/6707/122263170.f4/0_263b8e_c3247d3a_XXXL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44816" cy="518457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0683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89844"/>
            <a:ext cx="8352928" cy="557075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Основная часть </a:t>
            </a:r>
          </a:p>
          <a:p>
            <a:pPr lvl="0"/>
            <a:r>
              <a:rPr lang="ru-RU" sz="2000" b="1" dirty="0" smtClean="0"/>
              <a:t>/вопросы к детям/. </a:t>
            </a:r>
            <a:endParaRPr lang="ru-RU" sz="2000" dirty="0"/>
          </a:p>
          <a:p>
            <a:r>
              <a:rPr lang="ru-RU" sz="2000" dirty="0" smtClean="0"/>
              <a:t>Логопед: </a:t>
            </a:r>
          </a:p>
          <a:p>
            <a:r>
              <a:rPr lang="ru-RU" sz="2000" dirty="0" smtClean="0"/>
              <a:t>-   Ребята</a:t>
            </a:r>
            <a:r>
              <a:rPr lang="ru-RU" sz="2000" dirty="0"/>
              <a:t>, скажите, а сколько у человека может быть настоящих друзей?</a:t>
            </a:r>
          </a:p>
          <a:p>
            <a:r>
              <a:rPr lang="ru-RU" sz="2000" dirty="0" smtClean="0"/>
              <a:t> -  Кто </a:t>
            </a:r>
            <a:r>
              <a:rPr lang="ru-RU" sz="2000" dirty="0"/>
              <a:t>такие друзья?</a:t>
            </a:r>
          </a:p>
          <a:p>
            <a:r>
              <a:rPr lang="ru-RU" sz="2000" dirty="0" smtClean="0"/>
              <a:t>/Дети</a:t>
            </a:r>
            <a:r>
              <a:rPr lang="ru-RU" sz="2000" dirty="0"/>
              <a:t>: Итак, друзья – это те, кому мы верим.</a:t>
            </a:r>
          </a:p>
          <a:p>
            <a:r>
              <a:rPr lang="ru-RU" sz="2000" dirty="0"/>
              <a:t>Друзья- это те,  кто нас </a:t>
            </a:r>
            <a:r>
              <a:rPr lang="ru-RU" sz="2000"/>
              <a:t>не </a:t>
            </a:r>
            <a:r>
              <a:rPr lang="ru-RU" sz="2000" smtClean="0"/>
              <a:t>предаст</a:t>
            </a:r>
            <a:r>
              <a:rPr lang="ru-RU" sz="2000" dirty="0"/>
              <a:t>, не подведёт.</a:t>
            </a:r>
          </a:p>
          <a:p>
            <a:r>
              <a:rPr lang="ru-RU" sz="2000" dirty="0"/>
              <a:t>Друг способен поддержать нас в трудную минуту</a:t>
            </a:r>
          </a:p>
          <a:p>
            <a:r>
              <a:rPr lang="ru-RU" sz="2000" dirty="0"/>
              <a:t>Друг вовремя приходит на помощь. </a:t>
            </a:r>
          </a:p>
          <a:p>
            <a:r>
              <a:rPr lang="ru-RU" sz="2000" dirty="0"/>
              <a:t>Друзья  делятся  игрушками, не обижают  друг друга</a:t>
            </a:r>
            <a:r>
              <a:rPr lang="ru-RU" sz="2000" dirty="0" smtClean="0"/>
              <a:t>./</a:t>
            </a:r>
          </a:p>
          <a:p>
            <a:endParaRPr lang="ru-RU" sz="2000" dirty="0"/>
          </a:p>
          <a:p>
            <a:r>
              <a:rPr lang="ru-RU" sz="2000" dirty="0" smtClean="0"/>
              <a:t>- Логопед</a:t>
            </a:r>
            <a:r>
              <a:rPr lang="ru-RU" sz="2000" dirty="0"/>
              <a:t>: Мы с вами настоящие друзья? Давайте скажем наш девиз:</a:t>
            </a:r>
          </a:p>
          <a:p>
            <a:pPr algn="ctr"/>
            <a:r>
              <a:rPr lang="ru-RU" sz="2000" dirty="0"/>
              <a:t>В нашей группе «Колобок»</a:t>
            </a:r>
          </a:p>
          <a:p>
            <a:pPr algn="ctr"/>
            <a:r>
              <a:rPr lang="ru-RU" sz="2000" dirty="0" smtClean="0"/>
              <a:t>Дети </a:t>
            </a:r>
            <a:r>
              <a:rPr lang="ru-RU" sz="2000" dirty="0"/>
              <a:t>в дружбе знают толк</a:t>
            </a:r>
            <a:r>
              <a:rPr lang="ru-RU" sz="2000" dirty="0" smtClean="0"/>
              <a:t>.</a:t>
            </a:r>
            <a:endParaRPr lang="ru-RU" sz="2000" dirty="0"/>
          </a:p>
          <a:p>
            <a:pPr algn="ctr"/>
            <a:r>
              <a:rPr lang="ru-RU" sz="2000" dirty="0"/>
              <a:t>Всем советуем дружить,</a:t>
            </a:r>
          </a:p>
          <a:p>
            <a:pPr algn="ctr"/>
            <a:r>
              <a:rPr lang="ru-RU" sz="2000" dirty="0"/>
              <a:t>Дружбой крепкой дорожить</a:t>
            </a:r>
            <a:r>
              <a:rPr lang="ru-RU" sz="2000" dirty="0" smtClean="0"/>
              <a:t>!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3" name="Рисунок 2" descr="https://im0-tub-ru.yandex.net/i?id=1d3f2c001f2a3134e7415f047a85f8fa&amp;n=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795" y="4653136"/>
            <a:ext cx="1944216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1456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8208912" cy="6217087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1900" dirty="0" smtClean="0"/>
              <a:t> </a:t>
            </a:r>
            <a:r>
              <a:rPr lang="ru-RU" sz="1900" b="1" dirty="0" smtClean="0"/>
              <a:t>Игра 1 </a:t>
            </a:r>
            <a:r>
              <a:rPr lang="ru-RU" sz="1900" b="1" dirty="0"/>
              <a:t>«Назови пару».</a:t>
            </a:r>
          </a:p>
          <a:p>
            <a:r>
              <a:rPr lang="ru-RU" sz="1900" dirty="0"/>
              <a:t>Друзьями человеку могут быть и животные. В сказках герои часто помогают друг другу, крепко дружат. Назовите пару:</a:t>
            </a:r>
          </a:p>
          <a:p>
            <a:r>
              <a:rPr lang="ru-RU" sz="1900" dirty="0"/>
              <a:t>Малыш и ...(</a:t>
            </a:r>
            <a:r>
              <a:rPr lang="ru-RU" sz="1900" dirty="0" err="1"/>
              <a:t>Карлсон</a:t>
            </a:r>
            <a:r>
              <a:rPr lang="ru-RU" sz="1900" dirty="0" smtClean="0"/>
              <a:t>)</a:t>
            </a:r>
          </a:p>
          <a:p>
            <a:endParaRPr lang="ru-RU" sz="1900" dirty="0"/>
          </a:p>
          <a:p>
            <a:r>
              <a:rPr lang="ru-RU" sz="1900" dirty="0"/>
              <a:t>Чебурашка и ...(Крокодил Гена)</a:t>
            </a:r>
          </a:p>
          <a:p>
            <a:endParaRPr lang="ru-RU" sz="1900" dirty="0" smtClean="0"/>
          </a:p>
          <a:p>
            <a:r>
              <a:rPr lang="ru-RU" sz="1900" dirty="0" smtClean="0"/>
              <a:t>Белоснежка </a:t>
            </a:r>
            <a:r>
              <a:rPr lang="ru-RU" sz="1900" dirty="0"/>
              <a:t>и ...(гномы)</a:t>
            </a:r>
          </a:p>
          <a:p>
            <a:endParaRPr lang="ru-RU" sz="1900" dirty="0" smtClean="0"/>
          </a:p>
          <a:p>
            <a:r>
              <a:rPr lang="ru-RU" sz="1900" dirty="0" smtClean="0"/>
              <a:t>Крестная </a:t>
            </a:r>
            <a:r>
              <a:rPr lang="ru-RU" sz="1900" dirty="0"/>
              <a:t>и ...(Золушка)</a:t>
            </a:r>
          </a:p>
          <a:p>
            <a:endParaRPr lang="ru-RU" sz="1900" dirty="0" smtClean="0"/>
          </a:p>
          <a:p>
            <a:r>
              <a:rPr lang="ru-RU" sz="1900" dirty="0" smtClean="0"/>
              <a:t>Мальвина </a:t>
            </a:r>
            <a:r>
              <a:rPr lang="ru-RU" sz="1900" dirty="0"/>
              <a:t>и ...(</a:t>
            </a:r>
            <a:r>
              <a:rPr lang="ru-RU" sz="1900" dirty="0" err="1"/>
              <a:t>Артемон</a:t>
            </a:r>
            <a:r>
              <a:rPr lang="ru-RU" sz="1900" dirty="0"/>
              <a:t>, Пьеро, Буратино)</a:t>
            </a:r>
          </a:p>
          <a:p>
            <a:endParaRPr lang="ru-RU" sz="1900" dirty="0" smtClean="0"/>
          </a:p>
          <a:p>
            <a:r>
              <a:rPr lang="ru-RU" sz="1900" dirty="0" err="1" smtClean="0"/>
              <a:t>Лунтик</a:t>
            </a:r>
            <a:r>
              <a:rPr lang="ru-RU" sz="1900" dirty="0" smtClean="0"/>
              <a:t> </a:t>
            </a:r>
            <a:r>
              <a:rPr lang="ru-RU" sz="1900" dirty="0"/>
              <a:t>и ...(Кузнечик</a:t>
            </a:r>
            <a:r>
              <a:rPr lang="ru-RU" sz="1900" dirty="0" smtClean="0"/>
              <a:t>)</a:t>
            </a:r>
            <a:endParaRPr lang="ru-RU" sz="1900" dirty="0"/>
          </a:p>
          <a:p>
            <a:endParaRPr lang="ru-RU" sz="1900" dirty="0" smtClean="0"/>
          </a:p>
          <a:p>
            <a:r>
              <a:rPr lang="ru-RU" sz="1900" dirty="0" smtClean="0"/>
              <a:t>Вини </a:t>
            </a:r>
            <a:r>
              <a:rPr lang="ru-RU" sz="1900" dirty="0"/>
              <a:t>Пух и ...(Пятачок</a:t>
            </a:r>
            <a:r>
              <a:rPr lang="ru-RU" sz="1900" dirty="0" smtClean="0"/>
              <a:t>)</a:t>
            </a:r>
            <a:endParaRPr lang="ru-RU" sz="1900" dirty="0"/>
          </a:p>
          <a:p>
            <a:endParaRPr lang="ru-RU" sz="1900" dirty="0" smtClean="0"/>
          </a:p>
          <a:p>
            <a:r>
              <a:rPr lang="ru-RU" sz="1900" dirty="0" err="1" smtClean="0"/>
              <a:t>Шрек</a:t>
            </a:r>
            <a:r>
              <a:rPr lang="ru-RU" sz="1900" dirty="0" smtClean="0"/>
              <a:t> </a:t>
            </a:r>
            <a:r>
              <a:rPr lang="ru-RU" sz="1900" dirty="0"/>
              <a:t>и ...(Ослик)</a:t>
            </a:r>
          </a:p>
          <a:p>
            <a:endParaRPr lang="ru-RU" sz="1900" dirty="0" smtClean="0"/>
          </a:p>
          <a:p>
            <a:r>
              <a:rPr lang="ru-RU" sz="1900" dirty="0" smtClean="0"/>
              <a:t>Слон </a:t>
            </a:r>
            <a:r>
              <a:rPr lang="ru-RU" sz="1900" dirty="0"/>
              <a:t>и....(девочка</a:t>
            </a:r>
            <a:r>
              <a:rPr lang="ru-RU" sz="1900" dirty="0" smtClean="0"/>
              <a:t>)</a:t>
            </a:r>
          </a:p>
          <a:p>
            <a:endParaRPr lang="ru-RU" dirty="0"/>
          </a:p>
        </p:txBody>
      </p:sp>
      <p:pic>
        <p:nvPicPr>
          <p:cNvPr id="3" name="Рисунок 2" descr="https://im0-tub-ru.yandex.net/i?id=812b674b740cdbb2b1e3c8517767d7bd&amp;n=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29069"/>
            <a:ext cx="1008112" cy="100811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Рисунок 3" descr="http://qiqru.org/media/npict/1111/original/cheburashka_i_krokodil_gena_sbornik_mul_tfil_mov_1967_1983_bdrip_avc_1_44_gb_125692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072" y="1165003"/>
            <a:ext cx="990600" cy="102870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Рисунок 4" descr="https://im0-tub-ru.yandex.net/i?id=e03a10ce28c736b0a0377afcbcc24a08&amp;n=2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395312"/>
            <a:ext cx="1025624" cy="1024683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Рисунок 5" descr="http://lnx.ginevra2000.it/Disney/biancaneve1/doc1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1705496"/>
            <a:ext cx="936105" cy="114744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Рисунок 6" descr="https://im0-tub-ru.yandex.net/i?id=801a300e9c36701a59c7e2eb7c36b048&amp;n=2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97" y="3140968"/>
            <a:ext cx="1068972" cy="11430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8" name="Рисунок 7" descr="https://im0-tub-ru.yandex.net/i?id=8dcd4545a71c78aead1969d2d2733f03&amp;n=22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670" y="3689708"/>
            <a:ext cx="1008112" cy="1002053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10" name="Рисунок 9" descr="https://im0-tub-ru.yandex.net/i?id=dd1e93eedbeff20f4e4eac69b24413b1&amp;n=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483" y="4437112"/>
            <a:ext cx="737884" cy="89662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11" name="Рисунок 10" descr="https://im0-tub-ru.yandex.net/i?id=1199e48aed12ee9d503f8215b5a52685&amp;n=2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19" y="4885423"/>
            <a:ext cx="1125964" cy="90680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  <p:pic>
        <p:nvPicPr>
          <p:cNvPr id="12" name="Рисунок 11" descr="http://skill.ru/images/2012/05/22/210063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013176"/>
            <a:ext cx="1152128" cy="132054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2116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79"/>
            <a:ext cx="7920880" cy="5632311"/>
          </a:xfrm>
          <a:prstGeom prst="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/>
              <a:t>Двигательно-речевая  игра  </a:t>
            </a:r>
            <a:r>
              <a:rPr lang="ru-RU" b="1" dirty="0"/>
              <a:t>«Мой друг». </a:t>
            </a:r>
            <a:endParaRPr lang="ru-RU" b="1" dirty="0" smtClean="0"/>
          </a:p>
          <a:p>
            <a:r>
              <a:rPr lang="ru-RU" dirty="0" smtClean="0"/>
              <a:t>Логопед: Я </a:t>
            </a:r>
            <a:r>
              <a:rPr lang="ru-RU" dirty="0"/>
              <a:t>бросаю клубок кому-нибудь из вас и говорю, какой ваш друг. А вы должны согласиться или исправить мои ошибки.</a:t>
            </a:r>
            <a:br>
              <a:rPr lang="ru-RU" dirty="0"/>
            </a:br>
            <a:r>
              <a:rPr lang="ru-RU" dirty="0"/>
              <a:t>твой друг – хороший? ( Да, мой друг хороший)</a:t>
            </a:r>
            <a:br>
              <a:rPr lang="ru-RU" dirty="0"/>
            </a:br>
            <a:r>
              <a:rPr lang="ru-RU" dirty="0"/>
              <a:t>твой друг – капризный? (Нет, мой друг послушный)</a:t>
            </a:r>
            <a:br>
              <a:rPr lang="ru-RU" dirty="0"/>
            </a:br>
            <a:r>
              <a:rPr lang="ru-RU" dirty="0"/>
              <a:t>твой друг жадный? (Нет, мой друг щедрый)</a:t>
            </a:r>
            <a:br>
              <a:rPr lang="ru-RU" dirty="0"/>
            </a:br>
            <a:r>
              <a:rPr lang="ru-RU" dirty="0"/>
              <a:t>твой друг трудолюбивый? (Да, мой друг трудолюбивый)</a:t>
            </a:r>
            <a:br>
              <a:rPr lang="ru-RU" dirty="0"/>
            </a:br>
            <a:r>
              <a:rPr lang="ru-RU" dirty="0"/>
              <a:t>твой друг злой? (Нет, мой друг добрый)</a:t>
            </a:r>
            <a:br>
              <a:rPr lang="ru-RU" dirty="0"/>
            </a:br>
            <a:r>
              <a:rPr lang="ru-RU" dirty="0"/>
              <a:t>твой друг вредный? (Нет, мой друг послушный)</a:t>
            </a:r>
            <a:br>
              <a:rPr lang="ru-RU" dirty="0"/>
            </a:br>
            <a:r>
              <a:rPr lang="ru-RU" dirty="0"/>
              <a:t>твой друг умный? (Да, умный)</a:t>
            </a:r>
            <a:br>
              <a:rPr lang="ru-RU" dirty="0"/>
            </a:br>
            <a:r>
              <a:rPr lang="ru-RU" dirty="0"/>
              <a:t>твой друг грустный (Нет, мой друг веселый)</a:t>
            </a:r>
            <a:br>
              <a:rPr lang="ru-RU" dirty="0"/>
            </a:br>
            <a:r>
              <a:rPr lang="ru-RU" dirty="0"/>
              <a:t>твой друг добрый (Да, добрый)</a:t>
            </a:r>
            <a:br>
              <a:rPr lang="ru-RU" dirty="0"/>
            </a:br>
            <a:r>
              <a:rPr lang="ru-RU" dirty="0"/>
              <a:t>твой друг страшный? (Нет, он красивый)</a:t>
            </a:r>
            <a:br>
              <a:rPr lang="ru-RU" dirty="0"/>
            </a:br>
            <a:r>
              <a:rPr lang="ru-RU" dirty="0"/>
              <a:t>твой друг надежный? (Да, мой друг надежный)</a:t>
            </a:r>
            <a:br>
              <a:rPr lang="ru-RU" dirty="0"/>
            </a:br>
            <a:r>
              <a:rPr lang="ru-RU" dirty="0"/>
              <a:t>твой друг умелый? (Да, мой друг умелый)</a:t>
            </a:r>
          </a:p>
          <a:p>
            <a:r>
              <a:rPr lang="ru-RU" dirty="0"/>
              <a:t>Но бывает, мы иногда ссоримся. Тогда к на </a:t>
            </a:r>
            <a:r>
              <a:rPr lang="ru-RU" dirty="0" err="1"/>
              <a:t>на</a:t>
            </a:r>
            <a:r>
              <a:rPr lang="ru-RU" dirty="0"/>
              <a:t> помощь приходит </a:t>
            </a:r>
            <a:r>
              <a:rPr lang="ru-RU" dirty="0" err="1"/>
              <a:t>мирилка</a:t>
            </a:r>
            <a:r>
              <a:rPr lang="ru-RU" dirty="0"/>
              <a:t>:</a:t>
            </a:r>
          </a:p>
          <a:p>
            <a:r>
              <a:rPr lang="ru-RU" dirty="0"/>
              <a:t>Не хотим мы больше злиться,</a:t>
            </a:r>
            <a:br>
              <a:rPr lang="ru-RU" dirty="0"/>
            </a:br>
            <a:r>
              <a:rPr lang="ru-RU" dirty="0"/>
              <a:t>Будем, будем мы мириться,</a:t>
            </a:r>
            <a:br>
              <a:rPr lang="ru-RU" dirty="0"/>
            </a:br>
            <a:r>
              <a:rPr lang="ru-RU" dirty="0"/>
              <a:t>Злюка, уходи от нас.</a:t>
            </a:r>
            <a:br>
              <a:rPr lang="ru-RU" dirty="0"/>
            </a:br>
            <a:r>
              <a:rPr lang="ru-RU" dirty="0"/>
              <a:t>Мы опять друзья сейчас!</a:t>
            </a:r>
          </a:p>
        </p:txBody>
      </p:sp>
    </p:spTree>
    <p:extLst>
      <p:ext uri="{BB962C8B-B14F-4D97-AF65-F5344CB8AC3E}">
        <p14:creationId xmlns:p14="http://schemas.microsoft.com/office/powerpoint/2010/main" val="2222111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488832" cy="5693866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i="1" dirty="0"/>
              <a:t>Игра «Буквы рассыпались»</a:t>
            </a:r>
            <a:endParaRPr lang="ru-RU" sz="2000" b="1" dirty="0"/>
          </a:p>
          <a:p>
            <a:pPr marL="342900" indent="-342900">
              <a:buFontTx/>
              <a:buChar char="-"/>
            </a:pPr>
            <a:r>
              <a:rPr lang="ru-RU" sz="2000" dirty="0" smtClean="0"/>
              <a:t>Р</a:t>
            </a:r>
            <a:r>
              <a:rPr lang="ru-RU" sz="2000" dirty="0" smtClean="0">
                <a:solidFill>
                  <a:srgbClr val="FF0000"/>
                </a:solidFill>
              </a:rPr>
              <a:t>е</a:t>
            </a:r>
            <a:r>
              <a:rPr lang="ru-RU" sz="2000" dirty="0" smtClean="0"/>
              <a:t>бята</a:t>
            </a:r>
            <a:r>
              <a:rPr lang="ru-RU" sz="2000" dirty="0"/>
              <a:t>, а вы знаете, что буквы в словах тоже должны дружить? </a:t>
            </a:r>
            <a:endParaRPr lang="ru-RU" sz="2000" dirty="0" smtClean="0"/>
          </a:p>
          <a:p>
            <a:r>
              <a:rPr lang="ru-RU" sz="2000" dirty="0" smtClean="0"/>
              <a:t>Если </a:t>
            </a:r>
            <a:r>
              <a:rPr lang="ru-RU" sz="2000" dirty="0"/>
              <a:t>буквы дружат в слове, мы можем легко слово прочитать! </a:t>
            </a:r>
            <a:endParaRPr lang="ru-RU" sz="2000" dirty="0" smtClean="0"/>
          </a:p>
          <a:p>
            <a:r>
              <a:rPr lang="ru-RU" sz="2000" dirty="0" smtClean="0"/>
              <a:t>Я </a:t>
            </a:r>
            <a:r>
              <a:rPr lang="ru-RU" sz="2000" dirty="0"/>
              <a:t>несла вам одно волшебное слово, но буквы поссорились и разбежались и спрятались в лесочке! </a:t>
            </a:r>
            <a:endParaRPr lang="ru-RU" sz="2000" dirty="0" smtClean="0"/>
          </a:p>
          <a:p>
            <a:r>
              <a:rPr lang="ru-RU" sz="2000" dirty="0" smtClean="0"/>
              <a:t>Что </a:t>
            </a:r>
            <a:r>
              <a:rPr lang="ru-RU" sz="2000" dirty="0"/>
              <a:t>делать? </a:t>
            </a:r>
            <a:endParaRPr lang="ru-RU" sz="2000" dirty="0" smtClean="0"/>
          </a:p>
          <a:p>
            <a:r>
              <a:rPr lang="ru-RU" sz="2000" dirty="0" smtClean="0"/>
              <a:t>Сначала </a:t>
            </a:r>
            <a:r>
              <a:rPr lang="ru-RU" sz="2000" dirty="0"/>
              <a:t>надо эти буквы найти. (дети находят буквы в лесочке, угадывают букву по её части, находят такую же букву на соседнем столе)</a:t>
            </a:r>
          </a:p>
          <a:p>
            <a:r>
              <a:rPr lang="ru-RU" sz="2000" i="1" dirty="0"/>
              <a:t>На столе составляют слово </a:t>
            </a:r>
            <a:r>
              <a:rPr lang="ru-RU" sz="2000" b="1" i="1" dirty="0"/>
              <a:t>«ДРУЖБА». </a:t>
            </a:r>
            <a:r>
              <a:rPr lang="ru-RU" sz="2000" i="1" dirty="0" smtClean="0"/>
              <a:t>Запомнили </a:t>
            </a:r>
            <a:r>
              <a:rPr lang="ru-RU" sz="2000" i="1" dirty="0"/>
              <a:t>порядок букв в слове</a:t>
            </a:r>
            <a:r>
              <a:rPr lang="ru-RU" sz="2000" i="1" dirty="0" smtClean="0"/>
              <a:t>.</a:t>
            </a:r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3" name="Рисунок 2" descr="https://im0-tub-ru.yandex.net/i?id=09034fe7fae4180e3d44ed7d53879fa3&amp;n=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33056"/>
            <a:ext cx="4032448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3125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9415" y="533738"/>
            <a:ext cx="7560840" cy="5324535"/>
          </a:xfrm>
          <a:prstGeom prst="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ИТОГ ЗАНЯТИЯ:</a:t>
            </a:r>
          </a:p>
          <a:p>
            <a:endParaRPr lang="ru-RU" sz="2000" b="1" dirty="0"/>
          </a:p>
          <a:p>
            <a:r>
              <a:rPr lang="ru-RU" sz="2000" dirty="0" smtClean="0"/>
              <a:t>Итак</a:t>
            </a:r>
            <a:r>
              <a:rPr lang="ru-RU" sz="2000" dirty="0"/>
              <a:t>, друзья – это те, кому мы верим.</a:t>
            </a:r>
          </a:p>
          <a:p>
            <a:r>
              <a:rPr lang="ru-RU" sz="2000" dirty="0"/>
              <a:t>Друзья- это те,  кто нас не придаст, не подведёт.</a:t>
            </a:r>
          </a:p>
          <a:p>
            <a:r>
              <a:rPr lang="ru-RU" sz="2000" dirty="0"/>
              <a:t>Друг способен поддержать нас в трудную минуту</a:t>
            </a:r>
          </a:p>
          <a:p>
            <a:r>
              <a:rPr lang="ru-RU" sz="2000" dirty="0"/>
              <a:t>Друг вовремя приходит на помощь. </a:t>
            </a:r>
          </a:p>
          <a:p>
            <a:r>
              <a:rPr lang="ru-RU" sz="2000" dirty="0"/>
              <a:t>Друзья  делятся  игрушками, не обижают  друг друга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b="1" dirty="0"/>
          </a:p>
          <a:p>
            <a:endParaRPr lang="ru-RU" sz="2000" dirty="0"/>
          </a:p>
        </p:txBody>
      </p:sp>
      <p:pic>
        <p:nvPicPr>
          <p:cNvPr id="3" name="Рисунок 2" descr="https://im0-tub-ru.yandex.net/i?id=cc6ffef6383623395a0beab20544587d&amp;n=33&amp;h=215&amp;w=32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80929"/>
            <a:ext cx="3960440" cy="2808312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63338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1872208"/>
          </a:xfr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МОЛОДЦЫ!</a:t>
            </a:r>
            <a:b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827" y="3284985"/>
            <a:ext cx="3600401" cy="2304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492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157</Words>
  <Application>Microsoft Office PowerPoint</Application>
  <PresentationFormat>Экран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   ЗАНЯТИЕ НА ТЕМУ:      «МОЙ ЛУЧШИЙ ДРУГ»      </vt:lpstr>
      <vt:lpstr>Презентация PowerPoint</vt:lpstr>
      <vt:lpstr>Рассматривание картинки -Почему девочка грустит?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МОЛОДЦЫ!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Логопед-2</dc:creator>
  <cp:lastModifiedBy>Логопед-2</cp:lastModifiedBy>
  <cp:revision>98</cp:revision>
  <cp:lastPrinted>2016-03-05T05:02:26Z</cp:lastPrinted>
  <dcterms:created xsi:type="dcterms:W3CDTF">2015-12-19T03:44:17Z</dcterms:created>
  <dcterms:modified xsi:type="dcterms:W3CDTF">2019-04-18T09:11:31Z</dcterms:modified>
</cp:coreProperties>
</file>