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7" r:id="rId5"/>
    <p:sldId id="278" r:id="rId6"/>
    <p:sldId id="260" r:id="rId7"/>
    <p:sldId id="261" r:id="rId8"/>
    <p:sldId id="262" r:id="rId9"/>
    <p:sldId id="264" r:id="rId10"/>
    <p:sldId id="267" r:id="rId11"/>
    <p:sldId id="265" r:id="rId12"/>
    <p:sldId id="266" r:id="rId13"/>
    <p:sldId id="270" r:id="rId14"/>
    <p:sldId id="268" r:id="rId15"/>
    <p:sldId id="269" r:id="rId16"/>
    <p:sldId id="272" r:id="rId17"/>
    <p:sldId id="273" r:id="rId18"/>
    <p:sldId id="274" r:id="rId19"/>
    <p:sldId id="279" r:id="rId20"/>
    <p:sldId id="280" r:id="rId21"/>
    <p:sldId id="276" r:id="rId2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28" autoAdjust="0"/>
  </p:normalViewPr>
  <p:slideViewPr>
    <p:cSldViewPr>
      <p:cViewPr>
        <p:scale>
          <a:sx n="58" d="100"/>
          <a:sy n="58" d="100"/>
        </p:scale>
        <p:origin x="-1026" y="-19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36" y="816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07354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120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385592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US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8328260" y="5791799"/>
            <a:ext cx="2086626" cy="1426796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95912" y="855714"/>
            <a:ext cx="8888801" cy="1620430"/>
          </a:xfrm>
        </p:spPr>
        <p:txBody>
          <a:bodyPr anchor="b">
            <a:normAutofit/>
          </a:bodyPr>
          <a:lstStyle>
            <a:lvl1pPr algn="r">
              <a:defRPr sz="49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95912" y="2480517"/>
            <a:ext cx="8888801" cy="1931917"/>
          </a:xfrm>
        </p:spPr>
        <p:txBody>
          <a:bodyPr/>
          <a:lstStyle>
            <a:lvl1pPr marL="0" marR="40318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512094" y="6627840"/>
            <a:ext cx="6384396" cy="402483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fld id="{0106B4A3-4212-4E39-93DE-E053E8F69C28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12094" y="6228855"/>
            <a:ext cx="6384396" cy="402483"/>
          </a:xfrm>
        </p:spPr>
        <p:txBody>
          <a:bodyPr tIns="0" bIns="0" anchor="b"/>
          <a:lstStyle>
            <a:lvl1pPr algn="r">
              <a:defRPr sz="1200"/>
            </a:lvl1pPr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251870" y="6340854"/>
            <a:ext cx="554434" cy="402483"/>
          </a:xfrm>
        </p:spPr>
        <p:txBody>
          <a:bodyPr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76464" y="419982"/>
            <a:ext cx="2100130" cy="604774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419982"/>
            <a:ext cx="6888427" cy="604774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94862"/>
            <a:ext cx="9072563" cy="154217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31" y="2075447"/>
            <a:ext cx="9072563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82247" y="7143053"/>
            <a:ext cx="2352146" cy="332626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4031" y="7144069"/>
            <a:ext cx="4696416" cy="33161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755" y="7754"/>
            <a:ext cx="10065116" cy="753641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marL="0" algn="ctr" defTabSz="1007943" rtl="0" eaLnBrk="1" latinLnBrk="0" hangingPunct="1"/>
            <a:endParaRPr kumimoji="0"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8328260" y="341081"/>
            <a:ext cx="2086626" cy="1426796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101" y="7139693"/>
            <a:ext cx="2352146" cy="335986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87680" y="7144069"/>
            <a:ext cx="4696416" cy="33161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6703" y="892461"/>
            <a:ext cx="554434" cy="331610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7131397" y="10341"/>
            <a:ext cx="2946644" cy="209463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754"/>
            <a:ext cx="10072871" cy="7544169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26" y="299240"/>
            <a:ext cx="7980495" cy="1501435"/>
          </a:xfrm>
        </p:spPr>
        <p:txBody>
          <a:bodyPr anchor="ctr"/>
          <a:lstStyle>
            <a:lvl1pPr marL="0" algn="l">
              <a:buNone/>
              <a:defRPr sz="40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0026" y="1800671"/>
            <a:ext cx="4284266" cy="2519892"/>
          </a:xfrm>
        </p:spPr>
        <p:txBody>
          <a:bodyPr anchor="t"/>
          <a:lstStyle>
            <a:lvl1pPr marL="60477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898668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898668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282247" y="7144068"/>
            <a:ext cx="2352146" cy="332626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4031" y="7144068"/>
            <a:ext cx="4696416" cy="332626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66919" y="7144068"/>
            <a:ext cx="554434" cy="332626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21" y="320478"/>
            <a:ext cx="1176073" cy="6783548"/>
          </a:xfrm>
        </p:spPr>
        <p:txBody>
          <a:bodyPr vert="vert270" anchor="b"/>
          <a:lstStyle>
            <a:lvl1pPr marL="0" algn="ctr">
              <a:defRPr sz="36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4824" y="320478"/>
            <a:ext cx="640539" cy="3326257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04824" y="3777770"/>
            <a:ext cx="640539" cy="3326257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229368" y="320478"/>
            <a:ext cx="7560469" cy="3326257"/>
          </a:xfrm>
        </p:spPr>
        <p:txBody>
          <a:bodyPr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229368" y="3777770"/>
            <a:ext cx="7560469" cy="332625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282247" y="7144068"/>
            <a:ext cx="2348786" cy="332626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04031" y="7144068"/>
            <a:ext cx="4697571" cy="332626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66919" y="7146413"/>
            <a:ext cx="554434" cy="332626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282247" y="7144068"/>
            <a:ext cx="2352146" cy="332626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04031" y="7145084"/>
            <a:ext cx="4696416" cy="33161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66919" y="7144068"/>
            <a:ext cx="554434" cy="332626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5" y="405282"/>
            <a:ext cx="1008063" cy="6551718"/>
          </a:xfrm>
        </p:spPr>
        <p:txBody>
          <a:bodyPr vert="vert270" anchor="b"/>
          <a:lstStyle>
            <a:lvl1pPr marL="0" marR="20159" algn="r">
              <a:spcBef>
                <a:spcPts val="0"/>
              </a:spcBef>
              <a:buNone/>
              <a:defRPr sz="32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52202" y="405282"/>
            <a:ext cx="2688167" cy="655171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25249" y="352785"/>
            <a:ext cx="5816521" cy="6602116"/>
          </a:xfrm>
        </p:spPr>
        <p:txBody>
          <a:bodyPr/>
          <a:lstStyle>
            <a:lvl1pPr>
              <a:spcBef>
                <a:spcPts val="0"/>
              </a:spcBef>
              <a:defRPr sz="33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922135" y="7227049"/>
            <a:ext cx="2352146" cy="332626"/>
          </a:xfrm>
        </p:spPr>
        <p:txBody>
          <a:bodyPr/>
          <a:lstStyle>
            <a:lvl1pPr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52202" y="7227049"/>
            <a:ext cx="5669933" cy="332626"/>
          </a:xfrm>
        </p:spPr>
        <p:txBody>
          <a:bodyPr/>
          <a:lstStyle>
            <a:lvl1pPr>
              <a:defRPr sz="10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72076" y="7227049"/>
            <a:ext cx="554434" cy="332626"/>
          </a:xfrm>
        </p:spPr>
        <p:txBody>
          <a:bodyPr/>
          <a:lstStyle>
            <a:lvl1pPr>
              <a:defRPr sz="10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5" y="166335"/>
            <a:ext cx="1008063" cy="7055697"/>
          </a:xfrm>
        </p:spPr>
        <p:txBody>
          <a:bodyPr vert="vert270" anchor="b"/>
          <a:lstStyle>
            <a:lvl1pPr marL="0" algn="l">
              <a:buNone/>
              <a:defRPr sz="33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54827" y="412228"/>
            <a:ext cx="8084661" cy="604774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0078" y="6467722"/>
            <a:ext cx="8084661" cy="755968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33857" y="7227049"/>
            <a:ext cx="2318544" cy="332626"/>
          </a:xfrm>
        </p:spPr>
        <p:txBody>
          <a:bodyPr/>
          <a:lstStyle>
            <a:lvl1pPr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0320" y="7228064"/>
            <a:ext cx="5454906" cy="332626"/>
          </a:xfrm>
        </p:spPr>
        <p:txBody>
          <a:bodyPr/>
          <a:lstStyle>
            <a:lvl1pPr>
              <a:defRPr sz="10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58884" y="7227049"/>
            <a:ext cx="403225" cy="332626"/>
          </a:xfrm>
        </p:spPr>
        <p:txBody>
          <a:bodyPr/>
          <a:lstStyle>
            <a:lvl1pPr algn="ctr">
              <a:defRPr sz="10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755" y="15508"/>
            <a:ext cx="10065116" cy="753641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754"/>
            <a:ext cx="10072871" cy="7544169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7131397" y="5454705"/>
            <a:ext cx="2946644" cy="209463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4031" y="294862"/>
            <a:ext cx="9072563" cy="1542174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4031" y="2075447"/>
            <a:ext cx="9072563" cy="5039783"/>
          </a:xfrm>
          <a:prstGeom prst="rect">
            <a:avLst/>
          </a:prstGeom>
        </p:spPr>
        <p:txBody>
          <a:bodyPr vert="horz" lIns="100794" tIns="50397" rIns="100794" bIns="50397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282247" y="7144068"/>
            <a:ext cx="2352146" cy="332626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04031" y="7145084"/>
            <a:ext cx="4696416" cy="331610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366919" y="7144068"/>
            <a:ext cx="554434" cy="332626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34210" algn="l" rtl="0" eaLnBrk="1" latinLnBrk="0" hangingPunct="1">
        <a:spcBef>
          <a:spcPct val="0"/>
        </a:spcBef>
        <a:buNone/>
        <a:defRPr kumimoji="0" sz="46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93892" indent="-42333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907149" indent="-314982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611" indent="-251986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31827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900" indent="-23182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15886" indent="-23182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298110" indent="-23182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858" indent="-20158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844" indent="-20158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809" y="243596"/>
            <a:ext cx="9072786" cy="1856105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1800" dirty="0" smtClean="0"/>
              <a:t>МБДОУ Детский сад №36 </a:t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en-US" sz="2400" dirty="0" err="1" smtClean="0"/>
              <a:t>Дидактическ</a:t>
            </a:r>
            <a:r>
              <a:rPr lang="ru-RU" sz="2400" dirty="0" err="1" smtClean="0"/>
              <a:t>ие</a:t>
            </a:r>
            <a:r>
              <a:rPr lang="ru-RU" sz="2400" dirty="0" smtClean="0"/>
              <a:t>  </a:t>
            </a:r>
            <a:r>
              <a:rPr lang="en-US" sz="2400" dirty="0" err="1" smtClean="0"/>
              <a:t>игр</a:t>
            </a:r>
            <a:r>
              <a:rPr lang="ru-RU" sz="2400" dirty="0" smtClean="0"/>
              <a:t>ы для развития</a:t>
            </a:r>
            <a:r>
              <a:rPr lang="en-US" sz="2400" dirty="0" smtClean="0"/>
              <a:t> </a:t>
            </a:r>
            <a:r>
              <a:rPr lang="ru-RU" sz="2400" dirty="0" smtClean="0"/>
              <a:t>детей с ограниченными возможностями здоровья»</a:t>
            </a:r>
            <a:br>
              <a:rPr lang="ru-RU" sz="2400" dirty="0" smtClean="0"/>
            </a:br>
            <a:r>
              <a:rPr lang="ru-RU" sz="2400" dirty="0" smtClean="0"/>
              <a:t>Методическая разработка</a:t>
            </a:r>
            <a:br>
              <a:rPr lang="ru-RU" sz="2400" dirty="0" smtClean="0"/>
            </a:br>
            <a:r>
              <a:rPr lang="ru-RU" sz="2400" dirty="0" smtClean="0"/>
              <a:t>Старикова Т.В. Учитель-дефектолог</a:t>
            </a:r>
            <a:endParaRPr lang="en-US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792" y="2771725"/>
            <a:ext cx="5494875" cy="36724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352" y="4067869"/>
            <a:ext cx="4452938" cy="333970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341676" y="-3715755"/>
            <a:ext cx="4017763" cy="6220893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«Разложи квадраты по образцу»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05282"/>
            <a:ext cx="3940369" cy="65517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Развивать умение </a:t>
            </a:r>
            <a:r>
              <a:rPr lang="ru-RU" sz="2800" dirty="0"/>
              <a:t>группировать </a:t>
            </a:r>
            <a:r>
              <a:rPr lang="ru-RU" sz="2800" dirty="0" smtClean="0"/>
              <a:t>фигуры </a:t>
            </a:r>
            <a:r>
              <a:rPr lang="ru-RU" sz="2800" dirty="0"/>
              <a:t>по заданному признаку с опорой на зрительный образец </a:t>
            </a: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Совершенствовать умение</a:t>
            </a:r>
            <a:r>
              <a:rPr lang="ru-RU" sz="2800" dirty="0"/>
              <a:t> </a:t>
            </a:r>
            <a:r>
              <a:rPr lang="ru-RU" sz="2800" dirty="0" smtClean="0"/>
              <a:t>выполнять </a:t>
            </a:r>
            <a:r>
              <a:rPr lang="ru-RU" sz="2800" dirty="0"/>
              <a:t>координированные действия в системе «глаз - рука» 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1473324"/>
            <a:ext cx="5816600" cy="4360615"/>
          </a:xfrm>
        </p:spPr>
      </p:pic>
    </p:spTree>
    <p:extLst>
      <p:ext uri="{BB962C8B-B14F-4D97-AF65-F5344CB8AC3E}">
        <p14:creationId xmlns:p14="http://schemas.microsoft.com/office/powerpoint/2010/main" xmlns="" val="114887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676372" y="-3640886"/>
            <a:ext cx="4256273" cy="583265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«Соедини линиями»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05282"/>
            <a:ext cx="3940369" cy="6551718"/>
          </a:xfrm>
        </p:spPr>
        <p:txBody>
          <a:bodyPr/>
          <a:lstStyle/>
          <a:p>
            <a:r>
              <a:rPr lang="ru-RU" sz="2800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Формировать умение соотносить изображение предмета с формой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1473324"/>
            <a:ext cx="5816600" cy="4360615"/>
          </a:xfrm>
        </p:spPr>
      </p:pic>
    </p:spTree>
    <p:extLst>
      <p:ext uri="{BB962C8B-B14F-4D97-AF65-F5344CB8AC3E}">
        <p14:creationId xmlns:p14="http://schemas.microsoft.com/office/powerpoint/2010/main" xmlns="" val="269605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287416" y="-4101850"/>
            <a:ext cx="5034185" cy="6120682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«Что в круге, что в квадрате»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05282"/>
            <a:ext cx="3940369" cy="6551718"/>
          </a:xfrm>
        </p:spPr>
        <p:txBody>
          <a:bodyPr/>
          <a:lstStyle/>
          <a:p>
            <a:r>
              <a:rPr lang="ru-RU" sz="2800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Формировать умение </a:t>
            </a:r>
            <a:r>
              <a:rPr lang="ru-RU" sz="2800" dirty="0"/>
              <a:t>устанавливать сходство и различие между объектами при их непосредственном восприятии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1473324"/>
            <a:ext cx="5816600" cy="4360615"/>
          </a:xfrm>
        </p:spPr>
      </p:pic>
    </p:spTree>
    <p:extLst>
      <p:ext uri="{BB962C8B-B14F-4D97-AF65-F5344CB8AC3E}">
        <p14:creationId xmlns:p14="http://schemas.microsoft.com/office/powerpoint/2010/main" xmlns="" val="208858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108420" y="-3208838"/>
            <a:ext cx="3464185" cy="5760642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«Разложи фигуры»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05282"/>
            <a:ext cx="3940369" cy="65517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Совершенствовать умение </a:t>
            </a:r>
            <a:r>
              <a:rPr lang="ru-RU" sz="2800" dirty="0"/>
              <a:t>выделять существенные признаки сравниваемых </a:t>
            </a:r>
            <a:r>
              <a:rPr lang="ru-RU" sz="2800" dirty="0" smtClean="0"/>
              <a:t>объектов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Закреплять умение называть основные цвета спектра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1473324"/>
            <a:ext cx="5816600" cy="4360615"/>
          </a:xfrm>
        </p:spPr>
      </p:pic>
    </p:spTree>
    <p:extLst>
      <p:ext uri="{BB962C8B-B14F-4D97-AF65-F5344CB8AC3E}">
        <p14:creationId xmlns:p14="http://schemas.microsoft.com/office/powerpoint/2010/main" xmlns="" val="215548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025307" y="-3363959"/>
            <a:ext cx="3774428" cy="5904658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«Обведи по трафарету»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05282"/>
            <a:ext cx="4176216" cy="6551718"/>
          </a:xfrm>
        </p:spPr>
        <p:txBody>
          <a:bodyPr/>
          <a:lstStyle/>
          <a:p>
            <a:r>
              <a:rPr lang="ru-RU" sz="2800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Совершенствовать умение </a:t>
            </a:r>
            <a:r>
              <a:rPr lang="ru-RU" sz="2800" dirty="0"/>
              <a:t>выполнять координированные действия в системе </a:t>
            </a:r>
            <a:r>
              <a:rPr lang="ru-RU" sz="2800" dirty="0" smtClean="0"/>
              <a:t>«ухо - глаз </a:t>
            </a:r>
            <a:r>
              <a:rPr lang="ru-RU" sz="2800" dirty="0"/>
              <a:t>- рука»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1473324"/>
            <a:ext cx="5816600" cy="4360615"/>
          </a:xfrm>
        </p:spPr>
      </p:pic>
    </p:spTree>
    <p:extLst>
      <p:ext uri="{BB962C8B-B14F-4D97-AF65-F5344CB8AC3E}">
        <p14:creationId xmlns:p14="http://schemas.microsoft.com/office/powerpoint/2010/main" xmlns="" val="62998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280620" y="-4180654"/>
            <a:ext cx="5335810" cy="5976666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Трафареты для рисования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05282"/>
            <a:ext cx="3940369" cy="6551718"/>
          </a:xfrm>
        </p:spPr>
        <p:txBody>
          <a:bodyPr/>
          <a:lstStyle/>
          <a:p>
            <a:r>
              <a:rPr lang="ru-RU" sz="2800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Совершенствовать умение </a:t>
            </a:r>
            <a:r>
              <a:rPr lang="ru-RU" sz="2800" dirty="0"/>
              <a:t>обводить трафареты, шаблоны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1473324"/>
            <a:ext cx="5816600" cy="4360615"/>
          </a:xfrm>
        </p:spPr>
      </p:pic>
    </p:spTree>
    <p:extLst>
      <p:ext uri="{BB962C8B-B14F-4D97-AF65-F5344CB8AC3E}">
        <p14:creationId xmlns:p14="http://schemas.microsoft.com/office/powerpoint/2010/main" xmlns="" val="137605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557255" y="-3760003"/>
            <a:ext cx="4566516" cy="5904658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«Собери снеговика»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05282"/>
            <a:ext cx="3940369" cy="6551718"/>
          </a:xfrm>
        </p:spPr>
        <p:txBody>
          <a:bodyPr/>
          <a:lstStyle/>
          <a:p>
            <a:r>
              <a:rPr lang="ru-RU" sz="2800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Прививать умение застегивать пуговицы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Развивать мелкую моторику пальцев рук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1473324"/>
            <a:ext cx="5816600" cy="4360615"/>
          </a:xfrm>
        </p:spPr>
      </p:pic>
    </p:spTree>
    <p:extLst>
      <p:ext uri="{BB962C8B-B14F-4D97-AF65-F5344CB8AC3E}">
        <p14:creationId xmlns:p14="http://schemas.microsoft.com/office/powerpoint/2010/main" xmlns="" val="55828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892396" y="-3424862"/>
            <a:ext cx="3968241" cy="5688634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«Мышка»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05282"/>
            <a:ext cx="3940369" cy="6551718"/>
          </a:xfrm>
        </p:spPr>
        <p:txBody>
          <a:bodyPr/>
          <a:lstStyle/>
          <a:p>
            <a:r>
              <a:rPr lang="ru-RU" sz="2800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Совершенствовать умение составлять из частей целое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1473324"/>
            <a:ext cx="5816600" cy="4360615"/>
          </a:xfrm>
        </p:spPr>
      </p:pic>
    </p:spTree>
    <p:extLst>
      <p:ext uri="{BB962C8B-B14F-4D97-AF65-F5344CB8AC3E}">
        <p14:creationId xmlns:p14="http://schemas.microsoft.com/office/powerpoint/2010/main" xmlns="" val="343485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550103" y="-3911172"/>
            <a:ext cx="4508809" cy="6120682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«Наполни корзинку»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05282"/>
            <a:ext cx="3940369" cy="6551718"/>
          </a:xfrm>
        </p:spPr>
        <p:txBody>
          <a:bodyPr/>
          <a:lstStyle/>
          <a:p>
            <a:r>
              <a:rPr lang="ru-RU" sz="2800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Развивать умение </a:t>
            </a:r>
            <a:r>
              <a:rPr lang="ru-RU" sz="2800" dirty="0"/>
              <a:t>выполнять ритмичные движения кистью и пальцами </a:t>
            </a:r>
            <a:r>
              <a:rPr lang="ru-RU" sz="2800" dirty="0" smtClean="0"/>
              <a:t>обеих рук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1473324"/>
            <a:ext cx="5816600" cy="4360615"/>
          </a:xfrm>
        </p:spPr>
      </p:pic>
    </p:spTree>
    <p:extLst>
      <p:ext uri="{BB962C8B-B14F-4D97-AF65-F5344CB8AC3E}">
        <p14:creationId xmlns:p14="http://schemas.microsoft.com/office/powerpoint/2010/main" xmlns="" val="41098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3808" y="-468635"/>
            <a:ext cx="8888801" cy="16204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Ожидаемый результат:</a:t>
            </a: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/>
              <a:t>1. Повышение уровня </a:t>
            </a:r>
            <a:r>
              <a:rPr lang="ru-RU" sz="2800" b="1" dirty="0" err="1" smtClean="0"/>
              <a:t>сформированности</a:t>
            </a:r>
            <a:r>
              <a:rPr lang="ru-RU" sz="2800" b="1" dirty="0" smtClean="0"/>
              <a:t> сенсорного восприятия </a:t>
            </a:r>
          </a:p>
          <a:p>
            <a:pPr algn="l"/>
            <a:r>
              <a:rPr lang="ru-RU" sz="2800" b="1" dirty="0" smtClean="0"/>
              <a:t>2.Развитие системы высших психических функций </a:t>
            </a:r>
          </a:p>
          <a:p>
            <a:pPr algn="l"/>
            <a:r>
              <a:rPr lang="ru-RU" sz="2800" b="1" dirty="0" smtClean="0"/>
              <a:t>3.Совершенствование речевых возможностей </a:t>
            </a:r>
          </a:p>
          <a:p>
            <a:pPr algn="l"/>
            <a:r>
              <a:rPr lang="ru-RU" sz="2800" b="1" dirty="0" smtClean="0"/>
              <a:t>4.Формирование коммуникативных умений и навыков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2143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Обз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 rot="5400000">
            <a:off x="-1196147" y="1519351"/>
            <a:ext cx="3316288" cy="492443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216000" lvl="0" indent="-360000">
              <a:buNone/>
            </a:pPr>
            <a:r>
              <a:rPr lang="en-US" sz="3200" dirty="0" err="1"/>
              <a:t>Цели</a:t>
            </a:r>
            <a:r>
              <a:rPr lang="en-US" sz="3200" dirty="0"/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1367904" y="611485"/>
            <a:ext cx="2688167" cy="6551718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marL="0" lvl="0" indent="0"/>
            <a:endParaRPr lang="ru-RU" dirty="0" smtClean="0"/>
          </a:p>
          <a:p>
            <a:pPr marL="0" lvl="0" indent="0"/>
            <a:endParaRPr lang="ru-RU" dirty="0"/>
          </a:p>
          <a:p>
            <a:pPr marL="0" lvl="0" indent="0"/>
            <a:endParaRPr lang="ru-RU" dirty="0" smtClean="0"/>
          </a:p>
          <a:p>
            <a:pPr marL="0" lvl="0" indent="0"/>
            <a:endParaRPr lang="ru-RU" dirty="0"/>
          </a:p>
          <a:p>
            <a:pPr marL="0" lvl="0" indent="0"/>
            <a:r>
              <a:rPr lang="en-US" dirty="0" err="1" smtClean="0"/>
              <a:t>Преодоление</a:t>
            </a:r>
            <a:r>
              <a:rPr lang="en-US" dirty="0" smtClean="0"/>
              <a:t> </a:t>
            </a:r>
            <a:r>
              <a:rPr lang="en-US" dirty="0" err="1"/>
              <a:t>отоклонений</a:t>
            </a:r>
            <a:r>
              <a:rPr lang="en-US" dirty="0"/>
              <a:t> в </a:t>
            </a:r>
            <a:r>
              <a:rPr lang="en-US" dirty="0" err="1"/>
              <a:t>психофизическом</a:t>
            </a:r>
            <a:r>
              <a:rPr lang="en-US" dirty="0"/>
              <a:t> </a:t>
            </a:r>
            <a:r>
              <a:rPr lang="en-US" dirty="0" err="1"/>
              <a:t>развитии</a:t>
            </a:r>
            <a:r>
              <a:rPr lang="en-US" dirty="0"/>
              <a:t> </a:t>
            </a:r>
            <a:r>
              <a:rPr lang="en-US" dirty="0" err="1"/>
              <a:t>детей</a:t>
            </a:r>
            <a:r>
              <a:rPr lang="en-US" dirty="0"/>
              <a:t> с </a:t>
            </a:r>
            <a:r>
              <a:rPr lang="en-US" dirty="0" err="1"/>
              <a:t>ограничеными</a:t>
            </a:r>
            <a:r>
              <a:rPr lang="en-US" dirty="0"/>
              <a:t> </a:t>
            </a:r>
            <a:r>
              <a:rPr lang="en-US" dirty="0" err="1"/>
              <a:t>возможностями</a:t>
            </a:r>
            <a:r>
              <a:rPr lang="en-US" dirty="0"/>
              <a:t> </a:t>
            </a:r>
            <a:r>
              <a:rPr lang="en-US" dirty="0" err="1"/>
              <a:t>здоровья</a:t>
            </a:r>
            <a:r>
              <a:rPr lang="en-US" dirty="0"/>
              <a:t>.</a:t>
            </a:r>
          </a:p>
          <a:p>
            <a:pPr marL="0" lvl="0" indent="0"/>
            <a:r>
              <a:rPr lang="en-US" dirty="0" err="1"/>
              <a:t>Успешная</a:t>
            </a:r>
            <a:r>
              <a:rPr lang="en-US" dirty="0"/>
              <a:t> </a:t>
            </a:r>
            <a:r>
              <a:rPr lang="en-US" dirty="0" err="1"/>
              <a:t>интеграция</a:t>
            </a:r>
            <a:r>
              <a:rPr lang="en-US" dirty="0"/>
              <a:t> в </a:t>
            </a:r>
            <a:r>
              <a:rPr lang="en-US" dirty="0" err="1"/>
              <a:t>здоровое</a:t>
            </a:r>
            <a:r>
              <a:rPr lang="en-US" dirty="0"/>
              <a:t> </a:t>
            </a:r>
            <a:r>
              <a:rPr lang="en-US" dirty="0" err="1"/>
              <a:t>общество</a:t>
            </a:r>
            <a:r>
              <a:rPr lang="en-US" dirty="0"/>
              <a:t> </a:t>
            </a:r>
            <a:r>
              <a:rPr lang="en-US" dirty="0" err="1"/>
              <a:t>сверстников</a:t>
            </a:r>
            <a:r>
              <a:rPr lang="en-US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012" y="1515269"/>
            <a:ext cx="5286375" cy="42767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Перспективы использования методической разработки: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Коррекционно-образовательные учреждения;</a:t>
            </a:r>
          </a:p>
          <a:p>
            <a:r>
              <a:rPr lang="ru-RU" sz="3200" dirty="0" smtClean="0"/>
              <a:t>ДОУ общего вида;</a:t>
            </a:r>
          </a:p>
          <a:p>
            <a:r>
              <a:rPr lang="ru-RU" sz="3200" dirty="0" smtClean="0"/>
              <a:t>ДОУ компенсирующего вида;</a:t>
            </a:r>
          </a:p>
          <a:p>
            <a:r>
              <a:rPr lang="ru-RU" sz="3200" dirty="0" smtClean="0"/>
              <a:t>Родители в домашних условиях.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857228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08100" y="1963738"/>
            <a:ext cx="8772525" cy="4937125"/>
          </a:xfrm>
        </p:spPr>
        <p:txBody>
          <a:bodyPr/>
          <a:lstStyle/>
          <a:p>
            <a:endParaRPr lang="ru-RU" sz="6600" dirty="0" smtClean="0"/>
          </a:p>
          <a:p>
            <a:pPr marL="108000" indent="0">
              <a:buNone/>
            </a:pPr>
            <a:r>
              <a:rPr lang="ru-RU" sz="6600" dirty="0" smtClean="0"/>
              <a:t>Спасибо за 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419501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Долгосрочная ц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 rot="5400000">
            <a:off x="-1075298" y="1902558"/>
            <a:ext cx="3650654" cy="492443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216000" lvl="0" indent="-360000">
              <a:buNone/>
            </a:pPr>
            <a:r>
              <a:rPr lang="en-US" sz="3200" dirty="0" err="1"/>
              <a:t>Задачи</a:t>
            </a:r>
            <a:r>
              <a:rPr lang="en-US" sz="3200" dirty="0"/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1252202" y="405281"/>
            <a:ext cx="2688167" cy="6902947"/>
          </a:xfrm>
        </p:spPr>
        <p:txBody>
          <a:bodyPr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marL="0" lvl="0" indent="0"/>
            <a:endParaRPr lang="ru-RU" dirty="0" smtClean="0">
              <a:latin typeface="Times New Roman"/>
              <a:ea typeface="Times New Roman"/>
            </a:endParaRPr>
          </a:p>
          <a:p>
            <a:pPr marL="0" lvl="0" indent="0"/>
            <a:endParaRPr lang="ru-RU" dirty="0">
              <a:latin typeface="Times New Roman"/>
              <a:ea typeface="Times New Roman"/>
            </a:endParaRPr>
          </a:p>
          <a:p>
            <a:pPr marL="0" lvl="0" indent="0"/>
            <a:endParaRPr lang="ru-RU" dirty="0" smtClean="0">
              <a:latin typeface="Times New Roman"/>
              <a:ea typeface="Times New Roman"/>
            </a:endParaRPr>
          </a:p>
          <a:p>
            <a:pPr marL="0" lvl="0" indent="0"/>
            <a:r>
              <a:rPr lang="ru-RU" dirty="0" smtClean="0">
                <a:latin typeface="Times New Roman"/>
                <a:ea typeface="Times New Roman"/>
              </a:rPr>
              <a:t>Усвоение </a:t>
            </a:r>
            <a:r>
              <a:rPr lang="ru-RU" dirty="0">
                <a:latin typeface="Times New Roman"/>
                <a:ea typeface="Times New Roman"/>
              </a:rPr>
              <a:t>детьми компенсаторных навыков познания окружающего мира</a:t>
            </a:r>
            <a:r>
              <a:rPr lang="en-US" dirty="0" smtClean="0"/>
              <a:t>.</a:t>
            </a:r>
            <a:endParaRPr lang="en-US" dirty="0"/>
          </a:p>
          <a:p>
            <a:pPr marL="0" lvl="0" indent="0"/>
            <a:r>
              <a:rPr lang="ru-RU" dirty="0" smtClean="0">
                <a:latin typeface="Times New Roman"/>
                <a:ea typeface="Times New Roman"/>
              </a:rPr>
              <a:t>Развитие тактильных анализаторов.</a:t>
            </a:r>
          </a:p>
          <a:p>
            <a:pPr marL="0" lvl="0" inden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усвоения программного материала.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1471042"/>
            <a:ext cx="5816600" cy="436517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 Направления коррекционной работы (ФГОС)</a:t>
            </a:r>
            <a:endParaRPr lang="ru-RU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ru-RU" sz="3200" dirty="0" smtClean="0"/>
              <a:t>1.Обеспечение коррекции нарушений развития детей с ОВЗ</a:t>
            </a:r>
          </a:p>
          <a:p>
            <a:pPr marL="457200" indent="-457200" algn="l">
              <a:buFontTx/>
              <a:buChar char="-"/>
            </a:pPr>
            <a:r>
              <a:rPr lang="ru-RU" sz="3200" dirty="0" smtClean="0"/>
              <a:t>2.Разностороннее развитие с учётом возрастных и индивидуальных особенностей и образовательных потребностей, социальной адаптации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0005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Требования к развивающей предметно-пространственной среде (ФГОС)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1.Максимальная реализация образовательного потенциала </a:t>
            </a:r>
          </a:p>
          <a:p>
            <a:r>
              <a:rPr lang="ru-RU" sz="2000" dirty="0" smtClean="0"/>
              <a:t>2. Общение и совместная деятельность детей </a:t>
            </a:r>
          </a:p>
          <a:p>
            <a:r>
              <a:rPr lang="ru-RU" sz="2000" dirty="0" smtClean="0"/>
              <a:t>3.</a:t>
            </a:r>
            <a:r>
              <a:rPr lang="ru-RU" sz="2000" dirty="0"/>
              <a:t> 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6355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Развитие до сегодняшнего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5400000">
            <a:off x="4520188" y="-1676702"/>
            <a:ext cx="2400092" cy="3088035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+mn-lt"/>
              </a:rPr>
              <a:t>«Рыбки»</a:t>
            </a:r>
            <a:endParaRPr lang="ru-RU" sz="4400" dirty="0">
              <a:latin typeface="+mn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287784" y="405282"/>
            <a:ext cx="3652585" cy="6551718"/>
          </a:xfrm>
        </p:spPr>
        <p:txBody>
          <a:bodyPr/>
          <a:lstStyle/>
          <a:p>
            <a:r>
              <a:rPr lang="ru-RU" sz="2800" dirty="0" smtClean="0"/>
              <a:t>Задачи: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dirty="0" err="1"/>
              <a:t>Формировать</a:t>
            </a:r>
            <a:r>
              <a:rPr lang="en-US" sz="2800" dirty="0"/>
              <a:t> </a:t>
            </a:r>
            <a:r>
              <a:rPr lang="en-US" sz="2800" dirty="0" err="1"/>
              <a:t>умение</a:t>
            </a:r>
            <a:r>
              <a:rPr lang="en-US" sz="2800" dirty="0"/>
              <a:t> </a:t>
            </a:r>
            <a:r>
              <a:rPr lang="en-US" sz="2800" dirty="0" err="1"/>
              <a:t>называть</a:t>
            </a:r>
            <a:r>
              <a:rPr lang="en-US" sz="2800" dirty="0"/>
              <a:t> </a:t>
            </a:r>
            <a:r>
              <a:rPr lang="en-US" sz="2800" dirty="0" err="1"/>
              <a:t>основные</a:t>
            </a:r>
            <a:r>
              <a:rPr lang="en-US" sz="2800" dirty="0"/>
              <a:t> </a:t>
            </a:r>
            <a:r>
              <a:rPr lang="en-US" sz="2800" dirty="0" err="1"/>
              <a:t>цвета</a:t>
            </a:r>
            <a:r>
              <a:rPr lang="en-US" sz="2800" dirty="0"/>
              <a:t>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dirty="0" err="1"/>
              <a:t>Развивать</a:t>
            </a:r>
            <a:r>
              <a:rPr lang="en-US" sz="2800" dirty="0"/>
              <a:t> </a:t>
            </a:r>
            <a:r>
              <a:rPr lang="en-US" sz="2800" dirty="0" err="1"/>
              <a:t>точность</a:t>
            </a:r>
            <a:r>
              <a:rPr lang="en-US" sz="2800" dirty="0"/>
              <a:t> </a:t>
            </a:r>
            <a:r>
              <a:rPr lang="en-US" sz="2800" dirty="0" err="1"/>
              <a:t>движений</a:t>
            </a:r>
            <a:r>
              <a:rPr lang="en-US" sz="2800" dirty="0"/>
              <a:t> </a:t>
            </a:r>
            <a:r>
              <a:rPr lang="en-US" sz="2800" dirty="0" err="1"/>
              <a:t>пальцев</a:t>
            </a:r>
            <a:r>
              <a:rPr lang="en-US" sz="2800" dirty="0"/>
              <a:t> </a:t>
            </a:r>
            <a:r>
              <a:rPr lang="en-US" sz="2800" dirty="0" err="1"/>
              <a:t>рук</a:t>
            </a:r>
            <a:r>
              <a:rPr lang="en-US" sz="2800" dirty="0"/>
              <a:t>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1473324"/>
            <a:ext cx="5816600" cy="436061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тенциальные альтернати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5400000">
            <a:off x="4850655" y="-1162345"/>
            <a:ext cx="2333797" cy="2654027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«Грибы»</a:t>
            </a:r>
            <a:endParaRPr lang="ru-RU" sz="40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143768" y="405282"/>
            <a:ext cx="3796601" cy="6551718"/>
          </a:xfrm>
        </p:spPr>
        <p:txBody>
          <a:bodyPr/>
          <a:lstStyle/>
          <a:p>
            <a:r>
              <a:rPr lang="ru-RU" sz="2800" dirty="0" smtClean="0"/>
              <a:t>Задачи: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Развивать умение</a:t>
            </a:r>
            <a:r>
              <a:rPr lang="ru-RU" sz="2800" dirty="0"/>
              <a:t> </a:t>
            </a:r>
            <a:r>
              <a:rPr lang="ru-RU" sz="2800" dirty="0" smtClean="0"/>
              <a:t>ориентироваться </a:t>
            </a:r>
            <a:r>
              <a:rPr lang="ru-RU" sz="2800" dirty="0"/>
              <a:t>в задании, представленном в наглядной </a:t>
            </a:r>
            <a:r>
              <a:rPr lang="ru-RU" sz="2800" dirty="0" smtClean="0"/>
              <a:t>форме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1473324"/>
            <a:ext cx="5816600" cy="436061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Рекоменд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5400000">
            <a:off x="5418644" y="-2034517"/>
            <a:ext cx="2277939" cy="4310211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«Солнышко»</a:t>
            </a:r>
            <a:endParaRPr lang="ru-RU" sz="40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0" y="405282"/>
            <a:ext cx="4392240" cy="6551718"/>
          </a:xfrm>
        </p:spPr>
        <p:txBody>
          <a:bodyPr/>
          <a:lstStyle/>
          <a:p>
            <a:r>
              <a:rPr lang="ru-RU" sz="2800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Совершенствовать умение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/>
              <a:t>одновременно выполнять скоординированные движения пальцами и кистями обеих рук </a:t>
            </a: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620" y="1907629"/>
            <a:ext cx="5816600" cy="436061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5400000">
            <a:off x="5652379" y="-2664877"/>
            <a:ext cx="2304256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«Собери коврик»</a:t>
            </a:r>
            <a:endParaRPr lang="ru-RU" sz="40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0" y="405282"/>
            <a:ext cx="3940369" cy="65517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horndale"/>
                <a:cs typeface="Times New Roman" panose="02020603050405020304" pitchFamily="18" charset="0"/>
              </a:rPr>
              <a:t>Формировать умение ориентироваться </a:t>
            </a:r>
            <a:r>
              <a:rPr lang="ru-RU" sz="2800" dirty="0">
                <a:latin typeface="Thorndale"/>
                <a:cs typeface="Times New Roman" panose="02020603050405020304" pitchFamily="18" charset="0"/>
              </a:rPr>
              <a:t>в задании, представленном в наглядной форме;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horndale"/>
              </a:rPr>
              <a:t>Развивать умение классифицировать </a:t>
            </a:r>
            <a:r>
              <a:rPr lang="ru-RU" sz="2800" dirty="0">
                <a:latin typeface="Thorndale"/>
              </a:rPr>
              <a:t>цвета, предметы по </a:t>
            </a:r>
            <a:r>
              <a:rPr lang="ru-RU" sz="2800" dirty="0" smtClean="0">
                <a:latin typeface="Thorndale"/>
              </a:rPr>
              <a:t>цвету.</a:t>
            </a:r>
            <a:endParaRPr lang="ru-RU" sz="2800" dirty="0">
              <a:latin typeface="Thorndale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1473324"/>
            <a:ext cx="5816600" cy="4360615"/>
          </a:xfrm>
        </p:spPr>
      </p:pic>
    </p:spTree>
    <p:extLst>
      <p:ext uri="{BB962C8B-B14F-4D97-AF65-F5344CB8AC3E}">
        <p14:creationId xmlns:p14="http://schemas.microsoft.com/office/powerpoint/2010/main" xmlns="" val="27446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232</TotalTime>
  <Words>397</Words>
  <Application>Microsoft Office PowerPoint</Application>
  <PresentationFormat>Произвольный</PresentationFormat>
  <Paragraphs>79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МБДОУ Детский сад №36  «Дидактические  игры для развития детей с ограниченными возможностями здоровья» Методическая разработка Старикова Т.В. Учитель-дефектолог</vt:lpstr>
      <vt:lpstr>Цели:</vt:lpstr>
      <vt:lpstr>Задачи:</vt:lpstr>
      <vt:lpstr> Направления коррекционной работы (ФГОС)</vt:lpstr>
      <vt:lpstr>Требования к развивающей предметно-пространственной среде (ФГОС)</vt:lpstr>
      <vt:lpstr>«Рыбки»</vt:lpstr>
      <vt:lpstr>«Грибы»</vt:lpstr>
      <vt:lpstr>«Солнышко»</vt:lpstr>
      <vt:lpstr>«Собери коврик»</vt:lpstr>
      <vt:lpstr>«Разложи квадраты по образцу»</vt:lpstr>
      <vt:lpstr>«Соедини линиями»</vt:lpstr>
      <vt:lpstr>«Что в круге, что в квадрате»</vt:lpstr>
      <vt:lpstr>«Разложи фигуры»</vt:lpstr>
      <vt:lpstr>«Обведи по трафарету»</vt:lpstr>
      <vt:lpstr>Трафареты для рисования</vt:lpstr>
      <vt:lpstr>«Собери снеговика»</vt:lpstr>
      <vt:lpstr>«Мышка»</vt:lpstr>
      <vt:lpstr>«Наполни корзинку»</vt:lpstr>
      <vt:lpstr>Ожидаемый результат:</vt:lpstr>
      <vt:lpstr>Перспективы использования методической разработки: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стратегии</dc:title>
  <dc:creator>Татьяна Старикова</dc:creator>
  <dc:description>Предложение пути развития и альтернатив, рекомендации по использованию той или другой стратегии</dc:description>
  <cp:lastModifiedBy>Пользователь Windows</cp:lastModifiedBy>
  <cp:revision>30</cp:revision>
  <dcterms:created xsi:type="dcterms:W3CDTF">2014-11-30T10:23:11Z</dcterms:created>
  <dcterms:modified xsi:type="dcterms:W3CDTF">2019-04-17T12:17:39Z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